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4" r:id="rId2"/>
    <p:sldId id="256" r:id="rId3"/>
    <p:sldId id="258" r:id="rId4"/>
    <p:sldId id="290" r:id="rId5"/>
    <p:sldId id="306" r:id="rId6"/>
    <p:sldId id="307" r:id="rId7"/>
    <p:sldId id="308" r:id="rId8"/>
    <p:sldId id="280" r:id="rId9"/>
    <p:sldId id="282" r:id="rId10"/>
    <p:sldId id="288" r:id="rId11"/>
    <p:sldId id="305" r:id="rId12"/>
    <p:sldId id="260" r:id="rId13"/>
    <p:sldId id="296" r:id="rId14"/>
    <p:sldId id="293" r:id="rId15"/>
    <p:sldId id="294" r:id="rId16"/>
    <p:sldId id="295" r:id="rId17"/>
    <p:sldId id="309" r:id="rId18"/>
    <p:sldId id="310" r:id="rId19"/>
    <p:sldId id="311" r:id="rId20"/>
    <p:sldId id="312" r:id="rId21"/>
    <p:sldId id="313" r:id="rId22"/>
    <p:sldId id="314" r:id="rId23"/>
    <p:sldId id="315" r:id="rId24"/>
    <p:sldId id="316" r:id="rId25"/>
    <p:sldId id="317" r:id="rId26"/>
    <p:sldId id="318" r:id="rId27"/>
    <p:sldId id="319" r:id="rId28"/>
    <p:sldId id="302" r:id="rId29"/>
    <p:sldId id="291" r:id="rId30"/>
    <p:sldId id="320" r:id="rId31"/>
    <p:sldId id="321" r:id="rId32"/>
    <p:sldId id="322" r:id="rId33"/>
    <p:sldId id="263" r:id="rId34"/>
    <p:sldId id="264" r:id="rId35"/>
    <p:sldId id="267" r:id="rId36"/>
    <p:sldId id="298" r:id="rId37"/>
    <p:sldId id="323"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B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snapToGrid="0">
      <p:cViewPr varScale="1">
        <p:scale>
          <a:sx n="68" d="100"/>
          <a:sy n="68"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a:solidFill>
                <a:srgbClr val="FF0000"/>
              </a:solidFill>
            </a:rPr>
            <a:t>ŞİDDET VE AKRAN ZORBALIĞI</a:t>
          </a: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pt>
    <dgm:pt modelId="{6CF7E42F-6405-44FD-87E3-941A6E988FB7}" type="pres">
      <dgm:prSet presAssocID="{60B9EBC6-BA5C-4F89-97C2-8C66BAED1370}" presName="parentText" presStyleLbl="node1" presStyleIdx="0" presStyleCnt="1">
        <dgm:presLayoutVars>
          <dgm:chMax val="0"/>
          <dgm:bulletEnabled val="1"/>
        </dgm:presLayoutVars>
      </dgm:prSet>
      <dgm:spPr/>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pt>
    <dgm:pt modelId="{9D4F8CE6-EABE-4520-830D-09763F90AE6A}" type="pres">
      <dgm:prSet presAssocID="{534930BF-0D98-47D0-B549-5E92A15CEB4E}" presName="parentText" presStyleLbl="node1" presStyleIdx="0" presStyleCnt="1">
        <dgm:presLayoutVars>
          <dgm:chMax val="0"/>
          <dgm:bulletEnabled val="1"/>
        </dgm:presLayoutVars>
      </dgm:prSet>
      <dgm:spPr/>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Zorbalığa Uğrayanların Y</a:t>
          </a:r>
          <a:r>
            <a:rPr lang="en-GB" sz="4400" b="1" dirty="0" err="1">
              <a:solidFill>
                <a:srgbClr val="FF0000"/>
              </a:solidFill>
            </a:rPr>
            <a:t>anlış</a:t>
          </a:r>
          <a:r>
            <a:rPr lang="en-GB" sz="4400" b="1" dirty="0">
              <a:solidFill>
                <a:srgbClr val="FF0000"/>
              </a:solidFill>
            </a:rPr>
            <a:t> </a:t>
          </a:r>
          <a:r>
            <a:rPr lang="tr-TR" sz="4400" b="1" dirty="0">
              <a:solidFill>
                <a:srgbClr val="FF0000"/>
              </a:solidFill>
            </a:rPr>
            <a:t>İ</a:t>
          </a:r>
          <a:r>
            <a:rPr lang="en-GB" sz="4400" b="1" dirty="0" err="1">
              <a:solidFill>
                <a:srgbClr val="FF0000"/>
              </a:solidFill>
            </a:rPr>
            <a:t>nançlar</a:t>
          </a:r>
          <a:r>
            <a:rPr lang="tr-TR" sz="4400" b="1" dirty="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a:solidFill>
                <a:srgbClr val="FF0000"/>
              </a:solidFill>
            </a:rPr>
            <a:t>UNUTMAYIN</a:t>
          </a: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pt>
    <dgm:pt modelId="{AA6BCEEF-E72A-4E86-9C98-32B9974566EF}" type="pres">
      <dgm:prSet presAssocID="{336D1C29-99F8-44A1-BBE5-44AEC89A862C}" presName="parentText" presStyleLbl="node1" presStyleIdx="0" presStyleCnt="1">
        <dgm:presLayoutVars>
          <dgm:chMax val="0"/>
          <dgm:bulletEnabled val="1"/>
        </dgm:presLayoutVars>
      </dgm:prSet>
      <dgm:spPr/>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00B050"/>
              </a:solidFill>
            </a:rPr>
            <a:t>ÖFKENİZE HAKİM OLMAK VE KURALLARA UYMAK KAVGA ETMEKTEN DAHA FAZLA CESARET VE EMEK İSTER.</a:t>
          </a: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pt>
    <dgm:pt modelId="{6BA69195-85FC-408C-A594-FE3DD0C62591}" type="pres">
      <dgm:prSet presAssocID="{0FE83420-77CB-4CF2-B304-E5158274A768}" presName="parentText" presStyleLbl="node1" presStyleIdx="0" presStyleCnt="1">
        <dgm:presLayoutVars>
          <dgm:chMax val="0"/>
          <dgm:bulletEnabled val="1"/>
        </dgm:presLayoutVars>
      </dgm:prSet>
      <dgm:spPr/>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a:solidFill>
                <a:srgbClr val="FF0000"/>
              </a:solidFill>
            </a:rPr>
            <a:t>Seyirci</a:t>
          </a:r>
          <a:r>
            <a:rPr lang="en-GB" sz="4000" b="1" dirty="0">
              <a:solidFill>
                <a:srgbClr val="FF0000"/>
              </a:solidFill>
            </a:rPr>
            <a:t> ne </a:t>
          </a:r>
          <a:r>
            <a:rPr lang="en-GB" sz="4000" b="1" dirty="0" err="1">
              <a:solidFill>
                <a:srgbClr val="FF0000"/>
              </a:solidFill>
            </a:rPr>
            <a:t>yapabilir</a:t>
          </a:r>
          <a:r>
            <a:rPr lang="en-GB" sz="4000" b="1" dirty="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a:t>1. </a:t>
          </a:r>
          <a:r>
            <a:rPr lang="en-GB" sz="2500" b="1" dirty="0" err="1"/>
            <a:t>Olayı</a:t>
          </a:r>
          <a:r>
            <a:rPr lang="en-GB" sz="2500" b="1" dirty="0"/>
            <a:t> </a:t>
          </a:r>
          <a:r>
            <a:rPr lang="en-GB" sz="2500" b="1" dirty="0" err="1"/>
            <a:t>izlemeye</a:t>
          </a:r>
          <a:r>
            <a:rPr lang="en-GB" sz="2500" b="1" dirty="0"/>
            <a:t> </a:t>
          </a:r>
          <a:r>
            <a:rPr lang="en-GB" sz="2500" b="1" dirty="0" err="1"/>
            <a:t>dalmayın</a:t>
          </a:r>
          <a:r>
            <a:rPr lang="tr-TR" sz="2500" b="1" dirty="0"/>
            <a:t>!!!!</a:t>
          </a:r>
          <a:br>
            <a:rPr lang="en-GB" sz="2500" b="1" dirty="0"/>
          </a:br>
          <a:r>
            <a:rPr lang="en-GB" sz="2500" b="1" dirty="0"/>
            <a:t>2. </a:t>
          </a:r>
          <a:r>
            <a:rPr lang="en-GB" sz="2500" b="1" dirty="0" err="1"/>
            <a:t>Zorbaya</a:t>
          </a:r>
          <a:r>
            <a:rPr lang="en-GB" sz="2500" b="1" dirty="0"/>
            <a:t> </a:t>
          </a:r>
          <a:r>
            <a:rPr lang="en-GB" sz="2500" b="1" dirty="0" err="1"/>
            <a:t>durmasını</a:t>
          </a:r>
          <a:r>
            <a:rPr lang="en-GB" sz="2500" b="1" dirty="0"/>
            <a:t> </a:t>
          </a:r>
          <a:r>
            <a:rPr lang="en-GB" sz="2500" b="1" dirty="0" err="1"/>
            <a:t>söyleyin</a:t>
          </a:r>
          <a:r>
            <a:rPr lang="tr-TR" sz="2500" b="1" dirty="0"/>
            <a:t>!!!!</a:t>
          </a:r>
          <a:br>
            <a:rPr lang="en-GB" sz="2500" b="1" dirty="0"/>
          </a:br>
          <a:r>
            <a:rPr lang="en-GB" sz="2500" b="1" dirty="0"/>
            <a:t>3.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kişiye</a:t>
          </a:r>
          <a:r>
            <a:rPr lang="en-GB" sz="2500" b="1" dirty="0"/>
            <a:t> </a:t>
          </a:r>
          <a:r>
            <a:rPr lang="en-GB" sz="2500" b="1" dirty="0" err="1"/>
            <a:t>iyi</a:t>
          </a:r>
          <a:r>
            <a:rPr lang="en-GB" sz="2500" b="1" dirty="0"/>
            <a:t> </a:t>
          </a:r>
          <a:r>
            <a:rPr lang="en-GB" sz="2500" b="1" dirty="0" err="1"/>
            <a:t>davranın</a:t>
          </a:r>
          <a:r>
            <a:rPr lang="tr-TR" sz="2500" b="1" dirty="0"/>
            <a:t>!!!!</a:t>
          </a:r>
          <a:br>
            <a:rPr lang="en-GB" sz="2500" b="1" dirty="0"/>
          </a:br>
          <a:r>
            <a:rPr lang="en-GB" sz="2500" b="1" dirty="0"/>
            <a:t>4.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kişiyi</a:t>
          </a:r>
          <a:r>
            <a:rPr lang="en-GB" sz="2500" b="1" dirty="0"/>
            <a:t> </a:t>
          </a:r>
          <a:r>
            <a:rPr lang="en-GB" sz="2500" b="1" dirty="0" err="1"/>
            <a:t>sizinle</a:t>
          </a:r>
          <a:r>
            <a:rPr lang="en-GB" sz="2500" b="1" dirty="0"/>
            <a:t> </a:t>
          </a:r>
          <a:r>
            <a:rPr lang="en-GB" sz="2500" b="1" dirty="0" err="1"/>
            <a:t>gelmeye</a:t>
          </a:r>
          <a:r>
            <a:rPr lang="en-GB" sz="2500" b="1" dirty="0"/>
            <a:t> </a:t>
          </a:r>
          <a:r>
            <a:rPr lang="en-GB" sz="2500" b="1" dirty="0" err="1"/>
            <a:t>ikna</a:t>
          </a:r>
          <a:r>
            <a:rPr lang="en-GB" sz="2500" b="1" dirty="0"/>
            <a:t> </a:t>
          </a:r>
          <a:r>
            <a:rPr lang="en-GB" sz="2500" b="1" dirty="0" err="1"/>
            <a:t>edin</a:t>
          </a:r>
          <a:r>
            <a:rPr lang="tr-TR" sz="2500" b="1" dirty="0"/>
            <a:t>!!!!</a:t>
          </a:r>
          <a:br>
            <a:rPr lang="en-GB" sz="2500" b="1" dirty="0"/>
          </a:br>
          <a:r>
            <a:rPr lang="en-GB" sz="2500" b="1" dirty="0"/>
            <a:t>4. </a:t>
          </a:r>
          <a:r>
            <a:rPr lang="en-GB" sz="2500" b="1" dirty="0" err="1"/>
            <a:t>Bir</a:t>
          </a:r>
          <a:r>
            <a:rPr lang="en-GB" sz="2500" b="1" dirty="0"/>
            <a:t> </a:t>
          </a:r>
          <a:r>
            <a:rPr lang="en-GB" sz="2500" b="1" dirty="0" err="1"/>
            <a:t>yetişkini</a:t>
          </a:r>
          <a:r>
            <a:rPr lang="en-GB" sz="2500" b="1" dirty="0"/>
            <a:t> </a:t>
          </a:r>
          <a:r>
            <a:rPr lang="en-GB" sz="2500" b="1" dirty="0" err="1"/>
            <a:t>olay</a:t>
          </a:r>
          <a:r>
            <a:rPr lang="en-GB" sz="2500" b="1" dirty="0"/>
            <a:t> </a:t>
          </a:r>
          <a:r>
            <a:rPr lang="en-GB" sz="2500" b="1" dirty="0" err="1"/>
            <a:t>yerine</a:t>
          </a:r>
          <a:r>
            <a:rPr lang="en-GB" sz="2500" b="1" dirty="0"/>
            <a:t> </a:t>
          </a:r>
          <a:r>
            <a:rPr lang="en-GB" sz="2500" b="1" dirty="0" err="1"/>
            <a:t>çağırın</a:t>
          </a:r>
          <a:r>
            <a:rPr lang="tr-TR" sz="2500" b="1" dirty="0"/>
            <a:t>!!!!</a:t>
          </a:r>
          <a:br>
            <a:rPr lang="en-GB" sz="2500" b="1" dirty="0"/>
          </a:br>
          <a:r>
            <a:rPr lang="en-GB" sz="2500" b="1" dirty="0"/>
            <a:t>5. </a:t>
          </a:r>
          <a:r>
            <a:rPr lang="en-GB" sz="2500" b="1" dirty="0" err="1"/>
            <a:t>Sadece</a:t>
          </a:r>
          <a:r>
            <a:rPr lang="en-GB" sz="2500" b="1" dirty="0"/>
            <a:t> </a:t>
          </a:r>
          <a:r>
            <a:rPr lang="en-GB" sz="2500" b="1" dirty="0" err="1"/>
            <a:t>gülümsemenizle</a:t>
          </a:r>
          <a:r>
            <a:rPr lang="en-GB" sz="2500" b="1" dirty="0"/>
            <a:t> de </a:t>
          </a:r>
          <a:r>
            <a:rPr lang="en-GB" sz="2500" b="1" dirty="0" err="1"/>
            <a:t>olsa</a:t>
          </a:r>
          <a:r>
            <a:rPr lang="en-GB" sz="2500" b="1" dirty="0"/>
            <a:t> </a:t>
          </a:r>
          <a:r>
            <a:rPr lang="en-GB" sz="2500" b="1" dirty="0" err="1"/>
            <a:t>zorbaya</a:t>
          </a:r>
          <a:r>
            <a:rPr lang="en-GB" sz="2500" b="1" dirty="0"/>
            <a:t> </a:t>
          </a:r>
          <a:r>
            <a:rPr lang="en-GB" sz="2500" b="1" dirty="0" err="1"/>
            <a:t>güç</a:t>
          </a:r>
          <a:r>
            <a:rPr lang="en-GB" sz="2500" b="1" dirty="0"/>
            <a:t> </a:t>
          </a:r>
          <a:r>
            <a:rPr lang="en-GB" sz="2500" b="1" dirty="0" err="1"/>
            <a:t>vermeyin</a:t>
          </a:r>
          <a:r>
            <a:rPr lang="tr-TR" sz="2500" b="1" dirty="0"/>
            <a:t>!!!!</a:t>
          </a:r>
          <a:br>
            <a:rPr lang="en-GB" sz="2500" b="1" dirty="0"/>
          </a:br>
          <a:r>
            <a:rPr lang="en-GB" sz="2500" b="1" dirty="0"/>
            <a:t>6. </a:t>
          </a:r>
          <a:r>
            <a:rPr lang="en-GB" sz="2500" b="1" dirty="0" err="1"/>
            <a:t>Ezilenle</a:t>
          </a:r>
          <a:r>
            <a:rPr lang="en-GB" sz="2500" b="1" dirty="0"/>
            <a:t>, </a:t>
          </a:r>
          <a:r>
            <a:rPr lang="en-GB" sz="2500" b="1" dirty="0" err="1"/>
            <a:t>yalnız</a:t>
          </a:r>
          <a:r>
            <a:rPr lang="en-GB" sz="2500" b="1" dirty="0"/>
            <a:t> </a:t>
          </a:r>
          <a:r>
            <a:rPr lang="en-GB" sz="2500" b="1" dirty="0" err="1"/>
            <a:t>ve</a:t>
          </a:r>
          <a:r>
            <a:rPr lang="en-GB" sz="2500" b="1" dirty="0"/>
            <a:t> </a:t>
          </a:r>
          <a:r>
            <a:rPr lang="en-GB" sz="2500" b="1" dirty="0" err="1"/>
            <a:t>mutsuz</a:t>
          </a:r>
          <a:r>
            <a:rPr lang="en-GB" sz="2500" b="1" dirty="0"/>
            <a:t> </a:t>
          </a:r>
          <a:r>
            <a:rPr lang="en-GB" sz="2500" b="1" dirty="0" err="1"/>
            <a:t>kişilerle</a:t>
          </a:r>
          <a:r>
            <a:rPr lang="en-GB" sz="2500" b="1" dirty="0"/>
            <a:t> </a:t>
          </a:r>
          <a:r>
            <a:rPr lang="en-GB" sz="2500" b="1" dirty="0" err="1"/>
            <a:t>arkadaş</a:t>
          </a:r>
          <a:r>
            <a:rPr lang="en-GB" sz="2500" b="1" dirty="0"/>
            <a:t> </a:t>
          </a:r>
          <a:r>
            <a:rPr lang="en-GB" sz="2500" b="1" dirty="0" err="1"/>
            <a:t>olun</a:t>
          </a:r>
          <a:r>
            <a:rPr lang="tr-TR" sz="2500" b="1" dirty="0"/>
            <a:t>!</a:t>
          </a:r>
          <a:br>
            <a:rPr lang="en-GB" sz="2500" b="1" dirty="0"/>
          </a:br>
          <a:r>
            <a:rPr lang="en-GB" sz="2500" b="1" dirty="0"/>
            <a:t>7. </a:t>
          </a:r>
          <a:r>
            <a:rPr lang="en-GB" sz="2500" b="1" dirty="0" err="1"/>
            <a:t>Unutmayın</a:t>
          </a:r>
          <a:r>
            <a:rPr lang="en-GB" sz="2500" b="1" dirty="0"/>
            <a:t>, </a:t>
          </a:r>
          <a:r>
            <a:rPr lang="en-GB" sz="2500" b="1" dirty="0" err="1">
              <a:solidFill>
                <a:srgbClr val="FF0000"/>
              </a:solidFill>
            </a:rPr>
            <a:t>siz</a:t>
          </a:r>
          <a:r>
            <a:rPr lang="en-GB" sz="2500" b="1" dirty="0">
              <a:solidFill>
                <a:srgbClr val="FF0000"/>
              </a:solidFill>
            </a:rPr>
            <a:t> de </a:t>
          </a:r>
          <a:r>
            <a:rPr lang="en-GB" sz="2500" b="1" dirty="0" err="1">
              <a:solidFill>
                <a:srgbClr val="FF0000"/>
              </a:solidFill>
            </a:rPr>
            <a:t>bir</a:t>
          </a:r>
          <a:r>
            <a:rPr lang="en-GB" sz="2500" b="1" dirty="0">
              <a:solidFill>
                <a:srgbClr val="FF0000"/>
              </a:solidFill>
            </a:rPr>
            <a:t> </a:t>
          </a:r>
          <a:r>
            <a:rPr lang="en-GB" sz="2500" b="1" dirty="0" err="1">
              <a:solidFill>
                <a:srgbClr val="FF0000"/>
              </a:solidFill>
            </a:rPr>
            <a:t>gün</a:t>
          </a:r>
          <a:r>
            <a:rPr lang="en-GB" sz="2500" b="1" dirty="0">
              <a:solidFill>
                <a:srgbClr val="FF0000"/>
              </a:solidFill>
            </a:rPr>
            <a:t> </a:t>
          </a:r>
          <a:r>
            <a:rPr lang="en-GB" sz="2500" b="1" dirty="0" err="1">
              <a:solidFill>
                <a:srgbClr val="FF0000"/>
              </a:solidFill>
            </a:rPr>
            <a:t>zorbalığa</a:t>
          </a:r>
          <a:r>
            <a:rPr lang="en-GB" sz="2500" b="1" dirty="0">
              <a:solidFill>
                <a:srgbClr val="FF0000"/>
              </a:solidFill>
            </a:rPr>
            <a:t> </a:t>
          </a:r>
          <a:r>
            <a:rPr lang="en-GB" sz="2500" b="1" dirty="0" err="1">
              <a:solidFill>
                <a:srgbClr val="FF0000"/>
              </a:solidFill>
            </a:rPr>
            <a:t>maruz</a:t>
          </a:r>
          <a:r>
            <a:rPr lang="en-GB" sz="2500" b="1" dirty="0">
              <a:solidFill>
                <a:srgbClr val="FF0000"/>
              </a:solidFill>
            </a:rPr>
            <a:t> </a:t>
          </a:r>
          <a:r>
            <a:rPr lang="en-GB" sz="2500" b="1" dirty="0" err="1">
              <a:solidFill>
                <a:srgbClr val="FF0000"/>
              </a:solidFill>
            </a:rPr>
            <a:t>kalabilirsiniz</a:t>
          </a:r>
          <a:r>
            <a:rPr lang="en-GB" sz="2500" b="1" dirty="0">
              <a:solidFill>
                <a:srgbClr val="FF0000"/>
              </a:solidFill>
            </a:rPr>
            <a:t>!</a:t>
          </a:r>
          <a:r>
            <a:rPr lang="tr-TR" sz="2500" b="1" dirty="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a:solidFill>
                <a:srgbClr val="FF0000"/>
              </a:solidFill>
            </a:rPr>
            <a:t>Şiddet, </a:t>
          </a:r>
          <a:r>
            <a:rPr lang="tr-TR" sz="2400" b="1" dirty="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pt>
    <dgm:pt modelId="{D1A94760-C8AB-4667-A6AD-D88BE8986C98}" type="pres">
      <dgm:prSet presAssocID="{5C994BF5-0D22-449D-8160-1DC86E949CF9}" presName="parentText" presStyleLbl="node1" presStyleIdx="0" presStyleCnt="1">
        <dgm:presLayoutVars>
          <dgm:chMax val="0"/>
          <dgm:bulletEnabled val="1"/>
        </dgm:presLayoutVars>
      </dgm:prSet>
      <dgm:spPr/>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a:t>Akran</a:t>
          </a:r>
          <a:r>
            <a:rPr lang="en-GB" sz="3200" b="1" dirty="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000" b="1" dirty="0"/>
            <a:t>“</a:t>
          </a:r>
          <a:r>
            <a:rPr lang="tr-TR" sz="2000" b="1" dirty="0"/>
            <a:t>G</a:t>
          </a:r>
          <a:r>
            <a:rPr lang="en-GB" sz="2000" b="1" dirty="0" err="1"/>
            <a:t>üçlü</a:t>
          </a:r>
          <a:r>
            <a:rPr lang="en-GB" sz="2000" b="1" dirty="0"/>
            <a:t> </a:t>
          </a:r>
          <a:r>
            <a:rPr lang="en-GB" sz="2000" b="1" dirty="0" err="1"/>
            <a:t>durumdaki</a:t>
          </a:r>
          <a:r>
            <a:rPr lang="en-GB" sz="2000" b="1" dirty="0"/>
            <a:t> </a:t>
          </a:r>
          <a:r>
            <a:rPr lang="en-GB" sz="2000" b="1" dirty="0" err="1"/>
            <a:t>bir</a:t>
          </a:r>
          <a:r>
            <a:rPr lang="en-GB" sz="2000" b="1" dirty="0"/>
            <a:t> </a:t>
          </a:r>
          <a:r>
            <a:rPr lang="en-GB" sz="2000" b="1" dirty="0" err="1"/>
            <a:t>öğrencinin</a:t>
          </a:r>
          <a:r>
            <a:rPr lang="en-GB" sz="2000" b="1" dirty="0"/>
            <a:t>; </a:t>
          </a:r>
          <a:r>
            <a:rPr lang="en-GB" sz="2000" b="1" dirty="0" err="1"/>
            <a:t>kendi</a:t>
          </a:r>
          <a:r>
            <a:rPr lang="en-GB" sz="2000" b="1" dirty="0"/>
            <a:t> </a:t>
          </a:r>
          <a:r>
            <a:rPr lang="en-GB" sz="2000" b="1" dirty="0" err="1"/>
            <a:t>kazancı</a:t>
          </a:r>
          <a:r>
            <a:rPr lang="en-GB" sz="2000" b="1" dirty="0"/>
            <a:t> </a:t>
          </a:r>
          <a:r>
            <a:rPr lang="en-GB" sz="2000" b="1" dirty="0" err="1"/>
            <a:t>veya</a:t>
          </a:r>
          <a:r>
            <a:rPr lang="en-GB" sz="2000" b="1" dirty="0"/>
            <a:t> </a:t>
          </a:r>
          <a:r>
            <a:rPr lang="en-GB" sz="2000" b="1" dirty="0" err="1"/>
            <a:t>keyfi</a:t>
          </a:r>
          <a:r>
            <a:rPr lang="en-GB" sz="2000" b="1" dirty="0"/>
            <a:t> </a:t>
          </a:r>
          <a:r>
            <a:rPr lang="en-GB" sz="2000" b="1" dirty="0" err="1"/>
            <a:t>için</a:t>
          </a:r>
          <a:r>
            <a:rPr lang="en-GB" sz="2000" b="1" dirty="0"/>
            <a:t>, </a:t>
          </a:r>
          <a:r>
            <a:rPr lang="en-GB" sz="2000" b="1" dirty="0" err="1"/>
            <a:t>daha</a:t>
          </a:r>
          <a:r>
            <a:rPr lang="en-GB" sz="2000" b="1" dirty="0"/>
            <a:t> </a:t>
          </a:r>
          <a:r>
            <a:rPr lang="en-GB" sz="2000" b="1" dirty="0" err="1"/>
            <a:t>güçsüz</a:t>
          </a:r>
          <a:r>
            <a:rPr lang="en-GB" sz="2000" b="1" dirty="0"/>
            <a:t> </a:t>
          </a:r>
          <a:r>
            <a:rPr lang="en-GB" sz="2000" b="1" dirty="0" err="1"/>
            <a:t>olanlara</a:t>
          </a:r>
          <a:r>
            <a:rPr lang="en-GB" sz="2000" b="1" dirty="0"/>
            <a:t> </a:t>
          </a:r>
          <a:r>
            <a:rPr lang="en-GB" sz="2000" b="1" dirty="0" err="1"/>
            <a:t>karşı</a:t>
          </a:r>
          <a:r>
            <a:rPr lang="en-GB" sz="2000" b="1" dirty="0"/>
            <a:t>, </a:t>
          </a:r>
          <a:r>
            <a:rPr lang="en-GB" sz="2000" b="1" dirty="0" err="1"/>
            <a:t>sıkıntı</a:t>
          </a:r>
          <a:r>
            <a:rPr lang="en-GB" sz="2000" b="1" dirty="0"/>
            <a:t> </a:t>
          </a:r>
          <a:r>
            <a:rPr lang="en-GB" sz="2000" b="1" dirty="0" err="1"/>
            <a:t>vermek</a:t>
          </a:r>
          <a:r>
            <a:rPr lang="en-GB" sz="2000" b="1" dirty="0"/>
            <a:t> </a:t>
          </a:r>
          <a:r>
            <a:rPr lang="en-GB" sz="2000" b="1" dirty="0" err="1"/>
            <a:t>niyeti</a:t>
          </a:r>
          <a:r>
            <a:rPr lang="en-GB" sz="2000" b="1" dirty="0"/>
            <a:t> </a:t>
          </a:r>
          <a:r>
            <a:rPr lang="en-GB" sz="2000" b="1" dirty="0" err="1"/>
            <a:t>ile</a:t>
          </a:r>
          <a:r>
            <a:rPr lang="en-GB" sz="2000" b="1" dirty="0"/>
            <a:t> </a:t>
          </a:r>
          <a:r>
            <a:rPr lang="en-GB" sz="2000" b="1" dirty="0" err="1"/>
            <a:t>Fiziksel</a:t>
          </a:r>
          <a:r>
            <a:rPr lang="en-GB" sz="2000" b="1" dirty="0"/>
            <a:t>, </a:t>
          </a:r>
          <a:r>
            <a:rPr lang="en-GB" sz="2000" b="1" dirty="0" err="1"/>
            <a:t>Psikolojik</a:t>
          </a:r>
          <a:r>
            <a:rPr lang="en-GB" sz="2000" b="1" dirty="0"/>
            <a:t>, </a:t>
          </a:r>
          <a:r>
            <a:rPr lang="en-GB" sz="2000" b="1" dirty="0" err="1"/>
            <a:t>Sosyal</a:t>
          </a:r>
          <a:r>
            <a:rPr lang="en-GB" sz="2000" b="1" dirty="0"/>
            <a:t> </a:t>
          </a:r>
          <a:r>
            <a:rPr lang="en-GB" sz="2000" b="1" dirty="0" err="1"/>
            <a:t>veya</a:t>
          </a:r>
          <a:r>
            <a:rPr lang="en-GB" sz="2000" b="1" dirty="0"/>
            <a:t> </a:t>
          </a:r>
          <a:r>
            <a:rPr lang="en-GB" sz="2000" b="1" dirty="0" err="1"/>
            <a:t>Sözel</a:t>
          </a:r>
          <a:r>
            <a:rPr lang="en-GB" sz="2000" b="1" dirty="0"/>
            <a:t> </a:t>
          </a:r>
          <a:r>
            <a:rPr lang="en-GB" sz="2000" b="1" dirty="0" err="1"/>
            <a:t>olarak</a:t>
          </a:r>
          <a:r>
            <a:rPr lang="en-GB" sz="2000" b="1" dirty="0"/>
            <a:t> </a:t>
          </a:r>
          <a:r>
            <a:rPr lang="en-GB" sz="2000" b="1" dirty="0" err="1"/>
            <a:t>tekrarlayan</a:t>
          </a:r>
          <a:r>
            <a:rPr lang="en-GB" sz="2000" b="1" dirty="0"/>
            <a:t> </a:t>
          </a:r>
          <a:r>
            <a:rPr lang="en-GB" sz="2000" b="1" dirty="0" err="1"/>
            <a:t>saldırılarıdır</a:t>
          </a:r>
          <a:r>
            <a:rPr lang="en-GB" sz="2000" b="1" dirty="0"/>
            <a:t>.”</a:t>
          </a:r>
          <a:endParaRPr lang="tr-TR" sz="20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pt>
    <dgm:pt modelId="{6E214585-BB04-4DC0-8776-3819485D9941}" type="pres">
      <dgm:prSet presAssocID="{687982EC-77B3-48AE-BB88-B05EBB30789C}" presName="parentText" presStyleLbl="node1" presStyleIdx="0" presStyleCnt="1">
        <dgm:presLayoutVars>
          <dgm:chMax val="0"/>
          <dgm:bulletEnabled val="1"/>
        </dgm:presLayoutVars>
      </dgm:prSet>
      <dgm:spPr/>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a:t>“</a:t>
          </a:r>
          <a:r>
            <a:rPr lang="tr-TR" sz="2000" b="1" dirty="0"/>
            <a:t>B</a:t>
          </a:r>
          <a:r>
            <a:rPr lang="en-GB" sz="2000" b="1" dirty="0" err="1"/>
            <a:t>ir</a:t>
          </a:r>
          <a:r>
            <a:rPr lang="en-GB" sz="2000" b="1" dirty="0"/>
            <a:t> </a:t>
          </a:r>
          <a:r>
            <a:rPr lang="en-GB" sz="2000" b="1" dirty="0" err="1"/>
            <a:t>ya</a:t>
          </a:r>
          <a:r>
            <a:rPr lang="en-GB" sz="2000" b="1" dirty="0"/>
            <a:t> da </a:t>
          </a:r>
          <a:r>
            <a:rPr lang="en-GB" sz="2000" b="1" dirty="0" err="1"/>
            <a:t>daha</a:t>
          </a:r>
          <a:r>
            <a:rPr lang="en-GB" sz="2000" b="1" dirty="0"/>
            <a:t> </a:t>
          </a:r>
          <a:r>
            <a:rPr lang="en-GB" sz="2000" b="1" dirty="0" err="1"/>
            <a:t>fazla</a:t>
          </a:r>
          <a:r>
            <a:rPr lang="en-GB" sz="2000" b="1" dirty="0"/>
            <a:t> </a:t>
          </a:r>
          <a:r>
            <a:rPr lang="tr-TR" sz="2000" b="1" dirty="0"/>
            <a:t> </a:t>
          </a:r>
          <a:r>
            <a:rPr lang="en-GB" sz="2000" b="1" dirty="0" err="1"/>
            <a:t>öğrencinin</a:t>
          </a:r>
          <a:r>
            <a:rPr lang="en-GB" sz="2000" b="1" dirty="0"/>
            <a:t> </a:t>
          </a:r>
          <a:r>
            <a:rPr lang="en-GB" sz="2000" b="1" dirty="0" err="1"/>
            <a:t>bir</a:t>
          </a:r>
          <a:r>
            <a:rPr lang="en-GB" sz="2000" b="1" dirty="0"/>
            <a:t> </a:t>
          </a:r>
          <a:r>
            <a:rPr lang="en-GB" sz="2000" b="1" dirty="0" err="1"/>
            <a:t>başka</a:t>
          </a:r>
          <a:r>
            <a:rPr lang="en-GB" sz="2000" b="1" dirty="0"/>
            <a:t> </a:t>
          </a:r>
          <a:r>
            <a:rPr lang="en-GB" sz="2000" b="1" dirty="0" err="1"/>
            <a:t>öğrenciye</a:t>
          </a:r>
          <a:r>
            <a:rPr lang="tr-TR" sz="2000" b="1" dirty="0"/>
            <a:t> </a:t>
          </a:r>
          <a:r>
            <a:rPr lang="en-GB" sz="2000" b="1" dirty="0"/>
            <a:t> (</a:t>
          </a:r>
          <a:r>
            <a:rPr lang="en-GB" sz="2000" b="1" dirty="0" err="1"/>
            <a:t>mağdura</a:t>
          </a:r>
          <a:r>
            <a:rPr lang="en-GB" sz="2000" b="1" dirty="0"/>
            <a:t>)  </a:t>
          </a:r>
          <a:r>
            <a:rPr lang="en-GB" sz="2000" b="1" u="sng" dirty="0" err="1"/>
            <a:t>sürekli</a:t>
          </a:r>
          <a:r>
            <a:rPr lang="en-GB" sz="2000" b="1" u="sng" dirty="0"/>
            <a:t> </a:t>
          </a:r>
          <a:r>
            <a:rPr lang="en-GB" sz="2000" b="1" u="sng" dirty="0" err="1"/>
            <a:t>olarak</a:t>
          </a:r>
          <a:r>
            <a:rPr lang="en-GB" sz="2000" b="1" dirty="0"/>
            <a:t> </a:t>
          </a:r>
          <a:r>
            <a:rPr lang="en-GB" sz="2000" b="1" u="sng" dirty="0" err="1"/>
            <a:t>olumsuz</a:t>
          </a:r>
          <a:r>
            <a:rPr lang="en-GB" sz="2000" b="1" u="sng" dirty="0"/>
            <a:t> </a:t>
          </a:r>
          <a:r>
            <a:rPr lang="en-GB" sz="2000" b="1" u="sng" dirty="0" err="1"/>
            <a:t>eylemlerde</a:t>
          </a:r>
          <a:r>
            <a:rPr lang="en-GB" sz="2000" b="1" dirty="0"/>
            <a:t> </a:t>
          </a:r>
          <a:r>
            <a:rPr lang="tr-TR" sz="2000" b="1" dirty="0"/>
            <a:t> </a:t>
          </a:r>
          <a:r>
            <a:rPr lang="en-GB" sz="2000" b="1" dirty="0" err="1"/>
            <a:t>bulunması”dır</a:t>
          </a:r>
          <a:r>
            <a:rPr lang="en-GB" sz="2000" b="1" dirty="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marL="0" lvl="0" indent="0" algn="ctr" defTabSz="2444750" rtl="0">
            <a:lnSpc>
              <a:spcPct val="90000"/>
            </a:lnSpc>
            <a:spcBef>
              <a:spcPct val="0"/>
            </a:spcBef>
            <a:spcAft>
              <a:spcPct val="35000"/>
            </a:spcAft>
            <a:buNone/>
          </a:pPr>
          <a:r>
            <a:rPr lang="tr-TR" sz="5500" b="1" kern="1200" dirty="0">
              <a:solidFill>
                <a:srgbClr val="FF0000"/>
              </a:solidFill>
            </a:rPr>
            <a:t>ŞİDDET VE AKRAN ZORBALIĞI</a:t>
          </a: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tr-TR" sz="3600" b="1" kern="1200" dirty="0"/>
            <a:t>Şiddete-Zorbalığa Maruz Kalanların Hissettikleri</a:t>
          </a:r>
          <a:endParaRPr lang="tr-TR" sz="3600" kern="1200" dirty="0"/>
        </a:p>
      </dsp:txBody>
      <dsp:txXfrm>
        <a:off x="0" y="27"/>
        <a:ext cx="10998958" cy="7778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9EE0-FE8F-479F-9803-3679CE51CB4A}">
      <dsp:nvSpPr>
        <dsp:cNvPr id="0" name=""/>
        <dsp:cNvSpPr/>
      </dsp:nvSpPr>
      <dsp:spPr>
        <a:xfrm>
          <a:off x="0" y="0"/>
          <a:ext cx="10518610"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b="1" kern="1200" dirty="0">
              <a:solidFill>
                <a:srgbClr val="FF0000"/>
              </a:solidFill>
            </a:rPr>
            <a:t>Zorbalığa Uğrayanların Y</a:t>
          </a:r>
          <a:r>
            <a:rPr lang="en-GB" sz="4400" b="1" kern="1200" dirty="0" err="1">
              <a:solidFill>
                <a:srgbClr val="FF0000"/>
              </a:solidFill>
            </a:rPr>
            <a:t>anlış</a:t>
          </a:r>
          <a:r>
            <a:rPr lang="en-GB" sz="4400" b="1" kern="1200" dirty="0">
              <a:solidFill>
                <a:srgbClr val="FF0000"/>
              </a:solidFill>
            </a:rPr>
            <a:t> </a:t>
          </a:r>
          <a:r>
            <a:rPr lang="tr-TR" sz="4400" b="1" kern="1200" dirty="0">
              <a:solidFill>
                <a:srgbClr val="FF0000"/>
              </a:solidFill>
            </a:rPr>
            <a:t>İ</a:t>
          </a:r>
          <a:r>
            <a:rPr lang="en-GB" sz="4400" b="1" kern="1200" dirty="0" err="1">
              <a:solidFill>
                <a:srgbClr val="FF0000"/>
              </a:solidFill>
            </a:rPr>
            <a:t>nançlar</a:t>
          </a:r>
          <a:r>
            <a:rPr lang="tr-TR" sz="4400" b="1" kern="1200" dirty="0">
              <a:solidFill>
                <a:srgbClr val="FF0000"/>
              </a:solidFill>
            </a:rPr>
            <a:t>ı</a:t>
          </a:r>
          <a:endParaRPr lang="tr-TR" sz="4400" kern="1200" dirty="0">
            <a:solidFill>
              <a:srgbClr val="FF0000"/>
            </a:solidFill>
          </a:endParaRPr>
        </a:p>
      </dsp:txBody>
      <dsp:txXfrm>
        <a:off x="0" y="0"/>
        <a:ext cx="10518610" cy="1216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tr-TR" sz="5400" b="1" kern="1200" dirty="0">
              <a:solidFill>
                <a:srgbClr val="FF0000"/>
              </a:solidFill>
            </a:rPr>
            <a:t>UNUTMAYIN</a:t>
          </a:r>
        </a:p>
      </dsp:txBody>
      <dsp:txXfrm>
        <a:off x="0" y="119"/>
        <a:ext cx="10972800" cy="11427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81255"/>
          <a:ext cx="11059236" cy="24336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b="1" kern="1200" dirty="0">
              <a:solidFill>
                <a:srgbClr val="00B050"/>
              </a:solidFill>
            </a:rPr>
            <a:t>ÖFKENİZE HAKİM OLMAK VE KURALLARA UYMAK KAVGA ETMEKTEN DAHA FAZLA CESARET VE EMEK İSTER.</a:t>
          </a:r>
        </a:p>
      </dsp:txBody>
      <dsp:txXfrm>
        <a:off x="0" y="181255"/>
        <a:ext cx="11059236" cy="2433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GB" sz="4000" b="1" kern="1200" dirty="0" err="1">
              <a:solidFill>
                <a:srgbClr val="FF0000"/>
              </a:solidFill>
            </a:rPr>
            <a:t>Seyirci</a:t>
          </a:r>
          <a:r>
            <a:rPr lang="en-GB" sz="4000" b="1" kern="1200" dirty="0">
              <a:solidFill>
                <a:srgbClr val="FF0000"/>
              </a:solidFill>
            </a:rPr>
            <a:t> ne </a:t>
          </a:r>
          <a:r>
            <a:rPr lang="en-GB" sz="4000" b="1" kern="1200" dirty="0" err="1">
              <a:solidFill>
                <a:srgbClr val="FF0000"/>
              </a:solidFill>
            </a:rPr>
            <a:t>yapabilir</a:t>
          </a:r>
          <a:r>
            <a:rPr lang="en-GB" sz="4000" b="1" kern="1200" dirty="0">
              <a:solidFill>
                <a:srgbClr val="FF0000"/>
              </a:solidFill>
            </a:rPr>
            <a:t>?</a:t>
          </a:r>
          <a:endParaRPr lang="tr-TR" sz="4000" kern="1200" dirty="0">
            <a:solidFill>
              <a:srgbClr val="FF0000"/>
            </a:solidFill>
          </a:endParaRPr>
        </a:p>
      </dsp:txBody>
      <dsp:txXfrm>
        <a:off x="0" y="0"/>
        <a:ext cx="7014950" cy="8628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4D63-8CAD-406C-A4D7-0E5072B163D7}">
      <dsp:nvSpPr>
        <dsp:cNvPr id="0" name=""/>
        <dsp:cNvSpPr/>
      </dsp:nvSpPr>
      <dsp:spPr>
        <a:xfrm>
          <a:off x="0" y="399000"/>
          <a:ext cx="7283355" cy="448695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b="1" kern="1200" dirty="0"/>
            <a:t>1. </a:t>
          </a:r>
          <a:r>
            <a:rPr lang="en-GB" sz="2500" b="1" kern="1200" dirty="0" err="1"/>
            <a:t>Olayı</a:t>
          </a:r>
          <a:r>
            <a:rPr lang="en-GB" sz="2500" b="1" kern="1200" dirty="0"/>
            <a:t> </a:t>
          </a:r>
          <a:r>
            <a:rPr lang="en-GB" sz="2500" b="1" kern="1200" dirty="0" err="1"/>
            <a:t>izlemeye</a:t>
          </a:r>
          <a:r>
            <a:rPr lang="en-GB" sz="2500" b="1" kern="1200" dirty="0"/>
            <a:t> </a:t>
          </a:r>
          <a:r>
            <a:rPr lang="en-GB" sz="2500" b="1" kern="1200" dirty="0" err="1"/>
            <a:t>dalmayın</a:t>
          </a:r>
          <a:r>
            <a:rPr lang="tr-TR" sz="2500" b="1" kern="1200" dirty="0"/>
            <a:t>!!!!</a:t>
          </a:r>
          <a:br>
            <a:rPr lang="en-GB" sz="2500" b="1" kern="1200" dirty="0"/>
          </a:br>
          <a:r>
            <a:rPr lang="en-GB" sz="2500" b="1" kern="1200" dirty="0"/>
            <a:t>2. </a:t>
          </a:r>
          <a:r>
            <a:rPr lang="en-GB" sz="2500" b="1" kern="1200" dirty="0" err="1"/>
            <a:t>Zorbaya</a:t>
          </a:r>
          <a:r>
            <a:rPr lang="en-GB" sz="2500" b="1" kern="1200" dirty="0"/>
            <a:t> </a:t>
          </a:r>
          <a:r>
            <a:rPr lang="en-GB" sz="2500" b="1" kern="1200" dirty="0" err="1"/>
            <a:t>durmasını</a:t>
          </a:r>
          <a:r>
            <a:rPr lang="en-GB" sz="2500" b="1" kern="1200" dirty="0"/>
            <a:t> </a:t>
          </a:r>
          <a:r>
            <a:rPr lang="en-GB" sz="2500" b="1" kern="1200" dirty="0" err="1"/>
            <a:t>söyleyin</a:t>
          </a:r>
          <a:r>
            <a:rPr lang="tr-TR" sz="2500" b="1" kern="1200" dirty="0"/>
            <a:t>!!!!</a:t>
          </a:r>
          <a:br>
            <a:rPr lang="en-GB" sz="2500" b="1" kern="1200" dirty="0"/>
          </a:br>
          <a:r>
            <a:rPr lang="en-GB" sz="2500" b="1" kern="1200" dirty="0"/>
            <a:t>3.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kişiye</a:t>
          </a:r>
          <a:r>
            <a:rPr lang="en-GB" sz="2500" b="1" kern="1200" dirty="0"/>
            <a:t> </a:t>
          </a:r>
          <a:r>
            <a:rPr lang="en-GB" sz="2500" b="1" kern="1200" dirty="0" err="1"/>
            <a:t>iyi</a:t>
          </a:r>
          <a:r>
            <a:rPr lang="en-GB" sz="2500" b="1" kern="1200" dirty="0"/>
            <a:t> </a:t>
          </a:r>
          <a:r>
            <a:rPr lang="en-GB" sz="2500" b="1" kern="1200" dirty="0" err="1"/>
            <a:t>davranın</a:t>
          </a:r>
          <a:r>
            <a:rPr lang="tr-TR" sz="2500" b="1" kern="1200" dirty="0"/>
            <a:t>!!!!</a:t>
          </a:r>
          <a:br>
            <a:rPr lang="en-GB" sz="2500" b="1" kern="1200" dirty="0"/>
          </a:br>
          <a:r>
            <a:rPr lang="en-GB" sz="2500" b="1" kern="1200" dirty="0"/>
            <a:t>4.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kişiyi</a:t>
          </a:r>
          <a:r>
            <a:rPr lang="en-GB" sz="2500" b="1" kern="1200" dirty="0"/>
            <a:t> </a:t>
          </a:r>
          <a:r>
            <a:rPr lang="en-GB" sz="2500" b="1" kern="1200" dirty="0" err="1"/>
            <a:t>sizinle</a:t>
          </a:r>
          <a:r>
            <a:rPr lang="en-GB" sz="2500" b="1" kern="1200" dirty="0"/>
            <a:t> </a:t>
          </a:r>
          <a:r>
            <a:rPr lang="en-GB" sz="2500" b="1" kern="1200" dirty="0" err="1"/>
            <a:t>gelmeye</a:t>
          </a:r>
          <a:r>
            <a:rPr lang="en-GB" sz="2500" b="1" kern="1200" dirty="0"/>
            <a:t> </a:t>
          </a:r>
          <a:r>
            <a:rPr lang="en-GB" sz="2500" b="1" kern="1200" dirty="0" err="1"/>
            <a:t>ikna</a:t>
          </a:r>
          <a:r>
            <a:rPr lang="en-GB" sz="2500" b="1" kern="1200" dirty="0"/>
            <a:t> </a:t>
          </a:r>
          <a:r>
            <a:rPr lang="en-GB" sz="2500" b="1" kern="1200" dirty="0" err="1"/>
            <a:t>edin</a:t>
          </a:r>
          <a:r>
            <a:rPr lang="tr-TR" sz="2500" b="1" kern="1200" dirty="0"/>
            <a:t>!!!!</a:t>
          </a:r>
          <a:br>
            <a:rPr lang="en-GB" sz="2500" b="1" kern="1200" dirty="0"/>
          </a:br>
          <a:r>
            <a:rPr lang="en-GB" sz="2500" b="1" kern="1200" dirty="0"/>
            <a:t>4. </a:t>
          </a:r>
          <a:r>
            <a:rPr lang="en-GB" sz="2500" b="1" kern="1200" dirty="0" err="1"/>
            <a:t>Bir</a:t>
          </a:r>
          <a:r>
            <a:rPr lang="en-GB" sz="2500" b="1" kern="1200" dirty="0"/>
            <a:t> </a:t>
          </a:r>
          <a:r>
            <a:rPr lang="en-GB" sz="2500" b="1" kern="1200" dirty="0" err="1"/>
            <a:t>yetişkini</a:t>
          </a:r>
          <a:r>
            <a:rPr lang="en-GB" sz="2500" b="1" kern="1200" dirty="0"/>
            <a:t> </a:t>
          </a:r>
          <a:r>
            <a:rPr lang="en-GB" sz="2500" b="1" kern="1200" dirty="0" err="1"/>
            <a:t>olay</a:t>
          </a:r>
          <a:r>
            <a:rPr lang="en-GB" sz="2500" b="1" kern="1200" dirty="0"/>
            <a:t> </a:t>
          </a:r>
          <a:r>
            <a:rPr lang="en-GB" sz="2500" b="1" kern="1200" dirty="0" err="1"/>
            <a:t>yerine</a:t>
          </a:r>
          <a:r>
            <a:rPr lang="en-GB" sz="2500" b="1" kern="1200" dirty="0"/>
            <a:t> </a:t>
          </a:r>
          <a:r>
            <a:rPr lang="en-GB" sz="2500" b="1" kern="1200" dirty="0" err="1"/>
            <a:t>çağırın</a:t>
          </a:r>
          <a:r>
            <a:rPr lang="tr-TR" sz="2500" b="1" kern="1200" dirty="0"/>
            <a:t>!!!!</a:t>
          </a:r>
          <a:br>
            <a:rPr lang="en-GB" sz="2500" b="1" kern="1200" dirty="0"/>
          </a:br>
          <a:r>
            <a:rPr lang="en-GB" sz="2500" b="1" kern="1200" dirty="0"/>
            <a:t>5. </a:t>
          </a:r>
          <a:r>
            <a:rPr lang="en-GB" sz="2500" b="1" kern="1200" dirty="0" err="1"/>
            <a:t>Sadece</a:t>
          </a:r>
          <a:r>
            <a:rPr lang="en-GB" sz="2500" b="1" kern="1200" dirty="0"/>
            <a:t> </a:t>
          </a:r>
          <a:r>
            <a:rPr lang="en-GB" sz="2500" b="1" kern="1200" dirty="0" err="1"/>
            <a:t>gülümsemenizle</a:t>
          </a:r>
          <a:r>
            <a:rPr lang="en-GB" sz="2500" b="1" kern="1200" dirty="0"/>
            <a:t> de </a:t>
          </a:r>
          <a:r>
            <a:rPr lang="en-GB" sz="2500" b="1" kern="1200" dirty="0" err="1"/>
            <a:t>olsa</a:t>
          </a:r>
          <a:r>
            <a:rPr lang="en-GB" sz="2500" b="1" kern="1200" dirty="0"/>
            <a:t> </a:t>
          </a:r>
          <a:r>
            <a:rPr lang="en-GB" sz="2500" b="1" kern="1200" dirty="0" err="1"/>
            <a:t>zorbaya</a:t>
          </a:r>
          <a:r>
            <a:rPr lang="en-GB" sz="2500" b="1" kern="1200" dirty="0"/>
            <a:t> </a:t>
          </a:r>
          <a:r>
            <a:rPr lang="en-GB" sz="2500" b="1" kern="1200" dirty="0" err="1"/>
            <a:t>güç</a:t>
          </a:r>
          <a:r>
            <a:rPr lang="en-GB" sz="2500" b="1" kern="1200" dirty="0"/>
            <a:t> </a:t>
          </a:r>
          <a:r>
            <a:rPr lang="en-GB" sz="2500" b="1" kern="1200" dirty="0" err="1"/>
            <a:t>vermeyin</a:t>
          </a:r>
          <a:r>
            <a:rPr lang="tr-TR" sz="2500" b="1" kern="1200" dirty="0"/>
            <a:t>!!!!</a:t>
          </a:r>
          <a:br>
            <a:rPr lang="en-GB" sz="2500" b="1" kern="1200" dirty="0"/>
          </a:br>
          <a:r>
            <a:rPr lang="en-GB" sz="2500" b="1" kern="1200" dirty="0"/>
            <a:t>6. </a:t>
          </a:r>
          <a:r>
            <a:rPr lang="en-GB" sz="2500" b="1" kern="1200" dirty="0" err="1"/>
            <a:t>Ezilenle</a:t>
          </a:r>
          <a:r>
            <a:rPr lang="en-GB" sz="2500" b="1" kern="1200" dirty="0"/>
            <a:t>, </a:t>
          </a:r>
          <a:r>
            <a:rPr lang="en-GB" sz="2500" b="1" kern="1200" dirty="0" err="1"/>
            <a:t>yalnız</a:t>
          </a:r>
          <a:r>
            <a:rPr lang="en-GB" sz="2500" b="1" kern="1200" dirty="0"/>
            <a:t> </a:t>
          </a:r>
          <a:r>
            <a:rPr lang="en-GB" sz="2500" b="1" kern="1200" dirty="0" err="1"/>
            <a:t>ve</a:t>
          </a:r>
          <a:r>
            <a:rPr lang="en-GB" sz="2500" b="1" kern="1200" dirty="0"/>
            <a:t> </a:t>
          </a:r>
          <a:r>
            <a:rPr lang="en-GB" sz="2500" b="1" kern="1200" dirty="0" err="1"/>
            <a:t>mutsuz</a:t>
          </a:r>
          <a:r>
            <a:rPr lang="en-GB" sz="2500" b="1" kern="1200" dirty="0"/>
            <a:t> </a:t>
          </a:r>
          <a:r>
            <a:rPr lang="en-GB" sz="2500" b="1" kern="1200" dirty="0" err="1"/>
            <a:t>kişilerle</a:t>
          </a:r>
          <a:r>
            <a:rPr lang="en-GB" sz="2500" b="1" kern="1200" dirty="0"/>
            <a:t> </a:t>
          </a:r>
          <a:r>
            <a:rPr lang="en-GB" sz="2500" b="1" kern="1200" dirty="0" err="1"/>
            <a:t>arkadaş</a:t>
          </a:r>
          <a:r>
            <a:rPr lang="en-GB" sz="2500" b="1" kern="1200" dirty="0"/>
            <a:t> </a:t>
          </a:r>
          <a:r>
            <a:rPr lang="en-GB" sz="2500" b="1" kern="1200" dirty="0" err="1"/>
            <a:t>olun</a:t>
          </a:r>
          <a:r>
            <a:rPr lang="tr-TR" sz="2500" b="1" kern="1200" dirty="0"/>
            <a:t>!</a:t>
          </a:r>
          <a:br>
            <a:rPr lang="en-GB" sz="2500" b="1" kern="1200" dirty="0"/>
          </a:br>
          <a:r>
            <a:rPr lang="en-GB" sz="2500" b="1" kern="1200" dirty="0"/>
            <a:t>7. </a:t>
          </a:r>
          <a:r>
            <a:rPr lang="en-GB" sz="2500" b="1" kern="1200" dirty="0" err="1"/>
            <a:t>Unutmayın</a:t>
          </a:r>
          <a:r>
            <a:rPr lang="en-GB" sz="2500" b="1" kern="1200" dirty="0"/>
            <a:t>, </a:t>
          </a:r>
          <a:r>
            <a:rPr lang="en-GB" sz="2500" b="1" kern="1200" dirty="0" err="1">
              <a:solidFill>
                <a:srgbClr val="FF0000"/>
              </a:solidFill>
            </a:rPr>
            <a:t>siz</a:t>
          </a:r>
          <a:r>
            <a:rPr lang="en-GB" sz="2500" b="1" kern="1200" dirty="0">
              <a:solidFill>
                <a:srgbClr val="FF0000"/>
              </a:solidFill>
            </a:rPr>
            <a:t> de </a:t>
          </a:r>
          <a:r>
            <a:rPr lang="en-GB" sz="2500" b="1" kern="1200" dirty="0" err="1">
              <a:solidFill>
                <a:srgbClr val="FF0000"/>
              </a:solidFill>
            </a:rPr>
            <a:t>bir</a:t>
          </a:r>
          <a:r>
            <a:rPr lang="en-GB" sz="2500" b="1" kern="1200" dirty="0">
              <a:solidFill>
                <a:srgbClr val="FF0000"/>
              </a:solidFill>
            </a:rPr>
            <a:t> </a:t>
          </a:r>
          <a:r>
            <a:rPr lang="en-GB" sz="2500" b="1" kern="1200" dirty="0" err="1">
              <a:solidFill>
                <a:srgbClr val="FF0000"/>
              </a:solidFill>
            </a:rPr>
            <a:t>gün</a:t>
          </a:r>
          <a:r>
            <a:rPr lang="en-GB" sz="2500" b="1" kern="1200" dirty="0">
              <a:solidFill>
                <a:srgbClr val="FF0000"/>
              </a:solidFill>
            </a:rPr>
            <a:t> </a:t>
          </a:r>
          <a:r>
            <a:rPr lang="en-GB" sz="2500" b="1" kern="1200" dirty="0" err="1">
              <a:solidFill>
                <a:srgbClr val="FF0000"/>
              </a:solidFill>
            </a:rPr>
            <a:t>zorbalığa</a:t>
          </a:r>
          <a:r>
            <a:rPr lang="en-GB" sz="2500" b="1" kern="1200" dirty="0">
              <a:solidFill>
                <a:srgbClr val="FF0000"/>
              </a:solidFill>
            </a:rPr>
            <a:t> </a:t>
          </a:r>
          <a:r>
            <a:rPr lang="en-GB" sz="2500" b="1" kern="1200" dirty="0" err="1">
              <a:solidFill>
                <a:srgbClr val="FF0000"/>
              </a:solidFill>
            </a:rPr>
            <a:t>maruz</a:t>
          </a:r>
          <a:r>
            <a:rPr lang="en-GB" sz="2500" b="1" kern="1200" dirty="0">
              <a:solidFill>
                <a:srgbClr val="FF0000"/>
              </a:solidFill>
            </a:rPr>
            <a:t> </a:t>
          </a:r>
          <a:r>
            <a:rPr lang="en-GB" sz="2500" b="1" kern="1200" dirty="0" err="1">
              <a:solidFill>
                <a:srgbClr val="FF0000"/>
              </a:solidFill>
            </a:rPr>
            <a:t>kalabilirsiniz</a:t>
          </a:r>
          <a:r>
            <a:rPr lang="en-GB" sz="2500" b="1" kern="1200" dirty="0">
              <a:solidFill>
                <a:srgbClr val="FF0000"/>
              </a:solidFill>
            </a:rPr>
            <a:t>!</a:t>
          </a:r>
          <a:r>
            <a:rPr lang="tr-TR" sz="2500" b="1" kern="1200" dirty="0">
              <a:solidFill>
                <a:srgbClr val="FF0000"/>
              </a:solidFill>
            </a:rPr>
            <a:t>!!!</a:t>
          </a:r>
          <a:endParaRPr lang="tr-TR" sz="2500" kern="1200" dirty="0">
            <a:solidFill>
              <a:srgbClr val="FF0000"/>
            </a:solidFill>
          </a:endParaRPr>
        </a:p>
      </dsp:txBody>
      <dsp:txXfrm>
        <a:off x="0" y="399000"/>
        <a:ext cx="7283355" cy="4486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tr-TR" sz="4400" b="1" kern="1200" dirty="0">
              <a:solidFill>
                <a:srgbClr val="FF0000"/>
              </a:solidFill>
            </a:rPr>
            <a:t>ŞİDDET</a:t>
          </a:r>
          <a:endParaRPr lang="tr-TR" sz="4800" kern="1200" dirty="0">
            <a:solidFill>
              <a:srgbClr val="FF0000"/>
            </a:solidFill>
          </a:endParaRPr>
        </a:p>
      </dsp:txBody>
      <dsp:txXfrm>
        <a:off x="44526" y="45009"/>
        <a:ext cx="3412137" cy="82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tr-TR" sz="2400" b="1" kern="1200" dirty="0">
              <a:solidFill>
                <a:srgbClr val="FF0000"/>
              </a:solidFill>
            </a:rPr>
            <a:t>Şiddet, </a:t>
          </a:r>
          <a:r>
            <a:rPr lang="tr-TR" sz="2400" b="1" kern="1200" dirty="0"/>
            <a:t>güç ve baskı uygulayarak insanların bedensel veya ruhsal açıdan zarar görmesine neden olan bireysel veya toplu hareketlerin tümüdür.</a:t>
          </a:r>
          <a:endParaRPr lang="tr-TR" sz="2400" kern="1200" dirty="0">
            <a:solidFill>
              <a:srgbClr val="FF0000"/>
            </a:solidFill>
          </a:endParaRPr>
        </a:p>
      </dsp:txBody>
      <dsp:txXfrm>
        <a:off x="118799" y="1237439"/>
        <a:ext cx="4171940" cy="2196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15483"/>
          <a:ext cx="3597442" cy="613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b="1" kern="1200" dirty="0" err="1"/>
            <a:t>Akran</a:t>
          </a:r>
          <a:r>
            <a:rPr lang="en-GB" sz="3200" b="1" kern="1200" dirty="0"/>
            <a:t> Zorbalığı </a:t>
          </a:r>
          <a:endParaRPr lang="tr-TR" sz="3200" kern="1200" dirty="0"/>
        </a:p>
      </dsp:txBody>
      <dsp:txXfrm>
        <a:off x="29954" y="45437"/>
        <a:ext cx="3537534" cy="5537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4585-BB04-4DC0-8776-3819485D9941}">
      <dsp:nvSpPr>
        <dsp:cNvPr id="0" name=""/>
        <dsp:cNvSpPr/>
      </dsp:nvSpPr>
      <dsp:spPr>
        <a:xfrm>
          <a:off x="0" y="327"/>
          <a:ext cx="5591175" cy="1342369"/>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t>“</a:t>
          </a:r>
          <a:r>
            <a:rPr lang="tr-TR" sz="2000" b="1" kern="1200" dirty="0"/>
            <a:t>G</a:t>
          </a:r>
          <a:r>
            <a:rPr lang="en-GB" sz="2000" b="1" kern="1200" dirty="0" err="1"/>
            <a:t>üçlü</a:t>
          </a:r>
          <a:r>
            <a:rPr lang="en-GB" sz="2000" b="1" kern="1200" dirty="0"/>
            <a:t> </a:t>
          </a:r>
          <a:r>
            <a:rPr lang="en-GB" sz="2000" b="1" kern="1200" dirty="0" err="1"/>
            <a:t>durumdaki</a:t>
          </a:r>
          <a:r>
            <a:rPr lang="en-GB" sz="2000" b="1" kern="1200" dirty="0"/>
            <a:t> </a:t>
          </a:r>
          <a:r>
            <a:rPr lang="en-GB" sz="2000" b="1" kern="1200" dirty="0" err="1"/>
            <a:t>bir</a:t>
          </a:r>
          <a:r>
            <a:rPr lang="en-GB" sz="2000" b="1" kern="1200" dirty="0"/>
            <a:t> </a:t>
          </a:r>
          <a:r>
            <a:rPr lang="en-GB" sz="2000" b="1" kern="1200" dirty="0" err="1"/>
            <a:t>öğrencinin</a:t>
          </a:r>
          <a:r>
            <a:rPr lang="en-GB" sz="2000" b="1" kern="1200" dirty="0"/>
            <a:t>; </a:t>
          </a:r>
          <a:r>
            <a:rPr lang="en-GB" sz="2000" b="1" kern="1200" dirty="0" err="1"/>
            <a:t>kendi</a:t>
          </a:r>
          <a:r>
            <a:rPr lang="en-GB" sz="2000" b="1" kern="1200" dirty="0"/>
            <a:t> </a:t>
          </a:r>
          <a:r>
            <a:rPr lang="en-GB" sz="2000" b="1" kern="1200" dirty="0" err="1"/>
            <a:t>kazancı</a:t>
          </a:r>
          <a:r>
            <a:rPr lang="en-GB" sz="2000" b="1" kern="1200" dirty="0"/>
            <a:t> </a:t>
          </a:r>
          <a:r>
            <a:rPr lang="en-GB" sz="2000" b="1" kern="1200" dirty="0" err="1"/>
            <a:t>veya</a:t>
          </a:r>
          <a:r>
            <a:rPr lang="en-GB" sz="2000" b="1" kern="1200" dirty="0"/>
            <a:t> </a:t>
          </a:r>
          <a:r>
            <a:rPr lang="en-GB" sz="2000" b="1" kern="1200" dirty="0" err="1"/>
            <a:t>keyfi</a:t>
          </a:r>
          <a:r>
            <a:rPr lang="en-GB" sz="2000" b="1" kern="1200" dirty="0"/>
            <a:t> </a:t>
          </a:r>
          <a:r>
            <a:rPr lang="en-GB" sz="2000" b="1" kern="1200" dirty="0" err="1"/>
            <a:t>için</a:t>
          </a:r>
          <a:r>
            <a:rPr lang="en-GB" sz="2000" b="1" kern="1200" dirty="0"/>
            <a:t>, </a:t>
          </a:r>
          <a:r>
            <a:rPr lang="en-GB" sz="2000" b="1" kern="1200" dirty="0" err="1"/>
            <a:t>daha</a:t>
          </a:r>
          <a:r>
            <a:rPr lang="en-GB" sz="2000" b="1" kern="1200" dirty="0"/>
            <a:t> </a:t>
          </a:r>
          <a:r>
            <a:rPr lang="en-GB" sz="2000" b="1" kern="1200" dirty="0" err="1"/>
            <a:t>güçsüz</a:t>
          </a:r>
          <a:r>
            <a:rPr lang="en-GB" sz="2000" b="1" kern="1200" dirty="0"/>
            <a:t> </a:t>
          </a:r>
          <a:r>
            <a:rPr lang="en-GB" sz="2000" b="1" kern="1200" dirty="0" err="1"/>
            <a:t>olanlara</a:t>
          </a:r>
          <a:r>
            <a:rPr lang="en-GB" sz="2000" b="1" kern="1200" dirty="0"/>
            <a:t> </a:t>
          </a:r>
          <a:r>
            <a:rPr lang="en-GB" sz="2000" b="1" kern="1200" dirty="0" err="1"/>
            <a:t>karşı</a:t>
          </a:r>
          <a:r>
            <a:rPr lang="en-GB" sz="2000" b="1" kern="1200" dirty="0"/>
            <a:t>, </a:t>
          </a:r>
          <a:r>
            <a:rPr lang="en-GB" sz="2000" b="1" kern="1200" dirty="0" err="1"/>
            <a:t>sıkıntı</a:t>
          </a:r>
          <a:r>
            <a:rPr lang="en-GB" sz="2000" b="1" kern="1200" dirty="0"/>
            <a:t> </a:t>
          </a:r>
          <a:r>
            <a:rPr lang="en-GB" sz="2000" b="1" kern="1200" dirty="0" err="1"/>
            <a:t>vermek</a:t>
          </a:r>
          <a:r>
            <a:rPr lang="en-GB" sz="2000" b="1" kern="1200" dirty="0"/>
            <a:t> </a:t>
          </a:r>
          <a:r>
            <a:rPr lang="en-GB" sz="2000" b="1" kern="1200" dirty="0" err="1"/>
            <a:t>niyeti</a:t>
          </a:r>
          <a:r>
            <a:rPr lang="en-GB" sz="2000" b="1" kern="1200" dirty="0"/>
            <a:t> </a:t>
          </a:r>
          <a:r>
            <a:rPr lang="en-GB" sz="2000" b="1" kern="1200" dirty="0" err="1"/>
            <a:t>ile</a:t>
          </a:r>
          <a:r>
            <a:rPr lang="en-GB" sz="2000" b="1" kern="1200" dirty="0"/>
            <a:t> </a:t>
          </a:r>
          <a:r>
            <a:rPr lang="en-GB" sz="2000" b="1" kern="1200" dirty="0" err="1"/>
            <a:t>Fiziksel</a:t>
          </a:r>
          <a:r>
            <a:rPr lang="en-GB" sz="2000" b="1" kern="1200" dirty="0"/>
            <a:t>, </a:t>
          </a:r>
          <a:r>
            <a:rPr lang="en-GB" sz="2000" b="1" kern="1200" dirty="0" err="1"/>
            <a:t>Psikolojik</a:t>
          </a:r>
          <a:r>
            <a:rPr lang="en-GB" sz="2000" b="1" kern="1200" dirty="0"/>
            <a:t>, </a:t>
          </a:r>
          <a:r>
            <a:rPr lang="en-GB" sz="2000" b="1" kern="1200" dirty="0" err="1"/>
            <a:t>Sosyal</a:t>
          </a:r>
          <a:r>
            <a:rPr lang="en-GB" sz="2000" b="1" kern="1200" dirty="0"/>
            <a:t> </a:t>
          </a:r>
          <a:r>
            <a:rPr lang="en-GB" sz="2000" b="1" kern="1200" dirty="0" err="1"/>
            <a:t>veya</a:t>
          </a:r>
          <a:r>
            <a:rPr lang="en-GB" sz="2000" b="1" kern="1200" dirty="0"/>
            <a:t> </a:t>
          </a:r>
          <a:r>
            <a:rPr lang="en-GB" sz="2000" b="1" kern="1200" dirty="0" err="1"/>
            <a:t>Sözel</a:t>
          </a:r>
          <a:r>
            <a:rPr lang="en-GB" sz="2000" b="1" kern="1200" dirty="0"/>
            <a:t> </a:t>
          </a:r>
          <a:r>
            <a:rPr lang="en-GB" sz="2000" b="1" kern="1200" dirty="0" err="1"/>
            <a:t>olarak</a:t>
          </a:r>
          <a:r>
            <a:rPr lang="en-GB" sz="2000" b="1" kern="1200" dirty="0"/>
            <a:t> </a:t>
          </a:r>
          <a:r>
            <a:rPr lang="en-GB" sz="2000" b="1" kern="1200" dirty="0" err="1"/>
            <a:t>tekrarlayan</a:t>
          </a:r>
          <a:r>
            <a:rPr lang="en-GB" sz="2000" b="1" kern="1200" dirty="0"/>
            <a:t> </a:t>
          </a:r>
          <a:r>
            <a:rPr lang="en-GB" sz="2000" b="1" kern="1200" dirty="0" err="1"/>
            <a:t>saldırılarıdır</a:t>
          </a:r>
          <a:r>
            <a:rPr lang="en-GB" sz="2000" b="1" kern="1200" dirty="0"/>
            <a:t>.”</a:t>
          </a:r>
          <a:endParaRPr lang="tr-TR" sz="2000" kern="1200" dirty="0"/>
        </a:p>
      </dsp:txBody>
      <dsp:txXfrm>
        <a:off x="65529" y="65856"/>
        <a:ext cx="5460117" cy="1211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D2F4B-7772-4830-BD26-746D0277DAD6}">
      <dsp:nvSpPr>
        <dsp:cNvPr id="0" name=""/>
        <dsp:cNvSpPr/>
      </dsp:nvSpPr>
      <dsp:spPr>
        <a:xfrm>
          <a:off x="0" y="0"/>
          <a:ext cx="5591175"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t>“</a:t>
          </a:r>
          <a:r>
            <a:rPr lang="tr-TR" sz="2000" b="1" kern="1200" dirty="0"/>
            <a:t>B</a:t>
          </a:r>
          <a:r>
            <a:rPr lang="en-GB" sz="2000" b="1" kern="1200" dirty="0" err="1"/>
            <a:t>ir</a:t>
          </a:r>
          <a:r>
            <a:rPr lang="en-GB" sz="2000" b="1" kern="1200" dirty="0"/>
            <a:t> </a:t>
          </a:r>
          <a:r>
            <a:rPr lang="en-GB" sz="2000" b="1" kern="1200" dirty="0" err="1"/>
            <a:t>ya</a:t>
          </a:r>
          <a:r>
            <a:rPr lang="en-GB" sz="2000" b="1" kern="1200" dirty="0"/>
            <a:t> da </a:t>
          </a:r>
          <a:r>
            <a:rPr lang="en-GB" sz="2000" b="1" kern="1200" dirty="0" err="1"/>
            <a:t>daha</a:t>
          </a:r>
          <a:r>
            <a:rPr lang="en-GB" sz="2000" b="1" kern="1200" dirty="0"/>
            <a:t> </a:t>
          </a:r>
          <a:r>
            <a:rPr lang="en-GB" sz="2000" b="1" kern="1200" dirty="0" err="1"/>
            <a:t>fazla</a:t>
          </a:r>
          <a:r>
            <a:rPr lang="en-GB" sz="2000" b="1" kern="1200" dirty="0"/>
            <a:t> </a:t>
          </a:r>
          <a:r>
            <a:rPr lang="tr-TR" sz="2000" b="1" kern="1200" dirty="0"/>
            <a:t> </a:t>
          </a:r>
          <a:r>
            <a:rPr lang="en-GB" sz="2000" b="1" kern="1200" dirty="0" err="1"/>
            <a:t>öğrencinin</a:t>
          </a:r>
          <a:r>
            <a:rPr lang="en-GB" sz="2000" b="1" kern="1200" dirty="0"/>
            <a:t> </a:t>
          </a:r>
          <a:r>
            <a:rPr lang="en-GB" sz="2000" b="1" kern="1200" dirty="0" err="1"/>
            <a:t>bir</a:t>
          </a:r>
          <a:r>
            <a:rPr lang="en-GB" sz="2000" b="1" kern="1200" dirty="0"/>
            <a:t> </a:t>
          </a:r>
          <a:r>
            <a:rPr lang="en-GB" sz="2000" b="1" kern="1200" dirty="0" err="1"/>
            <a:t>başka</a:t>
          </a:r>
          <a:r>
            <a:rPr lang="en-GB" sz="2000" b="1" kern="1200" dirty="0"/>
            <a:t> </a:t>
          </a:r>
          <a:r>
            <a:rPr lang="en-GB" sz="2000" b="1" kern="1200" dirty="0" err="1"/>
            <a:t>öğrenciye</a:t>
          </a:r>
          <a:r>
            <a:rPr lang="tr-TR" sz="2000" b="1" kern="1200" dirty="0"/>
            <a:t> </a:t>
          </a:r>
          <a:r>
            <a:rPr lang="en-GB" sz="2000" b="1" kern="1200" dirty="0"/>
            <a:t> (</a:t>
          </a:r>
          <a:r>
            <a:rPr lang="en-GB" sz="2000" b="1" kern="1200" dirty="0" err="1"/>
            <a:t>mağdura</a:t>
          </a:r>
          <a:r>
            <a:rPr lang="en-GB" sz="2000" b="1" kern="1200" dirty="0"/>
            <a:t>)  </a:t>
          </a:r>
          <a:r>
            <a:rPr lang="en-GB" sz="2000" b="1" u="sng" kern="1200" dirty="0" err="1"/>
            <a:t>sürekli</a:t>
          </a:r>
          <a:r>
            <a:rPr lang="en-GB" sz="2000" b="1" u="sng" kern="1200" dirty="0"/>
            <a:t> </a:t>
          </a:r>
          <a:r>
            <a:rPr lang="en-GB" sz="2000" b="1" u="sng" kern="1200" dirty="0" err="1"/>
            <a:t>olarak</a:t>
          </a:r>
          <a:r>
            <a:rPr lang="en-GB" sz="2000" b="1" kern="1200" dirty="0"/>
            <a:t> </a:t>
          </a:r>
          <a:r>
            <a:rPr lang="en-GB" sz="2000" b="1" u="sng" kern="1200" dirty="0" err="1"/>
            <a:t>olumsuz</a:t>
          </a:r>
          <a:r>
            <a:rPr lang="en-GB" sz="2000" b="1" u="sng" kern="1200" dirty="0"/>
            <a:t> </a:t>
          </a:r>
          <a:r>
            <a:rPr lang="en-GB" sz="2000" b="1" u="sng" kern="1200" dirty="0" err="1"/>
            <a:t>eylemlerde</a:t>
          </a:r>
          <a:r>
            <a:rPr lang="en-GB" sz="2000" b="1" kern="1200" dirty="0"/>
            <a:t> </a:t>
          </a:r>
          <a:r>
            <a:rPr lang="tr-TR" sz="2000" b="1" kern="1200" dirty="0"/>
            <a:t> </a:t>
          </a:r>
          <a:r>
            <a:rPr lang="en-GB" sz="2000" b="1" kern="1200" dirty="0" err="1"/>
            <a:t>bulunması”dır</a:t>
          </a:r>
          <a:r>
            <a:rPr lang="en-GB" sz="2000" b="1" kern="1200" dirty="0"/>
            <a:t>.</a:t>
          </a:r>
          <a:endParaRPr lang="tr-TR" sz="2000" kern="1200" dirty="0"/>
        </a:p>
      </dsp:txBody>
      <dsp:txXfrm>
        <a:off x="59399" y="59399"/>
        <a:ext cx="5472377"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tr-TR" sz="3600" b="1" i="0" kern="1200" dirty="0"/>
            <a:t>1- Fiziksel Zorbalık/Şiddet</a:t>
          </a:r>
          <a:endParaRPr lang="tr-TR" sz="3600" i="0" kern="1200" dirty="0"/>
        </a:p>
      </dsp:txBody>
      <dsp:txXfrm>
        <a:off x="0" y="0"/>
        <a:ext cx="5964072" cy="6696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tr-TR" sz="3600" b="1" kern="1200" dirty="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10.1.2017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a:t>Konuyla ilgili olarak okul yönetimi ve rehberlik servislerinin girişimlerine destek verebilir ve fikir önerebilirsiniz. Öğrenci temsilcileri olan okullarda temsilciler sizlere yardımcı olacaktır.</a:t>
            </a:r>
          </a:p>
          <a:p>
            <a:pPr lvl="0"/>
            <a:r>
              <a:rPr lang="tr-TR" sz="1200" dirty="0"/>
              <a:t>Yeni öğrencilerle tanışıp, sınıf içindeki ortama kaynaşmalarına yardımcı olabilirsiz. Sınıf içinde olumlu ortam geliştikçe ve sosyal ilişkiler arttıkça şiddet yerini arkadaşlık ve güvene bırakmaktadır.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a:t>Okul gazetesi veya yayınlarında düzenli olarak konuya ilgi çeken yazılar yazılabilir veya yazı yarışmaları düzenlenebilir.</a:t>
            </a:r>
          </a:p>
          <a:p>
            <a:pPr lvl="0"/>
            <a:r>
              <a:rPr lang="tr-TR" sz="1200" dirty="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a:t>Hiç kimse şiddet ve zorbalıkla kendi kendine başa çıkmak zorunda değildir; zaten buna gerek de yoktur.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a:br>
            <a:r>
              <a:rPr lang="tr-TR" sz="1200" dirty="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a:b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a:t>HIRSIZI KOVALAMAK SİZİN İŞİNİZ DEĞİL.</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27</a:t>
            </a:fld>
            <a:endParaRPr lang="tr-TR"/>
          </a:p>
        </p:txBody>
      </p:sp>
    </p:spTree>
    <p:extLst>
      <p:ext uri="{BB962C8B-B14F-4D97-AF65-F5344CB8AC3E}">
        <p14:creationId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Size sözel olarak sataşan kişilerden uzaklaşabilir veya onlar yokmuş gibi davranabilir veya onların bulunduğu ortamlardan uzak durabilirsiniz. Unutmayın bunu yapmak korktuğunuz anlamına gelmez.</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t>:</a:t>
            </a:r>
            <a:r>
              <a:rPr lang="tr-TR" sz="1200" dirty="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32</a:t>
            </a:fld>
            <a:endParaRPr lang="tr-TR"/>
          </a:p>
        </p:txBody>
      </p:sp>
    </p:spTree>
    <p:extLst>
      <p:ext uri="{BB962C8B-B14F-4D97-AF65-F5344CB8AC3E}">
        <p14:creationId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36</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10.1.2017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10.1.2017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10.1.2017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a:t>Asıl başlık stili için tıklatın</a:t>
            </a:r>
          </a:p>
        </p:txBody>
      </p:sp>
      <p:sp>
        <p:nvSpPr>
          <p:cNvPr id="3" name="Metin Yer Tutucusu 2"/>
          <p:cNvSpPr>
            <a:spLocks noGrp="1"/>
          </p:cNvSpPr>
          <p:nvPr>
            <p:ph type="body"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10.1.2017</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pPr/>
              <a:t>10.1.2017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10.1.2017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pPr/>
              <a:t>10.1.2017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pPr/>
              <a:t>10.1.2017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pPr/>
              <a:t>10.1.2017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10.1.2017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10.1.2017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10.1.2017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10.1.2017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7.jpeg"/><Relationship Id="rId7" Type="http://schemas.openxmlformats.org/officeDocument/2006/relationships/diagramData" Target="../diagrams/data10.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8.jpeg"/><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4.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40.jpe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41.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0.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26608" y="4529935"/>
            <a:ext cx="12388948" cy="3028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126608" y="4621749"/>
            <a:ext cx="12388948" cy="2257865"/>
          </a:xfrm>
          <a:prstGeom prst="rect">
            <a:avLst/>
          </a:prstGeom>
          <a:solidFill>
            <a:srgbClr val="0202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527" y="171857"/>
            <a:ext cx="2621282" cy="2641446"/>
          </a:xfrm>
          <a:prstGeom prst="rect">
            <a:avLst/>
          </a:prstGeom>
        </p:spPr>
      </p:pic>
      <p:sp>
        <p:nvSpPr>
          <p:cNvPr id="5" name="Metin kutusu 4"/>
          <p:cNvSpPr txBox="1"/>
          <p:nvPr/>
        </p:nvSpPr>
        <p:spPr>
          <a:xfrm>
            <a:off x="2063485" y="2813303"/>
            <a:ext cx="8346387" cy="2554545"/>
          </a:xfrm>
          <a:prstGeom prst="rect">
            <a:avLst/>
          </a:prstGeom>
          <a:noFill/>
        </p:spPr>
        <p:txBody>
          <a:bodyPr wrap="none" rtlCol="0">
            <a:spAutoFit/>
          </a:bodyPr>
          <a:lstStyle/>
          <a:p>
            <a:pPr algn="ctr"/>
            <a:r>
              <a:rPr lang="tr-TR" sz="4000" b="1" dirty="0">
                <a:solidFill>
                  <a:srgbClr val="0202BE"/>
                </a:solidFill>
              </a:rPr>
              <a:t>ONDOKUZ MAYIS ÜNİVERSİTESİ VAKFI</a:t>
            </a:r>
            <a:br>
              <a:rPr lang="tr-TR" sz="4000" b="1" dirty="0">
                <a:solidFill>
                  <a:srgbClr val="0202BE"/>
                </a:solidFill>
              </a:rPr>
            </a:br>
            <a:r>
              <a:rPr lang="tr-TR" sz="4000" b="1" dirty="0">
                <a:solidFill>
                  <a:srgbClr val="0202BE"/>
                </a:solidFill>
              </a:rPr>
              <a:t>ÖZEL ORTAOKULU</a:t>
            </a:r>
            <a:br>
              <a:rPr lang="tr-TR" sz="4000" b="1" dirty="0"/>
            </a:br>
            <a:br>
              <a:rPr lang="tr-TR" sz="4000" b="1" dirty="0"/>
            </a:br>
            <a:r>
              <a:rPr lang="tr-TR" sz="4000" b="1" dirty="0">
                <a:solidFill>
                  <a:schemeClr val="bg1"/>
                </a:solidFill>
              </a:rPr>
              <a:t>AKRAN ZORBALIĞINI ÖNLEME EĞİTİMİ</a:t>
            </a:r>
          </a:p>
        </p:txBody>
      </p:sp>
      <p:sp>
        <p:nvSpPr>
          <p:cNvPr id="6" name="Metin kutusu 5"/>
          <p:cNvSpPr txBox="1"/>
          <p:nvPr/>
        </p:nvSpPr>
        <p:spPr>
          <a:xfrm>
            <a:off x="3996168" y="5908430"/>
            <a:ext cx="4101186" cy="800219"/>
          </a:xfrm>
          <a:prstGeom prst="rect">
            <a:avLst/>
          </a:prstGeom>
          <a:noFill/>
        </p:spPr>
        <p:txBody>
          <a:bodyPr wrap="none" rtlCol="0">
            <a:spAutoFit/>
          </a:bodyPr>
          <a:lstStyle/>
          <a:p>
            <a:pPr algn="ctr"/>
            <a:r>
              <a:rPr lang="tr-TR" sz="2800" b="1" dirty="0">
                <a:solidFill>
                  <a:schemeClr val="bg1">
                    <a:lumMod val="65000"/>
                  </a:schemeClr>
                </a:solidFill>
              </a:rPr>
              <a:t>Nihal ÇİNKA AKMAN</a:t>
            </a:r>
            <a:br>
              <a:rPr lang="tr-TR" b="1" dirty="0">
                <a:solidFill>
                  <a:schemeClr val="bg1">
                    <a:lumMod val="65000"/>
                  </a:schemeClr>
                </a:solidFill>
              </a:rPr>
            </a:br>
            <a:r>
              <a:rPr lang="tr-TR" b="1" dirty="0">
                <a:solidFill>
                  <a:schemeClr val="bg1">
                    <a:lumMod val="65000"/>
                  </a:schemeClr>
                </a:solidFill>
              </a:rPr>
              <a:t>Ölçme Değerlendirme ve </a:t>
            </a:r>
            <a:r>
              <a:rPr lang="tr-TR" sz="1600" b="1" dirty="0">
                <a:solidFill>
                  <a:schemeClr val="bg1">
                    <a:lumMod val="65000"/>
                  </a:schemeClr>
                </a:solidFill>
              </a:rPr>
              <a:t>Rehberlik Uzmanı</a:t>
            </a:r>
            <a:endParaRPr lang="tr-TR" b="1" dirty="0">
              <a:solidFill>
                <a:schemeClr val="bg1">
                  <a:lumMod val="65000"/>
                </a:schemeClr>
              </a:solidFill>
            </a:endParaRPr>
          </a:p>
        </p:txBody>
      </p:sp>
    </p:spTree>
    <p:extLst>
      <p:ext uri="{BB962C8B-B14F-4D97-AF65-F5344CB8AC3E}">
        <p14:creationId xmlns:p14="http://schemas.microsoft.com/office/powerpoint/2010/main" val="397084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a:t>3-</a:t>
              </a:r>
              <a:r>
                <a:rPr lang="tr-TR" sz="3600" b="1" kern="1200" dirty="0"/>
                <a:t>Duygusal Zorbalık/Şiddet</a:t>
              </a:r>
              <a:endParaRPr lang="tr-TR" sz="3600" kern="1200" dirty="0"/>
            </a:p>
          </p:txBody>
        </p:sp>
      </p:grpSp>
      <p:pic>
        <p:nvPicPr>
          <p:cNvPr id="8" name="Resim 7"/>
          <p:cNvPicPr>
            <a:picLocks noChangeAspect="1"/>
          </p:cNvPicPr>
          <p:nvPr/>
        </p:nvPicPr>
        <p:blipFill>
          <a:blip r:embed="rId3" cstate="print"/>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8158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4"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schemeClr val="tx1"/>
                </a:solidFill>
              </a:rPr>
              <a:t>Şiddet-Zorbalığın etkileri</a:t>
            </a:r>
          </a:p>
        </p:txBody>
      </p:sp>
      <p:sp>
        <p:nvSpPr>
          <p:cNvPr id="5" name="4 Oval"/>
          <p:cNvSpPr/>
          <p:nvPr/>
        </p:nvSpPr>
        <p:spPr>
          <a:xfrm>
            <a:off x="2083983" y="1594884"/>
            <a:ext cx="6507126"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795" y="1219022"/>
            <a:ext cx="2146300" cy="237648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670" y="4179889"/>
            <a:ext cx="2195513" cy="2195512"/>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7663" y="4221164"/>
            <a:ext cx="2520950" cy="2435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a:solidFill>
                  <a:srgbClr val="FF0000"/>
                </a:solidFill>
              </a:rPr>
              <a:t>Pişmanlık</a:t>
            </a:r>
          </a:p>
        </p:txBody>
      </p:sp>
    </p:spTree>
    <p:extLst>
      <p:ext uri="{BB962C8B-B14F-4D97-AF65-F5344CB8AC3E}">
        <p14:creationId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8" cstate="print"/>
          <a:srcRect/>
          <a:stretch>
            <a:fillRect/>
          </a:stretch>
        </p:blipFill>
        <p:spPr bwMode="auto">
          <a:xfrm>
            <a:off x="1111898" y="2052085"/>
            <a:ext cx="8648791" cy="4589442"/>
          </a:xfrm>
          <a:prstGeom prst="rect">
            <a:avLst/>
          </a:prstGeom>
          <a:noFill/>
        </p:spPr>
      </p:pic>
    </p:spTree>
    <p:extLst>
      <p:ext uri="{BB962C8B-B14F-4D97-AF65-F5344CB8AC3E}">
        <p14:creationId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FF0000"/>
                </a:solidFill>
                <a:latin typeface="+mn-lt"/>
              </a:rPr>
              <a:t>1. </a:t>
            </a:r>
            <a:r>
              <a:rPr lang="en-GB" altLang="tr-TR" sz="2800" b="1" dirty="0" err="1">
                <a:solidFill>
                  <a:srgbClr val="FF0000"/>
                </a:solidFill>
                <a:latin typeface="+mn-lt"/>
              </a:rPr>
              <a:t>Zorbalıktan</a:t>
            </a:r>
            <a:r>
              <a:rPr lang="en-GB" altLang="tr-TR" sz="2800" b="1" dirty="0">
                <a:solidFill>
                  <a:srgbClr val="FF0000"/>
                </a:solidFill>
                <a:latin typeface="+mn-lt"/>
              </a:rPr>
              <a:t> </a:t>
            </a:r>
            <a:r>
              <a:rPr lang="en-GB" altLang="tr-TR" sz="2800" b="1" dirty="0" err="1">
                <a:solidFill>
                  <a:srgbClr val="FF0000"/>
                </a:solidFill>
                <a:latin typeface="+mn-lt"/>
              </a:rPr>
              <a:t>yalnızca</a:t>
            </a:r>
            <a:r>
              <a:rPr lang="en-GB" altLang="tr-TR" sz="2800" b="1" dirty="0">
                <a:solidFill>
                  <a:srgbClr val="FF0000"/>
                </a:solidFill>
                <a:latin typeface="+mn-lt"/>
              </a:rPr>
              <a:t> “</a:t>
            </a:r>
            <a:r>
              <a:rPr lang="en-GB" altLang="tr-TR" sz="2800" b="1" dirty="0" err="1">
                <a:solidFill>
                  <a:srgbClr val="FF0000"/>
                </a:solidFill>
                <a:latin typeface="+mn-lt"/>
              </a:rPr>
              <a:t>hanım</a:t>
            </a:r>
            <a:r>
              <a:rPr lang="en-GB" altLang="tr-TR" sz="2800" b="1" dirty="0">
                <a:solidFill>
                  <a:srgbClr val="FF0000"/>
                </a:solidFill>
                <a:latin typeface="+mn-lt"/>
              </a:rPr>
              <a:t> </a:t>
            </a:r>
            <a:r>
              <a:rPr lang="en-GB" altLang="tr-TR" sz="2800" b="1" dirty="0" err="1">
                <a:solidFill>
                  <a:srgbClr val="FF0000"/>
                </a:solidFill>
                <a:latin typeface="+mn-lt"/>
              </a:rPr>
              <a:t>evlatları</a:t>
            </a:r>
            <a:r>
              <a:rPr lang="en-GB" altLang="tr-TR" sz="2800" b="1" dirty="0">
                <a:solidFill>
                  <a:srgbClr val="FF0000"/>
                </a:solidFill>
                <a:latin typeface="+mn-lt"/>
              </a:rPr>
              <a:t>” </a:t>
            </a:r>
            <a:r>
              <a:rPr lang="en-GB" altLang="tr-TR" sz="2800" b="1" dirty="0" err="1">
                <a:solidFill>
                  <a:srgbClr val="FF0000"/>
                </a:solidFill>
                <a:latin typeface="+mn-lt"/>
              </a:rPr>
              <a:t>yakınır</a:t>
            </a:r>
            <a:r>
              <a:rPr lang="en-GB" altLang="tr-TR" sz="2800" b="1" dirty="0">
                <a:solidFill>
                  <a:srgbClr val="FF0000"/>
                </a:solidFill>
                <a:latin typeface="+mn-lt"/>
              </a:rPr>
              <a:t>.</a:t>
            </a: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021559" y="3619768"/>
            <a:ext cx="8710968"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a:solidFill>
                  <a:srgbClr val="00B050"/>
                </a:solidFill>
              </a:rPr>
              <a:t>  </a:t>
            </a:r>
          </a:p>
          <a:p>
            <a:pPr>
              <a:lnSpc>
                <a:spcPct val="100000"/>
              </a:lnSpc>
              <a:buClr>
                <a:srgbClr val="E5E5FF"/>
              </a:buClr>
            </a:pPr>
            <a:r>
              <a:rPr lang="tr-TR" altLang="tr-TR" sz="2800" b="1" dirty="0">
                <a:solidFill>
                  <a:srgbClr val="00B050"/>
                </a:solidFill>
              </a:rPr>
              <a:t> </a:t>
            </a:r>
          </a:p>
          <a:p>
            <a:pPr>
              <a:lnSpc>
                <a:spcPct val="100000"/>
              </a:lnSpc>
              <a:buClr>
                <a:srgbClr val="E5E5FF"/>
              </a:buClr>
            </a:pPr>
            <a:r>
              <a:rPr lang="en-GB" altLang="tr-TR" sz="2800" b="1" dirty="0" err="1">
                <a:solidFill>
                  <a:srgbClr val="00B050"/>
                </a:solidFill>
              </a:rPr>
              <a:t>Sizlerin</a:t>
            </a:r>
            <a:r>
              <a:rPr lang="en-GB" altLang="tr-TR" sz="2800" b="1" dirty="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err="1">
                <a:solidFill>
                  <a:srgbClr val="00B050"/>
                </a:solidFill>
              </a:rPr>
              <a:t>hanım</a:t>
            </a:r>
            <a:r>
              <a:rPr lang="en-GB" altLang="tr-TR" sz="2800" b="1" dirty="0">
                <a:solidFill>
                  <a:srgbClr val="00B050"/>
                </a:solidFill>
              </a:rPr>
              <a:t> </a:t>
            </a:r>
            <a:r>
              <a:rPr lang="en-GB" altLang="tr-TR" sz="2800" b="1" dirty="0" err="1">
                <a:solidFill>
                  <a:srgbClr val="00B050"/>
                </a:solidFill>
              </a:rPr>
              <a:t>evladı</a:t>
            </a:r>
            <a:r>
              <a:rPr lang="en-GB" altLang="tr-TR" sz="2800" b="1" dirty="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a:solidFill>
                  <a:srgbClr val="00B050"/>
                </a:solidFill>
              </a:rPr>
              <a:t>zorbalığın</a:t>
            </a:r>
            <a:r>
              <a:rPr lang="tr-TR" altLang="tr-TR" sz="2800" b="1" dirty="0">
                <a:solidFill>
                  <a:srgbClr val="00B050"/>
                </a:solidFill>
              </a:rPr>
              <a:t> o</a:t>
            </a:r>
            <a:r>
              <a:rPr lang="en-GB" altLang="tr-TR" sz="2800" b="1" dirty="0" err="1">
                <a:solidFill>
                  <a:srgbClr val="00B050"/>
                </a:solidFill>
              </a:rPr>
              <a:t>kulda</a:t>
            </a:r>
            <a:r>
              <a:rPr lang="en-GB" altLang="tr-TR" sz="2800" b="1" dirty="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7773" y="141741"/>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415654" y="1741646"/>
            <a:ext cx="1808685" cy="188339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24" y="3919985"/>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6" y="3930555"/>
            <a:ext cx="9616269"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a:solidFill>
                  <a:srgbClr val="00B050"/>
                </a:solidFill>
                <a:latin typeface="+mn-lt"/>
              </a:rPr>
              <a:t>           </a:t>
            </a:r>
            <a:r>
              <a:rPr lang="en-GB" altLang="tr-TR" sz="2500" b="1" dirty="0" err="1">
                <a:solidFill>
                  <a:srgbClr val="00B050"/>
                </a:solidFill>
                <a:latin typeface="+mn-lt"/>
              </a:rPr>
              <a:t>Doğrusu</a:t>
            </a:r>
            <a:r>
              <a:rPr lang="en-GB" altLang="tr-TR" sz="2500" b="1" dirty="0">
                <a:solidFill>
                  <a:srgbClr val="00B050"/>
                </a:solidFill>
                <a:latin typeface="+mn-lt"/>
              </a:rPr>
              <a:t>: </a:t>
            </a: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a:solidFill>
                  <a:srgbClr val="00B050"/>
                </a:solidFill>
                <a:latin typeface="+mn-lt"/>
              </a:rPr>
              <a:t>	</a:t>
            </a:r>
            <a:r>
              <a:rPr lang="en-GB" altLang="tr-TR" sz="2500" b="1" dirty="0" err="1">
                <a:solidFill>
                  <a:srgbClr val="00B050"/>
                </a:solidFill>
                <a:latin typeface="+mn-lt"/>
              </a:rPr>
              <a:t>Zorbayı</a:t>
            </a:r>
            <a:r>
              <a:rPr lang="en-GB" altLang="tr-TR" sz="2500" b="1" dirty="0">
                <a:solidFill>
                  <a:srgbClr val="00B050"/>
                </a:solidFill>
                <a:latin typeface="+mn-lt"/>
              </a:rPr>
              <a:t> </a:t>
            </a:r>
            <a:r>
              <a:rPr lang="en-GB" altLang="tr-TR" sz="2500" b="1" dirty="0" err="1">
                <a:solidFill>
                  <a:srgbClr val="00B050"/>
                </a:solidFill>
                <a:latin typeface="+mn-lt"/>
              </a:rPr>
              <a:t>ele</a:t>
            </a:r>
            <a:r>
              <a:rPr lang="en-GB" altLang="tr-TR" sz="2500" b="1" dirty="0">
                <a:solidFill>
                  <a:srgbClr val="00B050"/>
                </a:solidFill>
                <a:latin typeface="+mn-lt"/>
              </a:rPr>
              <a:t> </a:t>
            </a:r>
            <a:r>
              <a:rPr lang="en-GB" altLang="tr-TR" sz="2500" b="1" dirty="0" err="1">
                <a:solidFill>
                  <a:srgbClr val="00B050"/>
                </a:solidFill>
                <a:latin typeface="+mn-lt"/>
              </a:rPr>
              <a:t>vermek</a:t>
            </a:r>
            <a:r>
              <a:rPr lang="en-GB" altLang="tr-TR" sz="2500" b="1" dirty="0">
                <a:solidFill>
                  <a:srgbClr val="00B050"/>
                </a:solidFill>
                <a:latin typeface="+mn-lt"/>
              </a:rPr>
              <a:t> “</a:t>
            </a:r>
            <a:r>
              <a:rPr lang="en-GB" altLang="tr-TR" sz="2500" b="1" dirty="0" err="1">
                <a:solidFill>
                  <a:srgbClr val="00B050"/>
                </a:solidFill>
                <a:latin typeface="+mn-lt"/>
              </a:rPr>
              <a:t>ispiyonculuk</a:t>
            </a:r>
            <a:r>
              <a:rPr lang="en-GB" altLang="tr-TR" sz="2500" b="1" dirty="0">
                <a:solidFill>
                  <a:srgbClr val="00B050"/>
                </a:solidFill>
                <a:latin typeface="+mn-lt"/>
              </a:rPr>
              <a:t>” </a:t>
            </a:r>
            <a:r>
              <a:rPr lang="en-GB" altLang="tr-TR" sz="2500" b="1" dirty="0" err="1">
                <a:solidFill>
                  <a:srgbClr val="00B050"/>
                </a:solidFill>
                <a:latin typeface="+mn-lt"/>
              </a:rPr>
              <a:t>değil</a:t>
            </a:r>
            <a:r>
              <a:rPr lang="en-GB" altLang="tr-TR" sz="2500" b="1" dirty="0">
                <a:solidFill>
                  <a:srgbClr val="00B050"/>
                </a:solidFill>
                <a:latin typeface="+mn-lt"/>
              </a:rPr>
              <a:t>, </a:t>
            </a:r>
            <a:r>
              <a:rPr lang="en-GB" altLang="tr-TR" sz="2500" b="1" dirty="0" err="1">
                <a:solidFill>
                  <a:srgbClr val="00B050"/>
                </a:solidFill>
                <a:latin typeface="+mn-lt"/>
              </a:rPr>
              <a:t>bildirmek</a:t>
            </a:r>
            <a:r>
              <a:rPr lang="tr-TR" altLang="tr-TR" sz="2500" b="1" dirty="0">
                <a:solidFill>
                  <a:srgbClr val="00B050"/>
                </a:solidFill>
                <a:latin typeface="+mn-lt"/>
              </a:rPr>
              <a:t> </a:t>
            </a:r>
            <a:r>
              <a:rPr lang="en-GB" altLang="tr-TR" sz="2500" b="1" dirty="0" err="1">
                <a:solidFill>
                  <a:srgbClr val="00B050"/>
                </a:solidFill>
                <a:latin typeface="+mn-lt"/>
              </a:rPr>
              <a:t>demektir</a:t>
            </a:r>
            <a:r>
              <a:rPr lang="en-GB" altLang="tr-TR" sz="2500" b="1" dirty="0">
                <a:solidFill>
                  <a:srgbClr val="00B050"/>
                </a:solidFill>
                <a:latin typeface="+mn-lt"/>
              </a:rPr>
              <a:t>. </a:t>
            </a:r>
            <a:r>
              <a:rPr lang="en-GB" altLang="tr-TR" sz="2500" b="1" dirty="0" err="1">
                <a:solidFill>
                  <a:srgbClr val="00B050"/>
                </a:solidFill>
                <a:latin typeface="+mn-lt"/>
              </a:rPr>
              <a:t>Suçluya</a:t>
            </a:r>
            <a:r>
              <a:rPr lang="en-GB" altLang="tr-TR" sz="2500" b="1" dirty="0">
                <a:solidFill>
                  <a:srgbClr val="00B050"/>
                </a:solidFill>
                <a:latin typeface="+mn-lt"/>
              </a:rPr>
              <a:t> </a:t>
            </a:r>
            <a:r>
              <a:rPr lang="en-GB" altLang="tr-TR" sz="2500" b="1" dirty="0" err="1">
                <a:solidFill>
                  <a:srgbClr val="00B050"/>
                </a:solidFill>
                <a:latin typeface="+mn-lt"/>
              </a:rPr>
              <a:t>veya</a:t>
            </a:r>
            <a:r>
              <a:rPr lang="en-GB" altLang="tr-TR" sz="2500" b="1" dirty="0">
                <a:solidFill>
                  <a:srgbClr val="00B050"/>
                </a:solidFill>
                <a:latin typeface="+mn-lt"/>
              </a:rPr>
              <a:t> </a:t>
            </a:r>
            <a:r>
              <a:rPr lang="en-GB" altLang="tr-TR" sz="2500" b="1" dirty="0" err="1">
                <a:solidFill>
                  <a:srgbClr val="00B050"/>
                </a:solidFill>
                <a:latin typeface="+mn-lt"/>
              </a:rPr>
              <a:t>bir</a:t>
            </a:r>
            <a:r>
              <a:rPr lang="en-GB" altLang="tr-TR" sz="2500" b="1" dirty="0">
                <a:solidFill>
                  <a:srgbClr val="00B050"/>
                </a:solidFill>
                <a:latin typeface="+mn-lt"/>
              </a:rPr>
              <a:t> </a:t>
            </a:r>
            <a:r>
              <a:rPr lang="en-GB" altLang="tr-TR" sz="2500" b="1" dirty="0" err="1">
                <a:solidFill>
                  <a:srgbClr val="00B050"/>
                </a:solidFill>
                <a:latin typeface="+mn-lt"/>
              </a:rPr>
              <a:t>başkasına</a:t>
            </a:r>
            <a:r>
              <a:rPr lang="en-GB" altLang="tr-TR" sz="2500" b="1" dirty="0">
                <a:solidFill>
                  <a:srgbClr val="00B050"/>
                </a:solidFill>
                <a:latin typeface="+mn-lt"/>
              </a:rPr>
              <a:t> </a:t>
            </a:r>
            <a:r>
              <a:rPr lang="en-GB" altLang="tr-TR" sz="2500" b="1" dirty="0" err="1">
                <a:solidFill>
                  <a:srgbClr val="00B050"/>
                </a:solidFill>
                <a:latin typeface="+mn-lt"/>
              </a:rPr>
              <a:t>yardım</a:t>
            </a:r>
            <a:r>
              <a:rPr lang="en-GB" altLang="tr-TR" sz="2500" b="1" dirty="0">
                <a:solidFill>
                  <a:srgbClr val="00B050"/>
                </a:solidFill>
                <a:latin typeface="+mn-lt"/>
              </a:rPr>
              <a:t> </a:t>
            </a:r>
            <a:r>
              <a:rPr lang="en-GB" altLang="tr-TR" sz="2500" b="1" dirty="0" err="1">
                <a:solidFill>
                  <a:srgbClr val="00B050"/>
                </a:solidFill>
                <a:latin typeface="+mn-lt"/>
              </a:rPr>
              <a:t>etmek</a:t>
            </a:r>
            <a:r>
              <a:rPr lang="en-GB" altLang="tr-TR" sz="2500" b="1" dirty="0">
                <a:solidFill>
                  <a:srgbClr val="00B050"/>
                </a:solidFill>
                <a:latin typeface="+mn-lt"/>
              </a:rPr>
              <a:t> </a:t>
            </a:r>
            <a:r>
              <a:rPr lang="en-GB" altLang="tr-TR" sz="2500" b="1" dirty="0" err="1">
                <a:solidFill>
                  <a:srgbClr val="00B050"/>
                </a:solidFill>
                <a:latin typeface="+mn-lt"/>
              </a:rPr>
              <a:t>için</a:t>
            </a:r>
            <a:r>
              <a:rPr lang="en-GB" altLang="tr-TR" sz="2500" b="1" dirty="0">
                <a:solidFill>
                  <a:srgbClr val="00B050"/>
                </a:solidFill>
                <a:latin typeface="+mn-lt"/>
              </a:rPr>
              <a:t> </a:t>
            </a:r>
            <a:r>
              <a:rPr lang="en-GB" altLang="tr-TR" sz="2500" b="1" dirty="0" err="1">
                <a:solidFill>
                  <a:srgbClr val="00B050"/>
                </a:solidFill>
                <a:latin typeface="+mn-lt"/>
              </a:rPr>
              <a:t>suçluyu</a:t>
            </a:r>
            <a:r>
              <a:rPr lang="en-GB" altLang="tr-TR" sz="2500" b="1" dirty="0">
                <a:solidFill>
                  <a:srgbClr val="00B050"/>
                </a:solidFill>
                <a:latin typeface="+mn-lt"/>
              </a:rPr>
              <a:t> </a:t>
            </a:r>
            <a:r>
              <a:rPr lang="en-GB" altLang="tr-TR" sz="2500" b="1" dirty="0" err="1">
                <a:solidFill>
                  <a:srgbClr val="00B050"/>
                </a:solidFill>
                <a:latin typeface="+mn-lt"/>
              </a:rPr>
              <a:t>yetkililere</a:t>
            </a:r>
            <a:r>
              <a:rPr lang="en-GB" altLang="tr-TR" sz="2500" b="1" dirty="0">
                <a:solidFill>
                  <a:srgbClr val="00B050"/>
                </a:solidFill>
                <a:latin typeface="+mn-lt"/>
              </a:rPr>
              <a:t> </a:t>
            </a:r>
            <a:r>
              <a:rPr lang="en-GB" altLang="tr-TR" sz="2500" b="1" dirty="0" err="1">
                <a:solidFill>
                  <a:srgbClr val="00B050"/>
                </a:solidFill>
                <a:latin typeface="+mn-lt"/>
              </a:rPr>
              <a:t>bildiririz</a:t>
            </a:r>
            <a:r>
              <a:rPr lang="en-GB" altLang="tr-TR" sz="2500" b="1" dirty="0">
                <a:solidFill>
                  <a:srgbClr val="00B050"/>
                </a:solidFill>
                <a:latin typeface="+mn-lt"/>
              </a:rPr>
              <a:t>. </a:t>
            </a:r>
            <a:r>
              <a:rPr lang="en-GB" altLang="tr-TR" sz="2500" b="1" dirty="0" err="1">
                <a:solidFill>
                  <a:srgbClr val="00B050"/>
                </a:solidFill>
                <a:latin typeface="+mn-lt"/>
              </a:rPr>
              <a:t>Halbuki</a:t>
            </a:r>
            <a:r>
              <a:rPr lang="en-GB" altLang="tr-TR" sz="2500" b="1" dirty="0">
                <a:solidFill>
                  <a:srgbClr val="00B050"/>
                </a:solidFill>
                <a:latin typeface="+mn-lt"/>
              </a:rPr>
              <a:t> </a:t>
            </a:r>
            <a:r>
              <a:rPr lang="en-GB" altLang="tr-TR" sz="2500" b="1" dirty="0" err="1">
                <a:solidFill>
                  <a:srgbClr val="00B050"/>
                </a:solidFill>
                <a:latin typeface="+mn-lt"/>
              </a:rPr>
              <a:t>birisini</a:t>
            </a:r>
            <a:r>
              <a:rPr lang="en-GB" altLang="tr-TR" sz="2500" b="1" dirty="0">
                <a:solidFill>
                  <a:srgbClr val="00B050"/>
                </a:solidFill>
                <a:latin typeface="+mn-lt"/>
              </a:rPr>
              <a:t> “</a:t>
            </a:r>
            <a:r>
              <a:rPr lang="en-GB" altLang="tr-TR" sz="2500" b="1" dirty="0" err="1">
                <a:solidFill>
                  <a:srgbClr val="00B050"/>
                </a:solidFill>
                <a:latin typeface="+mn-lt"/>
              </a:rPr>
              <a:t>ispiyonlamakta</a:t>
            </a:r>
            <a:r>
              <a:rPr lang="en-GB" altLang="tr-TR" sz="2500" b="1" dirty="0">
                <a:solidFill>
                  <a:srgbClr val="00B050"/>
                </a:solidFill>
                <a:latin typeface="+mn-lt"/>
              </a:rPr>
              <a:t>” </a:t>
            </a:r>
            <a:r>
              <a:rPr lang="en-GB" altLang="tr-TR" sz="2500" b="1" dirty="0" err="1">
                <a:solidFill>
                  <a:srgbClr val="00B050"/>
                </a:solidFill>
                <a:latin typeface="+mn-lt"/>
              </a:rPr>
              <a:t>amaç</a:t>
            </a:r>
            <a:r>
              <a:rPr lang="en-GB" altLang="tr-TR" sz="2500" b="1" dirty="0">
                <a:solidFill>
                  <a:srgbClr val="00B050"/>
                </a:solidFill>
                <a:latin typeface="+mn-lt"/>
              </a:rPr>
              <a:t>, </a:t>
            </a:r>
            <a:r>
              <a:rPr lang="en-GB" altLang="tr-TR" sz="2500" b="1" dirty="0" err="1">
                <a:solidFill>
                  <a:srgbClr val="00B050"/>
                </a:solidFill>
                <a:latin typeface="+mn-lt"/>
              </a:rPr>
              <a:t>onun</a:t>
            </a:r>
            <a:r>
              <a:rPr lang="en-GB" altLang="tr-TR" sz="2500" b="1" dirty="0">
                <a:solidFill>
                  <a:srgbClr val="00B050"/>
                </a:solidFill>
                <a:latin typeface="+mn-lt"/>
              </a:rPr>
              <a:t> </a:t>
            </a:r>
            <a:r>
              <a:rPr lang="en-GB" altLang="tr-TR" sz="2500" b="1" dirty="0" err="1">
                <a:solidFill>
                  <a:srgbClr val="00B050"/>
                </a:solidFill>
                <a:latin typeface="+mn-lt"/>
              </a:rPr>
              <a:t>başını</a:t>
            </a:r>
            <a:r>
              <a:rPr lang="en-GB" altLang="tr-TR" sz="2500" b="1" dirty="0">
                <a:solidFill>
                  <a:srgbClr val="00B050"/>
                </a:solidFill>
                <a:latin typeface="+mn-lt"/>
              </a:rPr>
              <a:t> </a:t>
            </a:r>
            <a:r>
              <a:rPr lang="en-GB" altLang="tr-TR" sz="2500" b="1" dirty="0" err="1">
                <a:solidFill>
                  <a:srgbClr val="00B050"/>
                </a:solidFill>
                <a:latin typeface="+mn-lt"/>
              </a:rPr>
              <a:t>derde</a:t>
            </a:r>
            <a:r>
              <a:rPr lang="en-GB" altLang="tr-TR" sz="2500" b="1" dirty="0">
                <a:solidFill>
                  <a:srgbClr val="00B050"/>
                </a:solidFill>
                <a:latin typeface="+mn-lt"/>
              </a:rPr>
              <a:t> </a:t>
            </a:r>
            <a:r>
              <a:rPr lang="en-GB" altLang="tr-TR" sz="2500" b="1" dirty="0" err="1">
                <a:solidFill>
                  <a:srgbClr val="00B050"/>
                </a:solidFill>
                <a:latin typeface="+mn-lt"/>
              </a:rPr>
              <a:t>sokmaktır</a:t>
            </a:r>
            <a:r>
              <a:rPr lang="en-GB" altLang="tr-TR" sz="2500" b="1" dirty="0">
                <a:solidFill>
                  <a:srgbClr val="00B050"/>
                </a:solidFill>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5635" y="237276"/>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95" y="4086409"/>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a:solidFill>
                <a:srgbClr val="00B050"/>
              </a:solidFill>
            </a:endParaRPr>
          </a:p>
          <a:p>
            <a:pPr algn="ctr">
              <a:buClr>
                <a:srgbClr val="E5E5FF"/>
              </a:buClr>
            </a:pPr>
            <a:r>
              <a:rPr lang="en-GB" altLang="tr-TR" sz="3200" b="1" dirty="0">
                <a:solidFill>
                  <a:srgbClr val="00B050"/>
                </a:solidFill>
              </a:rPr>
              <a:t>Bu </a:t>
            </a:r>
            <a:r>
              <a:rPr lang="en-GB" altLang="tr-TR" sz="3200" b="1" dirty="0" err="1">
                <a:solidFill>
                  <a:srgbClr val="00B050"/>
                </a:solidFill>
              </a:rPr>
              <a:t>söylemlerin</a:t>
            </a:r>
            <a:r>
              <a:rPr lang="en-GB" altLang="tr-TR" sz="3200" b="1" dirty="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tr-TR" altLang="tr-TR" sz="2800" b="1" dirty="0">
                <a:solidFill>
                  <a:srgbClr val="FF0000"/>
                </a:solidFill>
              </a:rPr>
              <a:t>   </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a:solidFill>
                  <a:srgbClr val="FF0000"/>
                </a:solidFill>
              </a:rPr>
              <a:t>ederler</a:t>
            </a:r>
            <a:endParaRPr lang="tr-TR" altLang="tr-TR" sz="2800" b="1" dirty="0">
              <a:solidFill>
                <a:srgbClr val="FF0000"/>
              </a:solidFill>
            </a:endParaRPr>
          </a:p>
          <a:p>
            <a:r>
              <a:rPr lang="en-GB" altLang="tr-TR" sz="2800" b="1" dirty="0">
                <a:solidFill>
                  <a:srgbClr val="FF0000"/>
                </a:solidFill>
              </a:rPr>
              <a:t> –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a:solidFill>
                  <a:srgbClr val="FF0000"/>
                </a:solidFill>
              </a:rPr>
              <a:t>bulaşmazlar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a:solidFill>
                  <a:srgbClr val="FF0000"/>
                </a:solidFill>
              </a:rPr>
              <a:t>almaktır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279" y="1970054"/>
            <a:ext cx="5699051" cy="4189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DÜŞÜNÜN??</a:t>
            </a:r>
          </a:p>
        </p:txBody>
      </p:sp>
      <p:pic>
        <p:nvPicPr>
          <p:cNvPr id="3" name="Picture 4" descr="http://blogimg.radikal.com.tr/Blogs/2013/10/08/dnmek-196C-8B08-C24A.jpg"/>
          <p:cNvPicPr>
            <a:picLocks noChangeAspect="1" noChangeArrowheads="1"/>
          </p:cNvPicPr>
          <p:nvPr/>
        </p:nvPicPr>
        <p:blipFill>
          <a:blip r:embed="rId3" cstate="print"/>
          <a:srcRect/>
          <a:stretch>
            <a:fillRect/>
          </a:stretch>
        </p:blipFill>
        <p:spPr bwMode="auto">
          <a:xfrm>
            <a:off x="2604741" y="2870790"/>
            <a:ext cx="6015794" cy="3526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Empati kurmaya çalışın</a:t>
            </a:r>
          </a:p>
        </p:txBody>
      </p:sp>
      <p:pic>
        <p:nvPicPr>
          <p:cNvPr id="4" name="Picture 2" descr="http://www.ailedanismaniniz.com/wp-content/uploads/2013/11/bak%C4%B1%C5%9F-a%C3%A7%C4%B1s%C4%B1.jpg"/>
          <p:cNvPicPr>
            <a:picLocks noChangeAspect="1" noChangeArrowheads="1"/>
          </p:cNvPicPr>
          <p:nvPr/>
        </p:nvPicPr>
        <p:blipFill>
          <a:blip r:embed="rId3" cstate="print"/>
          <a:srcRect/>
          <a:stretch>
            <a:fillRect/>
          </a:stretch>
        </p:blipFill>
        <p:spPr bwMode="auto">
          <a:xfrm>
            <a:off x="2126512" y="1996652"/>
            <a:ext cx="7521558" cy="43737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7794" y="2101755"/>
            <a:ext cx="3698334" cy="41882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26369" y="2101755"/>
            <a:ext cx="2381250" cy="4038601"/>
          </a:xfrm>
          <a:prstGeom prst="rect">
            <a:avLst/>
          </a:prstGeom>
          <a:noFill/>
          <a:extLst>
            <a:ext uri="{909E8E84-426E-40DD-AFC4-6F175D3DCCD1}">
              <a14:hiddenFill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9" cstate="print"/>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Başkalarıyla iletişime geçin</a:t>
            </a:r>
          </a:p>
        </p:txBody>
      </p:sp>
      <p:pic>
        <p:nvPicPr>
          <p:cNvPr id="3" name="Picture 2" descr="http://www.voice-sohbet.com/wp-content/uploads/2014/12/voice-sohbet-iletisim.jpg"/>
          <p:cNvPicPr>
            <a:picLocks noChangeAspect="1" noChangeArrowheads="1"/>
          </p:cNvPicPr>
          <p:nvPr/>
        </p:nvPicPr>
        <p:blipFill>
          <a:blip r:embed="rId3" cstate="print"/>
          <a:srcRect/>
          <a:stretch>
            <a:fillRect/>
          </a:stretch>
        </p:blipFill>
        <p:spPr bwMode="auto">
          <a:xfrm>
            <a:off x="2633621" y="2704609"/>
            <a:ext cx="6116975" cy="37619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Aktif ve girişken olun</a:t>
            </a:r>
          </a:p>
        </p:txBody>
      </p:sp>
      <p:pic>
        <p:nvPicPr>
          <p:cNvPr id="3" name="Picture 2" descr="http://png.clipart.me/graphics/thumbs/171/active-people-with-ribbons-in-hands-vector-collection-of-sportive-symbols_171583550.jpg"/>
          <p:cNvPicPr>
            <a:picLocks noChangeAspect="1" noChangeArrowheads="1"/>
          </p:cNvPicPr>
          <p:nvPr/>
        </p:nvPicPr>
        <p:blipFill>
          <a:blip r:embed="rId3" cstate="print"/>
          <a:srcRect/>
          <a:stretch>
            <a:fillRect/>
          </a:stretch>
        </p:blipFill>
        <p:spPr bwMode="auto">
          <a:xfrm>
            <a:off x="1886786" y="1963406"/>
            <a:ext cx="8144759" cy="42609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Birbirinize destek olun</a:t>
            </a:r>
          </a:p>
        </p:txBody>
      </p:sp>
      <p:pic>
        <p:nvPicPr>
          <p:cNvPr id="4" name="Picture 2" descr="http://i.milliyet.com.tr/YeniAnaResim/2013/06/27/fft99_mf3407519.Jpeg"/>
          <p:cNvPicPr>
            <a:picLocks noChangeAspect="1" noChangeArrowheads="1"/>
          </p:cNvPicPr>
          <p:nvPr/>
        </p:nvPicPr>
        <p:blipFill>
          <a:blip r:embed="rId3" cstate="print"/>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Güçlü ve kararlı olun</a:t>
            </a:r>
          </a:p>
        </p:txBody>
      </p:sp>
      <p:pic>
        <p:nvPicPr>
          <p:cNvPr id="3" name="Picture 2" descr="http://galeri2.uludagsozluk.com/382/azim_399133.jpg"/>
          <p:cNvPicPr>
            <a:picLocks noChangeAspect="1" noChangeArrowheads="1"/>
          </p:cNvPicPr>
          <p:nvPr/>
        </p:nvPicPr>
        <p:blipFill>
          <a:blip r:embed="rId3" cstate="print"/>
          <a:srcRect/>
          <a:stretch>
            <a:fillRect/>
          </a:stretch>
        </p:blipFill>
        <p:spPr bwMode="auto">
          <a:xfrm>
            <a:off x="2243470" y="2367114"/>
            <a:ext cx="6251944" cy="39675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a:t>Anlatın</a:t>
            </a:r>
          </a:p>
        </p:txBody>
      </p:sp>
      <p:pic>
        <p:nvPicPr>
          <p:cNvPr id="3" name="Picture 10" descr="http://www.ruyatabirleri.net.tr/wp-content/uploads/konusmak.jpg"/>
          <p:cNvPicPr>
            <a:picLocks noChangeAspect="1" noChangeArrowheads="1"/>
          </p:cNvPicPr>
          <p:nvPr/>
        </p:nvPicPr>
        <p:blipFill>
          <a:blip r:embed="rId3" cstate="print"/>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200329"/>
          </a:xfrm>
          <a:prstGeom prst="rect">
            <a:avLst/>
          </a:prstGeom>
          <a:noFill/>
        </p:spPr>
        <p:txBody>
          <a:bodyPr wrap="square" rtlCol="0">
            <a:spAutoFit/>
          </a:bodyPr>
          <a:lstStyle/>
          <a:p>
            <a:pPr algn="ctr"/>
            <a:r>
              <a:rPr lang="tr-TR" sz="2400" dirty="0">
                <a:solidFill>
                  <a:srgbClr val="C00000"/>
                </a:solidFill>
              </a:rPr>
              <a:t>Özellikle aile ve sınıf rehber öğretmenine anlatılmalı.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a:t>Kendinizi suçlamaktan vazgeçin</a:t>
            </a:r>
          </a:p>
        </p:txBody>
      </p:sp>
      <p:pic>
        <p:nvPicPr>
          <p:cNvPr id="3" name="Picture 2" descr="http://www.biaile.com/resimler/DEPRESYON%201.jpg"/>
          <p:cNvPicPr>
            <a:picLocks noChangeAspect="1" noChangeArrowheads="1"/>
          </p:cNvPicPr>
          <p:nvPr/>
        </p:nvPicPr>
        <p:blipFill>
          <a:blip r:embed="rId3" cstate="print"/>
          <a:srcRect/>
          <a:stretch>
            <a:fillRect/>
          </a:stretch>
        </p:blipFill>
        <p:spPr bwMode="auto">
          <a:xfrm>
            <a:off x="1275907" y="3168501"/>
            <a:ext cx="9356651" cy="336977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cstate="print"/>
          <a:srcRect/>
          <a:stretch>
            <a:fillRect/>
          </a:stretch>
        </p:blipFill>
        <p:spPr bwMode="auto">
          <a:xfrm>
            <a:off x="1588592" y="2914045"/>
            <a:ext cx="8172096" cy="33990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a:t>Şiddete uğradıysanız</a:t>
            </a:r>
            <a:r>
              <a:rPr lang="tr-TR" sz="4000" dirty="0"/>
              <a:t> KESİNLİKLE FİZİKSEL OLARAK KARŞI SALDIRIYA GEÇMEYİN. </a:t>
            </a:r>
          </a:p>
        </p:txBody>
      </p:sp>
      <p:pic>
        <p:nvPicPr>
          <p:cNvPr id="3" name="Picture 4" descr="http://galeri.uludagsozluk.com/24/hayir_12663.jpg"/>
          <p:cNvPicPr>
            <a:picLocks noChangeAspect="1" noChangeArrowheads="1"/>
          </p:cNvPicPr>
          <p:nvPr/>
        </p:nvPicPr>
        <p:blipFill>
          <a:blip r:embed="rId3" cstate="print"/>
          <a:srcRect/>
          <a:stretch>
            <a:fillRect/>
          </a:stretch>
        </p:blipFill>
        <p:spPr bwMode="auto">
          <a:xfrm>
            <a:off x="2106765" y="2208210"/>
            <a:ext cx="7855942" cy="40001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56895" y="2604624"/>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a:t>Yüksek 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8824" y="3506289"/>
            <a:ext cx="4338784" cy="335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4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2347" y="2919427"/>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a:t>Söylediklerini, yaptıklarını </a:t>
            </a:r>
            <a:r>
              <a:rPr lang="tr-TR" sz="4000" dirty="0">
                <a:solidFill>
                  <a:srgbClr val="FF0000"/>
                </a:solidFill>
              </a:rPr>
              <a:t>umursamamak</a:t>
            </a:r>
            <a:r>
              <a:rPr lang="tr-TR" sz="2800" dirty="0"/>
              <a:t> için kendini meşgul etmek </a:t>
            </a:r>
          </a:p>
        </p:txBody>
      </p:sp>
    </p:spTree>
    <p:extLst>
      <p:ext uri="{BB962C8B-B14F-4D97-AF65-F5344CB8AC3E}">
        <p14:creationId xmlns:p14="http://schemas.microsoft.com/office/powerpoint/2010/main" val="2819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8057" y="1467292"/>
            <a:ext cx="6764382" cy="5390707"/>
          </a:xfrm>
          <a:prstGeom prst="rect">
            <a:avLst/>
          </a:prstGeom>
          <a:noFill/>
          <a:extLst>
            <a:ext uri="{909E8E84-426E-40DD-AFC4-6F175D3DCCD1}">
              <a14:hiddenFill xmlns:a14="http://schemas.microsoft.com/office/drawing/2010/main">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220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8" y="2714192"/>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cstate="print"/>
          <a:srcRect/>
          <a:stretch>
            <a:fillRect/>
          </a:stretch>
        </p:blipFill>
        <p:spPr bwMode="auto">
          <a:xfrm>
            <a:off x="340242"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cstate="print"/>
          <a:srcRect/>
          <a:stretch>
            <a:fillRect/>
          </a:stretch>
        </p:blipFill>
        <p:spPr bwMode="auto">
          <a:xfrm>
            <a:off x="7357730" y="3561908"/>
            <a:ext cx="4423144" cy="31581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a:t>Şakaya vurmak</a:t>
            </a:r>
            <a:endParaRPr lang="tr-TR" sz="5400" dirty="0"/>
          </a:p>
        </p:txBody>
      </p:sp>
      <p:pic>
        <p:nvPicPr>
          <p:cNvPr id="4" name="Picture 2" descr="http://res.kadiningazetesi.com/4bf0b6e1SMILE%5b6%5d.jpg"/>
          <p:cNvPicPr>
            <a:picLocks noChangeAspect="1" noChangeArrowheads="1"/>
          </p:cNvPicPr>
          <p:nvPr/>
        </p:nvPicPr>
        <p:blipFill>
          <a:blip r:embed="rId3" cstate="print"/>
          <a:srcRect/>
          <a:stretch>
            <a:fillRect/>
          </a:stretch>
        </p:blipFill>
        <p:spPr bwMode="auto">
          <a:xfrm>
            <a:off x="1631989" y="586015"/>
            <a:ext cx="7875035" cy="41810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a:t>Teşekkür etmek </a:t>
            </a:r>
            <a:r>
              <a:rPr lang="tr-TR" sz="5400" b="1" dirty="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cstate="print"/>
          <a:srcRect/>
          <a:stretch>
            <a:fillRect/>
          </a:stretch>
        </p:blipFill>
        <p:spPr bwMode="auto">
          <a:xfrm>
            <a:off x="0" y="846163"/>
            <a:ext cx="6337005" cy="505490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639" y="1484314"/>
            <a:ext cx="4746625" cy="389413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a:solidFill>
                  <a:srgbClr val="C00000"/>
                </a:solidFill>
              </a:rPr>
              <a:t>Zorbaca davranışlar sergileyeceğimiz zaman;</a:t>
            </a: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8"/>
            <a:ext cx="4464050" cy="1676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p14="http://schemas.microsoft.com/office/powerpoint/2010/main" val="332283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0"/>
            <a:ext cx="1800225" cy="1476375"/>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p14="http://schemas.microsoft.com/office/powerpoint/2010/main" val="2524174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6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http://www.adapsikoloji.com/Resim/Upload/t0627bullyfeat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280" y="2023776"/>
            <a:ext cx="4334539" cy="361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cstate="print"/>
          <a:srcRect/>
          <a:stretch>
            <a:fillRect/>
          </a:stretch>
        </p:blipFill>
        <p:spPr bwMode="auto">
          <a:xfrm>
            <a:off x="1690578" y="457200"/>
            <a:ext cx="8410352" cy="5635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2646388528"/>
              </p:ext>
            </p:extLst>
          </p:nvPr>
        </p:nvGraphicFramePr>
        <p:xfrm>
          <a:off x="342900" y="2257425"/>
          <a:ext cx="5591175" cy="1343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yagram 7"/>
          <p:cNvGraphicFramePr/>
          <p:nvPr>
            <p:extLst>
              <p:ext uri="{D42A27DB-BD31-4B8C-83A1-F6EECF244321}">
                <p14:modId xmlns:p14="http://schemas.microsoft.com/office/powerpoint/2010/main" val="2318210251"/>
              </p:ext>
            </p:extLst>
          </p:nvPr>
        </p:nvGraphicFramePr>
        <p:xfrm>
          <a:off x="333375" y="4429126"/>
          <a:ext cx="5591175" cy="14668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4" descr="http://kaanalgul.files.wordpress.com/2011/10/sanal-zorbalik-felaketleri-13181581.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52674" y="1632336"/>
            <a:ext cx="5465076" cy="424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Zorbalık davranışı gösteren öğrencilerin ortak özellikleri:</a:t>
            </a:r>
          </a:p>
          <a:p>
            <a:pPr algn="ctr"/>
            <a:endParaRPr lang="tr-TR" sz="2800" b="1" dirty="0">
              <a:solidFill>
                <a:schemeClr val="tx1"/>
              </a:solidFill>
            </a:endParaRPr>
          </a:p>
          <a:p>
            <a:pPr algn="ctr"/>
            <a:r>
              <a:rPr lang="tr-TR" sz="2400">
                <a:solidFill>
                  <a:srgbClr val="C00000"/>
                </a:solidFill>
              </a:rPr>
              <a:t>Empati </a:t>
            </a:r>
            <a:r>
              <a:rPr lang="tr-TR" sz="2400" dirty="0">
                <a:solidFill>
                  <a:srgbClr val="C00000"/>
                </a:solidFill>
              </a:rPr>
              <a:t>kurma yeteneği gelişmemiştir.</a:t>
            </a:r>
            <a:br>
              <a:rPr lang="tr-TR" sz="2400" dirty="0">
                <a:solidFill>
                  <a:srgbClr val="C00000"/>
                </a:solidFill>
              </a:rPr>
            </a:br>
            <a:r>
              <a:rPr lang="tr-TR" sz="2400" dirty="0">
                <a:solidFill>
                  <a:srgbClr val="C00000"/>
                </a:solidFill>
              </a:rPr>
              <a:t>Sosyal becerilerde ve ilişki kurma biçimlerinde yetersizlikler olabilir.</a:t>
            </a:r>
            <a:br>
              <a:rPr lang="tr-TR" sz="2400" dirty="0">
                <a:solidFill>
                  <a:srgbClr val="C00000"/>
                </a:solidFill>
              </a:rPr>
            </a:br>
            <a:r>
              <a:rPr lang="tr-TR" sz="2400" dirty="0">
                <a:solidFill>
                  <a:srgbClr val="C00000"/>
                </a:solidFill>
              </a:rPr>
              <a:t>Saldırgan ve dürtüsel yapıya sahiptir, erkeklerde fiziksel üstünlük de eşlik edebilir.</a:t>
            </a:r>
          </a:p>
        </p:txBody>
      </p:sp>
      <p:pic>
        <p:nvPicPr>
          <p:cNvPr id="3" name="İçerik Yer Tutucusu 3"/>
          <p:cNvPicPr>
            <a:picLocks noChangeAspect="1"/>
          </p:cNvPicPr>
          <p:nvPr/>
        </p:nvPicPr>
        <p:blipFill>
          <a:blip r:embed="rId2" cstate="print"/>
          <a:stretch>
            <a:fillRect/>
          </a:stretch>
        </p:blipFill>
        <p:spPr>
          <a:xfrm>
            <a:off x="6954592" y="656823"/>
            <a:ext cx="5102729" cy="5915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Zorbalığa uğrayan öğrencilerin ortak özellikleri:</a:t>
            </a:r>
            <a:br>
              <a:rPr lang="tr-TR" sz="2400" dirty="0"/>
            </a:br>
            <a:r>
              <a:rPr lang="tr-TR" sz="2400" dirty="0">
                <a:solidFill>
                  <a:srgbClr val="C00000"/>
                </a:solidFill>
              </a:rPr>
              <a:t>Genellikle güvensiz ve kendilerini koruyamayan, pasif ve boyun eğici bir tarzları vardır.</a:t>
            </a:r>
            <a:br>
              <a:rPr lang="tr-TR" sz="2400" dirty="0">
                <a:solidFill>
                  <a:srgbClr val="C00000"/>
                </a:solidFill>
              </a:rPr>
            </a:br>
            <a:r>
              <a:rPr lang="tr-TR" sz="2400" dirty="0">
                <a:solidFill>
                  <a:srgbClr val="C00000"/>
                </a:solidFill>
              </a:rPr>
              <a:t>Utangaç ve içine kapanıktır.</a:t>
            </a:r>
            <a:br>
              <a:rPr lang="tr-TR" sz="2400" dirty="0">
                <a:solidFill>
                  <a:srgbClr val="C00000"/>
                </a:solidFill>
              </a:rPr>
            </a:br>
            <a:r>
              <a:rPr lang="tr-TR" sz="2400" dirty="0">
                <a:solidFill>
                  <a:srgbClr val="C00000"/>
                </a:solidFill>
              </a:rPr>
              <a:t>Çok arkadaşı yoktur.</a:t>
            </a:r>
            <a:br>
              <a:rPr lang="tr-TR" sz="2400" dirty="0">
                <a:solidFill>
                  <a:srgbClr val="C00000"/>
                </a:solidFill>
              </a:rPr>
            </a:br>
            <a:r>
              <a:rPr lang="tr-TR" sz="2400" dirty="0">
                <a:solidFill>
                  <a:srgbClr val="C00000"/>
                </a:solidFill>
              </a:rPr>
              <a:t>Genellikle aşırı koruyucu ailelerin çocuklarıdır.</a:t>
            </a:r>
            <a:br>
              <a:rPr lang="tr-TR" sz="2400" dirty="0">
                <a:solidFill>
                  <a:srgbClr val="C00000"/>
                </a:solidFill>
              </a:rPr>
            </a:br>
            <a:r>
              <a:rPr lang="tr-TR" sz="2400" dirty="0">
                <a:solidFill>
                  <a:srgbClr val="C00000"/>
                </a:solidFill>
              </a:rPr>
              <a:t>Farklı özelliklere sahip olabilir (kekemelik, gözlük kullanma, diş aparatı kullanma vb.).</a:t>
            </a:r>
          </a:p>
        </p:txBody>
      </p:sp>
      <p:pic>
        <p:nvPicPr>
          <p:cNvPr id="3" name="Picture 2" descr="https://encrypted-tbn0.gstatic.com/images?q=tbn:ANd9GcTyZFNnOujN5Nn-xcDkt_-LOqbSlgwVnVgGI_eznz77WjGGXQ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082" y="716096"/>
            <a:ext cx="4488156" cy="5321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664688" y="0"/>
            <a:ext cx="8527312"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cstate="print"/>
          <a:stretch>
            <a:fillRect/>
          </a:stretch>
        </p:blipFill>
        <p:spPr>
          <a:xfrm>
            <a:off x="4480949" y="4986269"/>
            <a:ext cx="2313255" cy="1370053"/>
          </a:xfrm>
          <a:prstGeom prst="rect">
            <a:avLst/>
          </a:prstGeom>
        </p:spPr>
      </p:pic>
      <p:sp>
        <p:nvSpPr>
          <p:cNvPr id="5" name="4 Sağ Ok"/>
          <p:cNvSpPr/>
          <p:nvPr/>
        </p:nvSpPr>
        <p:spPr>
          <a:xfrm>
            <a:off x="372140"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a:t>Zorba bir öğrenci misin?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cstate="print"/>
          <a:stretch>
            <a:fillRect/>
          </a:stretch>
        </p:blipFill>
        <p:spPr>
          <a:xfrm>
            <a:off x="7099526" y="1640476"/>
            <a:ext cx="3542348" cy="4105619"/>
          </a:xfrm>
          <a:prstGeom prst="rect">
            <a:avLst/>
          </a:prstGeom>
        </p:spPr>
      </p:pic>
    </p:spTree>
    <p:extLst>
      <p:ext uri="{BB962C8B-B14F-4D97-AF65-F5344CB8AC3E}">
        <p14:creationId xmlns:p14="http://schemas.microsoft.com/office/powerpoint/2010/main" val="345167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cstate="print"/>
          <a:stretch>
            <a:fillRect/>
          </a:stretch>
        </p:blipFill>
        <p:spPr>
          <a:xfrm>
            <a:off x="1057274" y="2004876"/>
            <a:ext cx="4096023" cy="4378507"/>
          </a:xfrm>
          <a:prstGeom prst="rect">
            <a:avLst/>
          </a:prstGeom>
        </p:spPr>
      </p:pic>
    </p:spTree>
    <p:extLst>
      <p:ext uri="{BB962C8B-B14F-4D97-AF65-F5344CB8AC3E}">
        <p14:creationId xmlns:p14="http://schemas.microsoft.com/office/powerpoint/2010/main" val="32273613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1584</Words>
  <Application>Microsoft Office PowerPoint</Application>
  <PresentationFormat>Geniş ekran</PresentationFormat>
  <Paragraphs>142</Paragraphs>
  <Slides>37</Slides>
  <Notes>21</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37</vt:i4>
      </vt:variant>
    </vt:vector>
  </HeadingPairs>
  <TitlesOfParts>
    <vt:vector size="49" baseType="lpstr">
      <vt:lpstr>Arial</vt:lpstr>
      <vt:lpstr>Arial Narrow</vt:lpstr>
      <vt:lpstr>Calibri</vt:lpstr>
      <vt:lpstr>Calibri Light</vt:lpstr>
      <vt:lpstr>Century Gothic</vt:lpstr>
      <vt:lpstr>Comic Sans MS</vt:lpstr>
      <vt:lpstr>Lucida Sans Unicode</vt:lpstr>
      <vt:lpstr>Tahoma</vt:lpstr>
      <vt:lpstr>Times New Roman</vt:lpstr>
      <vt:lpstr>Wingdings</vt:lpstr>
      <vt:lpstr>Wingdings 3</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Zorbaca davranışlar sergileyeceğimiz zaman;</vt:lpstr>
      <vt:lpstr>İlk önce öfkemizi kontrol edebilmeyi öğrenmeliyiz.</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Asus-Pc</cp:lastModifiedBy>
  <cp:revision>56</cp:revision>
  <dcterms:created xsi:type="dcterms:W3CDTF">2015-01-30T09:02:19Z</dcterms:created>
  <dcterms:modified xsi:type="dcterms:W3CDTF">2017-01-10T12:06:50Z</dcterms:modified>
</cp:coreProperties>
</file>