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91" r:id="rId2"/>
    <p:sldMasterId id="2147483704" r:id="rId3"/>
  </p:sldMasterIdLst>
  <p:notesMasterIdLst>
    <p:notesMasterId r:id="rId63"/>
  </p:notesMasterIdLst>
  <p:sldIdLst>
    <p:sldId id="256" r:id="rId4"/>
    <p:sldId id="257" r:id="rId5"/>
    <p:sldId id="401" r:id="rId6"/>
    <p:sldId id="258" r:id="rId7"/>
    <p:sldId id="259" r:id="rId8"/>
    <p:sldId id="260" r:id="rId9"/>
    <p:sldId id="261" r:id="rId10"/>
    <p:sldId id="265" r:id="rId11"/>
    <p:sldId id="271" r:id="rId12"/>
    <p:sldId id="268" r:id="rId13"/>
    <p:sldId id="441" r:id="rId14"/>
    <p:sldId id="439" r:id="rId15"/>
    <p:sldId id="482" r:id="rId16"/>
    <p:sldId id="442" r:id="rId17"/>
    <p:sldId id="443" r:id="rId18"/>
    <p:sldId id="444" r:id="rId19"/>
    <p:sldId id="445" r:id="rId20"/>
    <p:sldId id="446" r:id="rId21"/>
    <p:sldId id="447" r:id="rId22"/>
    <p:sldId id="448" r:id="rId23"/>
    <p:sldId id="449" r:id="rId24"/>
    <p:sldId id="450" r:id="rId25"/>
    <p:sldId id="451" r:id="rId26"/>
    <p:sldId id="452" r:id="rId27"/>
    <p:sldId id="453" r:id="rId28"/>
    <p:sldId id="454" r:id="rId29"/>
    <p:sldId id="455" r:id="rId30"/>
    <p:sldId id="456" r:id="rId31"/>
    <p:sldId id="457" r:id="rId32"/>
    <p:sldId id="458" r:id="rId33"/>
    <p:sldId id="459" r:id="rId34"/>
    <p:sldId id="460" r:id="rId35"/>
    <p:sldId id="461" r:id="rId36"/>
    <p:sldId id="462" r:id="rId37"/>
    <p:sldId id="463" r:id="rId38"/>
    <p:sldId id="464" r:id="rId39"/>
    <p:sldId id="465" r:id="rId40"/>
    <p:sldId id="466" r:id="rId41"/>
    <p:sldId id="467" r:id="rId42"/>
    <p:sldId id="468" r:id="rId43"/>
    <p:sldId id="483" r:id="rId44"/>
    <p:sldId id="484" r:id="rId45"/>
    <p:sldId id="485" r:id="rId46"/>
    <p:sldId id="486" r:id="rId47"/>
    <p:sldId id="487" r:id="rId48"/>
    <p:sldId id="488" r:id="rId49"/>
    <p:sldId id="489" r:id="rId50"/>
    <p:sldId id="490" r:id="rId51"/>
    <p:sldId id="473" r:id="rId52"/>
    <p:sldId id="474" r:id="rId53"/>
    <p:sldId id="475" r:id="rId54"/>
    <p:sldId id="476" r:id="rId55"/>
    <p:sldId id="477" r:id="rId56"/>
    <p:sldId id="478" r:id="rId57"/>
    <p:sldId id="479" r:id="rId58"/>
    <p:sldId id="480" r:id="rId59"/>
    <p:sldId id="481" r:id="rId60"/>
    <p:sldId id="438" r:id="rId61"/>
    <p:sldId id="437" r:id="rId62"/>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20119"/>
    <a:srgbClr val="990A26"/>
    <a:srgbClr val="F2F1F1"/>
    <a:srgbClr val="FFFFFF"/>
    <a:srgbClr val="FFDB02"/>
    <a:srgbClr val="FB9064"/>
    <a:srgbClr val="6F212F"/>
    <a:srgbClr val="BDD6D3"/>
    <a:srgbClr val="E35959"/>
    <a:srgbClr val="F67B2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Orta Stil 2 - Vurgu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D27102A9-8310-4765-A935-A1911B00CA55}" styleName="Açık Stil 1 - Vurgu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FABFCF23-3B69-468F-B69F-88F6DE6A72F2}" styleName="Orta Stil 1 - Vurgu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2714" autoAdjust="0"/>
  </p:normalViewPr>
  <p:slideViewPr>
    <p:cSldViewPr snapToGrid="0">
      <p:cViewPr varScale="1">
        <p:scale>
          <a:sx n="107" d="100"/>
          <a:sy n="107" d="100"/>
        </p:scale>
        <p:origin x="714" y="9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notesMaster" Target="notesMasters/notesMaster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theme" Target="theme/theme1.xml"/><Relationship Id="rId5" Type="http://schemas.openxmlformats.org/officeDocument/2006/relationships/slide" Target="slides/slide2.xml"/><Relationship Id="rId61" Type="http://schemas.openxmlformats.org/officeDocument/2006/relationships/slide" Target="slides/slide58.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presProps" Target="presProps.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tableStyles" Target="tableStyles.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663AEB8-F4EA-455F-9A57-FEC37A5D6527}" type="doc">
      <dgm:prSet loTypeId="urn:microsoft.com/office/officeart/2005/8/layout/pyramid2" loCatId="list" qsTypeId="urn:microsoft.com/office/officeart/2005/8/quickstyle/simple1" qsCatId="simple" csTypeId="urn:microsoft.com/office/officeart/2005/8/colors/accent1_2" csCatId="accent1" phldr="1"/>
      <dgm:spPr/>
      <dgm:t>
        <a:bodyPr/>
        <a:lstStyle/>
        <a:p>
          <a:endParaRPr lang="tr-TR"/>
        </a:p>
      </dgm:t>
    </dgm:pt>
    <dgm:pt modelId="{63C1BD81-047D-4494-8DC2-4D57CEAEFB33}">
      <dgm:prSet phldrT="[Metin]" custT="1"/>
      <dgm:spPr/>
      <dgm:t>
        <a:bodyPr/>
        <a:lstStyle/>
        <a:p>
          <a:pPr algn="r"/>
          <a:r>
            <a:rPr lang="tr-TR" sz="2000" b="1" dirty="0"/>
            <a:t>Türkçe – </a:t>
          </a:r>
          <a:r>
            <a:rPr lang="tr-TR" sz="2000" b="1" dirty="0" smtClean="0"/>
            <a:t>7 </a:t>
          </a:r>
          <a:r>
            <a:rPr lang="tr-TR" sz="2000" b="1" dirty="0"/>
            <a:t>Saat</a:t>
          </a:r>
        </a:p>
      </dgm:t>
    </dgm:pt>
    <dgm:pt modelId="{445E0B61-4182-4085-96A6-143CAF49CEBB}" type="parTrans" cxnId="{1461569D-645B-4050-BF00-30B670E42851}">
      <dgm:prSet/>
      <dgm:spPr/>
      <dgm:t>
        <a:bodyPr/>
        <a:lstStyle/>
        <a:p>
          <a:endParaRPr lang="tr-TR"/>
        </a:p>
      </dgm:t>
    </dgm:pt>
    <dgm:pt modelId="{4C097B3C-0DB5-41EA-8FE6-2A558B44FCCD}" type="sibTrans" cxnId="{1461569D-645B-4050-BF00-30B670E42851}">
      <dgm:prSet/>
      <dgm:spPr/>
      <dgm:t>
        <a:bodyPr/>
        <a:lstStyle/>
        <a:p>
          <a:endParaRPr lang="tr-TR"/>
        </a:p>
      </dgm:t>
    </dgm:pt>
    <dgm:pt modelId="{7AA8E72E-F610-45C9-855C-C4435BD5DEEE}">
      <dgm:prSet phldrT="[Metin]" custT="1"/>
      <dgm:spPr/>
      <dgm:t>
        <a:bodyPr/>
        <a:lstStyle/>
        <a:p>
          <a:pPr algn="r"/>
          <a:r>
            <a:rPr lang="tr-TR" sz="2000" b="1" dirty="0"/>
            <a:t>İngilizce – </a:t>
          </a:r>
          <a:r>
            <a:rPr lang="tr-TR" sz="2000" b="1" dirty="0" smtClean="0"/>
            <a:t>6 </a:t>
          </a:r>
          <a:r>
            <a:rPr lang="tr-TR" sz="2000" b="1" dirty="0"/>
            <a:t>Saat</a:t>
          </a:r>
        </a:p>
      </dgm:t>
    </dgm:pt>
    <dgm:pt modelId="{94EDAEA1-158E-43A0-8821-3ED852E31605}" type="parTrans" cxnId="{25DB8042-9CF9-43F5-9253-CDDEC4CC2F83}">
      <dgm:prSet/>
      <dgm:spPr/>
      <dgm:t>
        <a:bodyPr/>
        <a:lstStyle/>
        <a:p>
          <a:endParaRPr lang="tr-TR"/>
        </a:p>
      </dgm:t>
    </dgm:pt>
    <dgm:pt modelId="{862DC751-B57A-4E6A-AC56-8454B6705E7C}" type="sibTrans" cxnId="{25DB8042-9CF9-43F5-9253-CDDEC4CC2F83}">
      <dgm:prSet/>
      <dgm:spPr/>
      <dgm:t>
        <a:bodyPr/>
        <a:lstStyle/>
        <a:p>
          <a:endParaRPr lang="tr-TR"/>
        </a:p>
      </dgm:t>
    </dgm:pt>
    <dgm:pt modelId="{8434B740-B6FC-4F4D-8258-82D993FFA135}">
      <dgm:prSet phldrT="[Metin]" custT="1"/>
      <dgm:spPr/>
      <dgm:t>
        <a:bodyPr/>
        <a:lstStyle/>
        <a:p>
          <a:pPr algn="r"/>
          <a:r>
            <a:rPr lang="tr-TR" sz="2000" b="1" dirty="0"/>
            <a:t>Din Kültürü – 4 Saat</a:t>
          </a:r>
        </a:p>
      </dgm:t>
    </dgm:pt>
    <dgm:pt modelId="{FDD3166E-2543-438E-8A16-1159BFA7C6DB}" type="parTrans" cxnId="{337D28DB-7448-46FF-966D-36201038F516}">
      <dgm:prSet/>
      <dgm:spPr/>
      <dgm:t>
        <a:bodyPr/>
        <a:lstStyle/>
        <a:p>
          <a:endParaRPr lang="tr-TR"/>
        </a:p>
      </dgm:t>
    </dgm:pt>
    <dgm:pt modelId="{064F5C26-9C8B-4B4B-A55A-0877FB7BCA96}" type="sibTrans" cxnId="{337D28DB-7448-46FF-966D-36201038F516}">
      <dgm:prSet/>
      <dgm:spPr/>
      <dgm:t>
        <a:bodyPr/>
        <a:lstStyle/>
        <a:p>
          <a:endParaRPr lang="tr-TR"/>
        </a:p>
      </dgm:t>
    </dgm:pt>
    <dgm:pt modelId="{A4EBAEFC-9216-42C1-B826-0DE21C5FF943}">
      <dgm:prSet custT="1"/>
      <dgm:spPr/>
      <dgm:t>
        <a:bodyPr/>
        <a:lstStyle/>
        <a:p>
          <a:pPr algn="r"/>
          <a:r>
            <a:rPr lang="tr-TR" sz="2000" b="1" dirty="0"/>
            <a:t>Matematik – </a:t>
          </a:r>
          <a:r>
            <a:rPr lang="tr-TR" sz="2000" b="1" dirty="0" smtClean="0"/>
            <a:t>6 </a:t>
          </a:r>
          <a:r>
            <a:rPr lang="tr-TR" sz="2000" b="1" dirty="0"/>
            <a:t>Saat</a:t>
          </a:r>
        </a:p>
      </dgm:t>
    </dgm:pt>
    <dgm:pt modelId="{F3B20E40-910D-468F-B828-4E0A2D787B51}" type="parTrans" cxnId="{17C9CED6-780A-47D4-8701-0B6BB7B06900}">
      <dgm:prSet/>
      <dgm:spPr/>
      <dgm:t>
        <a:bodyPr/>
        <a:lstStyle/>
        <a:p>
          <a:endParaRPr lang="tr-TR"/>
        </a:p>
      </dgm:t>
    </dgm:pt>
    <dgm:pt modelId="{00A3584A-B278-482A-915F-A9BE4B2DB461}" type="sibTrans" cxnId="{17C9CED6-780A-47D4-8701-0B6BB7B06900}">
      <dgm:prSet/>
      <dgm:spPr/>
      <dgm:t>
        <a:bodyPr/>
        <a:lstStyle/>
        <a:p>
          <a:endParaRPr lang="tr-TR"/>
        </a:p>
      </dgm:t>
    </dgm:pt>
    <dgm:pt modelId="{F8AACA69-BC7E-462D-919A-AA7982636243}">
      <dgm:prSet custT="1"/>
      <dgm:spPr/>
      <dgm:t>
        <a:bodyPr/>
        <a:lstStyle/>
        <a:p>
          <a:pPr algn="r"/>
          <a:r>
            <a:rPr lang="tr-TR" sz="2000" b="1" dirty="0"/>
            <a:t>Fen Bilimleri – </a:t>
          </a:r>
          <a:r>
            <a:rPr lang="tr-TR" sz="2000" b="1" dirty="0" smtClean="0"/>
            <a:t>8 </a:t>
          </a:r>
          <a:r>
            <a:rPr lang="tr-TR" sz="2000" b="1" dirty="0"/>
            <a:t>Saat</a:t>
          </a:r>
        </a:p>
      </dgm:t>
    </dgm:pt>
    <dgm:pt modelId="{F0B6FCC7-2F20-4FA6-8B38-B60187585076}" type="parTrans" cxnId="{94C2B4AF-2CF9-4177-BD26-617E3A10A871}">
      <dgm:prSet/>
      <dgm:spPr/>
      <dgm:t>
        <a:bodyPr/>
        <a:lstStyle/>
        <a:p>
          <a:endParaRPr lang="tr-TR"/>
        </a:p>
      </dgm:t>
    </dgm:pt>
    <dgm:pt modelId="{102D47C1-C486-4D96-A770-9564984430AC}" type="sibTrans" cxnId="{94C2B4AF-2CF9-4177-BD26-617E3A10A871}">
      <dgm:prSet/>
      <dgm:spPr/>
      <dgm:t>
        <a:bodyPr/>
        <a:lstStyle/>
        <a:p>
          <a:endParaRPr lang="tr-TR"/>
        </a:p>
      </dgm:t>
    </dgm:pt>
    <dgm:pt modelId="{EF1455DD-A515-43F1-85B9-D49B2D90CE97}">
      <dgm:prSet custT="1"/>
      <dgm:spPr/>
      <dgm:t>
        <a:bodyPr/>
        <a:lstStyle/>
        <a:p>
          <a:pPr algn="r"/>
          <a:r>
            <a:rPr lang="tr-TR" sz="2000" b="1" dirty="0"/>
            <a:t>İnkılap Tarihi </a:t>
          </a:r>
          <a:r>
            <a:rPr lang="tr-TR" sz="2000" b="1" dirty="0" smtClean="0"/>
            <a:t>– 5 </a:t>
          </a:r>
          <a:r>
            <a:rPr lang="tr-TR" sz="2000" b="1" dirty="0"/>
            <a:t>Saat</a:t>
          </a:r>
        </a:p>
      </dgm:t>
    </dgm:pt>
    <dgm:pt modelId="{29F3CE87-6967-4C82-BE0C-E4B666476562}" type="parTrans" cxnId="{2A5F209A-A35E-4BC0-9BBA-C4ED6F41A3C5}">
      <dgm:prSet/>
      <dgm:spPr/>
      <dgm:t>
        <a:bodyPr/>
        <a:lstStyle/>
        <a:p>
          <a:endParaRPr lang="tr-TR"/>
        </a:p>
      </dgm:t>
    </dgm:pt>
    <dgm:pt modelId="{34B3E978-7F3E-4FAA-AF4C-1D54A863E35B}" type="sibTrans" cxnId="{2A5F209A-A35E-4BC0-9BBA-C4ED6F41A3C5}">
      <dgm:prSet/>
      <dgm:spPr/>
      <dgm:t>
        <a:bodyPr/>
        <a:lstStyle/>
        <a:p>
          <a:endParaRPr lang="tr-TR"/>
        </a:p>
      </dgm:t>
    </dgm:pt>
    <dgm:pt modelId="{A43FE703-9164-4690-AD00-9464B054C345}">
      <dgm:prSet custT="1"/>
      <dgm:spPr/>
      <dgm:t>
        <a:bodyPr/>
        <a:lstStyle/>
        <a:p>
          <a:pPr algn="r"/>
          <a:r>
            <a:rPr lang="tr-TR" sz="2000" b="1" dirty="0" smtClean="0"/>
            <a:t>KDS – 1 Saat</a:t>
          </a:r>
          <a:r>
            <a:rPr lang="tr-TR" sz="2000" dirty="0" smtClean="0"/>
            <a:t> </a:t>
          </a:r>
          <a:endParaRPr lang="tr-TR" sz="2000" dirty="0"/>
        </a:p>
      </dgm:t>
    </dgm:pt>
    <dgm:pt modelId="{1532476E-E0BD-4AC4-A3BE-63DD7DBE165A}" type="parTrans" cxnId="{68316A44-BAC5-499E-90C2-0C80C8CF1D63}">
      <dgm:prSet/>
      <dgm:spPr/>
      <dgm:t>
        <a:bodyPr/>
        <a:lstStyle/>
        <a:p>
          <a:endParaRPr lang="tr-TR"/>
        </a:p>
      </dgm:t>
    </dgm:pt>
    <dgm:pt modelId="{ECD76521-874A-4DA3-A4C8-CC56EA264593}" type="sibTrans" cxnId="{68316A44-BAC5-499E-90C2-0C80C8CF1D63}">
      <dgm:prSet/>
      <dgm:spPr/>
      <dgm:t>
        <a:bodyPr/>
        <a:lstStyle/>
        <a:p>
          <a:endParaRPr lang="tr-TR"/>
        </a:p>
      </dgm:t>
    </dgm:pt>
    <dgm:pt modelId="{9344719C-5648-4D59-B01B-812DBC3D75BC}">
      <dgm:prSet custT="1"/>
      <dgm:spPr/>
      <dgm:t>
        <a:bodyPr/>
        <a:lstStyle/>
        <a:p>
          <a:pPr algn="r"/>
          <a:r>
            <a:rPr lang="tr-TR" sz="2000" b="1" dirty="0" smtClean="0"/>
            <a:t>Beden Eğitimi – 1 Saat</a:t>
          </a:r>
          <a:endParaRPr lang="tr-TR" sz="2000" dirty="0"/>
        </a:p>
      </dgm:t>
    </dgm:pt>
    <dgm:pt modelId="{AD842DF1-45EE-46D7-9F8D-2124DB54E15E}" type="parTrans" cxnId="{1E2B24B3-E780-4668-89B2-6F8B0162B013}">
      <dgm:prSet/>
      <dgm:spPr/>
      <dgm:t>
        <a:bodyPr/>
        <a:lstStyle/>
        <a:p>
          <a:endParaRPr lang="tr-TR"/>
        </a:p>
      </dgm:t>
    </dgm:pt>
    <dgm:pt modelId="{09F0E632-7A51-4D6F-906F-4E0E2925FCFB}" type="sibTrans" cxnId="{1E2B24B3-E780-4668-89B2-6F8B0162B013}">
      <dgm:prSet/>
      <dgm:spPr/>
      <dgm:t>
        <a:bodyPr/>
        <a:lstStyle/>
        <a:p>
          <a:endParaRPr lang="tr-TR"/>
        </a:p>
      </dgm:t>
    </dgm:pt>
    <dgm:pt modelId="{170AF832-CFD2-4790-853D-47D78A23A24C}">
      <dgm:prSet custT="1"/>
      <dgm:spPr/>
      <dgm:t>
        <a:bodyPr/>
        <a:lstStyle/>
        <a:p>
          <a:pPr algn="r"/>
          <a:r>
            <a:rPr lang="tr-TR" sz="2000" dirty="0" smtClean="0"/>
            <a:t> </a:t>
          </a:r>
          <a:r>
            <a:rPr lang="tr-TR" sz="2000" b="1" dirty="0" smtClean="0"/>
            <a:t>Deneme Sınavı – 5 Saat</a:t>
          </a:r>
          <a:endParaRPr lang="tr-TR" sz="2000" dirty="0"/>
        </a:p>
      </dgm:t>
    </dgm:pt>
    <dgm:pt modelId="{04202784-2027-42BF-B346-8FC7C8B99529}" type="parTrans" cxnId="{68A60018-A6E9-4FF4-BFE7-370188703925}">
      <dgm:prSet/>
      <dgm:spPr/>
      <dgm:t>
        <a:bodyPr/>
        <a:lstStyle/>
        <a:p>
          <a:endParaRPr lang="tr-TR"/>
        </a:p>
      </dgm:t>
    </dgm:pt>
    <dgm:pt modelId="{7BC044BE-C6D3-4D6C-BB78-A04A90AE14D6}" type="sibTrans" cxnId="{68A60018-A6E9-4FF4-BFE7-370188703925}">
      <dgm:prSet/>
      <dgm:spPr/>
      <dgm:t>
        <a:bodyPr/>
        <a:lstStyle/>
        <a:p>
          <a:endParaRPr lang="tr-TR"/>
        </a:p>
      </dgm:t>
    </dgm:pt>
    <dgm:pt modelId="{B5CFC5A7-679A-4CA3-9A1D-26367F0EEF22}">
      <dgm:prSet custT="1"/>
      <dgm:spPr/>
      <dgm:t>
        <a:bodyPr/>
        <a:lstStyle/>
        <a:p>
          <a:pPr algn="r"/>
          <a:r>
            <a:rPr lang="tr-TR" sz="2000" b="1" dirty="0" smtClean="0"/>
            <a:t>Matematik Soru Çözümü – 2 Saat </a:t>
          </a:r>
          <a:endParaRPr lang="tr-TR" sz="2000" dirty="0"/>
        </a:p>
      </dgm:t>
    </dgm:pt>
    <dgm:pt modelId="{16B4B48F-7EDC-4A97-90C0-FE45AE5D9E0E}" type="parTrans" cxnId="{A1DC0639-DBAC-40BD-BDDC-D931573A825A}">
      <dgm:prSet/>
      <dgm:spPr/>
      <dgm:t>
        <a:bodyPr/>
        <a:lstStyle/>
        <a:p>
          <a:endParaRPr lang="tr-TR"/>
        </a:p>
      </dgm:t>
    </dgm:pt>
    <dgm:pt modelId="{B6C2DABF-E891-4712-8D56-F3C371758101}" type="sibTrans" cxnId="{A1DC0639-DBAC-40BD-BDDC-D931573A825A}">
      <dgm:prSet/>
      <dgm:spPr/>
      <dgm:t>
        <a:bodyPr/>
        <a:lstStyle/>
        <a:p>
          <a:endParaRPr lang="tr-TR"/>
        </a:p>
      </dgm:t>
    </dgm:pt>
    <dgm:pt modelId="{21EE630D-BAFC-4EB8-BFC3-DAF1F0F2C65A}" type="pres">
      <dgm:prSet presAssocID="{8663AEB8-F4EA-455F-9A57-FEC37A5D6527}" presName="compositeShape" presStyleCnt="0">
        <dgm:presLayoutVars>
          <dgm:dir/>
          <dgm:resizeHandles/>
        </dgm:presLayoutVars>
      </dgm:prSet>
      <dgm:spPr/>
      <dgm:t>
        <a:bodyPr/>
        <a:lstStyle/>
        <a:p>
          <a:endParaRPr lang="tr-TR"/>
        </a:p>
      </dgm:t>
    </dgm:pt>
    <dgm:pt modelId="{8A675B3C-9DB4-4B7A-830E-7FCAA53453A1}" type="pres">
      <dgm:prSet presAssocID="{8663AEB8-F4EA-455F-9A57-FEC37A5D6527}" presName="pyramid" presStyleLbl="node1" presStyleIdx="0" presStyleCnt="1" custLinFactNeighborX="52848" custLinFactNeighborY="-1214"/>
      <dgm:spPr/>
    </dgm:pt>
    <dgm:pt modelId="{F69A2F51-9492-4379-AE99-259B644A7A10}" type="pres">
      <dgm:prSet presAssocID="{8663AEB8-F4EA-455F-9A57-FEC37A5D6527}" presName="theList" presStyleCnt="0"/>
      <dgm:spPr/>
    </dgm:pt>
    <dgm:pt modelId="{4136EBF8-024A-40D7-AFE8-260547C6A9F4}" type="pres">
      <dgm:prSet presAssocID="{63C1BD81-047D-4494-8DC2-4D57CEAEFB33}" presName="aNode" presStyleLbl="fgAcc1" presStyleIdx="0" presStyleCnt="10" custScaleX="110219" custScaleY="206368" custLinFactY="-69314" custLinFactNeighborX="-88749" custLinFactNeighborY="-100000">
        <dgm:presLayoutVars>
          <dgm:bulletEnabled val="1"/>
        </dgm:presLayoutVars>
      </dgm:prSet>
      <dgm:spPr/>
      <dgm:t>
        <a:bodyPr/>
        <a:lstStyle/>
        <a:p>
          <a:endParaRPr lang="tr-TR"/>
        </a:p>
      </dgm:t>
    </dgm:pt>
    <dgm:pt modelId="{B99986F2-07C2-47F4-BD1B-F56D6DAECE4A}" type="pres">
      <dgm:prSet presAssocID="{63C1BD81-047D-4494-8DC2-4D57CEAEFB33}" presName="aSpace" presStyleCnt="0"/>
      <dgm:spPr/>
    </dgm:pt>
    <dgm:pt modelId="{3B59639D-C337-464D-A6BD-F0AD52EC8B9A}" type="pres">
      <dgm:prSet presAssocID="{A4EBAEFC-9216-42C1-B826-0DE21C5FF943}" presName="aNode" presStyleLbl="fgAcc1" presStyleIdx="1" presStyleCnt="10" custScaleX="110219" custScaleY="194196" custLinFactY="-56969" custLinFactNeighborX="-88473" custLinFactNeighborY="-100000">
        <dgm:presLayoutVars>
          <dgm:bulletEnabled val="1"/>
        </dgm:presLayoutVars>
      </dgm:prSet>
      <dgm:spPr/>
      <dgm:t>
        <a:bodyPr/>
        <a:lstStyle/>
        <a:p>
          <a:endParaRPr lang="tr-TR"/>
        </a:p>
      </dgm:t>
    </dgm:pt>
    <dgm:pt modelId="{7224FE7E-9F6D-48AC-AAAB-091AD4559EB7}" type="pres">
      <dgm:prSet presAssocID="{A4EBAEFC-9216-42C1-B826-0DE21C5FF943}" presName="aSpace" presStyleCnt="0"/>
      <dgm:spPr/>
    </dgm:pt>
    <dgm:pt modelId="{C3299D82-DE05-4AAE-92FC-512DA7BBEC54}" type="pres">
      <dgm:prSet presAssocID="{F8AACA69-BC7E-462D-919A-AA7982636243}" presName="aNode" presStyleLbl="fgAcc1" presStyleIdx="2" presStyleCnt="10" custScaleX="110219" custScaleY="193205" custLinFactY="-59133" custLinFactNeighborX="-88473" custLinFactNeighborY="-100000">
        <dgm:presLayoutVars>
          <dgm:bulletEnabled val="1"/>
        </dgm:presLayoutVars>
      </dgm:prSet>
      <dgm:spPr/>
      <dgm:t>
        <a:bodyPr/>
        <a:lstStyle/>
        <a:p>
          <a:endParaRPr lang="tr-TR"/>
        </a:p>
      </dgm:t>
    </dgm:pt>
    <dgm:pt modelId="{E77DA345-59A0-43F0-9685-E5A89461B0E6}" type="pres">
      <dgm:prSet presAssocID="{F8AACA69-BC7E-462D-919A-AA7982636243}" presName="aSpace" presStyleCnt="0"/>
      <dgm:spPr/>
    </dgm:pt>
    <dgm:pt modelId="{07B68DCD-4E42-4956-AF30-5B26281CC9AC}" type="pres">
      <dgm:prSet presAssocID="{EF1455DD-A515-43F1-85B9-D49B2D90CE97}" presName="aNode" presStyleLbl="fgAcc1" presStyleIdx="3" presStyleCnt="10" custScaleX="110219" custScaleY="183502" custLinFactY="-58827" custLinFactNeighborX="-88163" custLinFactNeighborY="-100000">
        <dgm:presLayoutVars>
          <dgm:bulletEnabled val="1"/>
        </dgm:presLayoutVars>
      </dgm:prSet>
      <dgm:spPr/>
      <dgm:t>
        <a:bodyPr/>
        <a:lstStyle/>
        <a:p>
          <a:endParaRPr lang="tr-TR"/>
        </a:p>
      </dgm:t>
    </dgm:pt>
    <dgm:pt modelId="{A13FE250-170B-42B3-8E6D-A8B0F299F16C}" type="pres">
      <dgm:prSet presAssocID="{EF1455DD-A515-43F1-85B9-D49B2D90CE97}" presName="aSpace" presStyleCnt="0"/>
      <dgm:spPr/>
    </dgm:pt>
    <dgm:pt modelId="{357139B1-F628-4316-8B48-A751CB3DED6E}" type="pres">
      <dgm:prSet presAssocID="{7AA8E72E-F610-45C9-855C-C4435BD5DEEE}" presName="aNode" presStyleLbl="fgAcc1" presStyleIdx="4" presStyleCnt="10" custScaleX="110219" custScaleY="187081" custLinFactY="-61739" custLinFactNeighborX="-88473" custLinFactNeighborY="-100000">
        <dgm:presLayoutVars>
          <dgm:bulletEnabled val="1"/>
        </dgm:presLayoutVars>
      </dgm:prSet>
      <dgm:spPr/>
      <dgm:t>
        <a:bodyPr/>
        <a:lstStyle/>
        <a:p>
          <a:endParaRPr lang="tr-TR"/>
        </a:p>
      </dgm:t>
    </dgm:pt>
    <dgm:pt modelId="{D9E9732C-9523-4F47-8281-C84EC6060352}" type="pres">
      <dgm:prSet presAssocID="{7AA8E72E-F610-45C9-855C-C4435BD5DEEE}" presName="aSpace" presStyleCnt="0"/>
      <dgm:spPr/>
    </dgm:pt>
    <dgm:pt modelId="{9D5A49A0-5C58-4E3C-9E71-2CAC9E28AABB}" type="pres">
      <dgm:prSet presAssocID="{8434B740-B6FC-4F4D-8258-82D993FFA135}" presName="aNode" presStyleLbl="fgAcc1" presStyleIdx="5" presStyleCnt="10" custScaleX="110219" custScaleY="205837" custLinFactY="-65429" custLinFactNeighborX="-88473" custLinFactNeighborY="-100000">
        <dgm:presLayoutVars>
          <dgm:bulletEnabled val="1"/>
        </dgm:presLayoutVars>
      </dgm:prSet>
      <dgm:spPr/>
      <dgm:t>
        <a:bodyPr/>
        <a:lstStyle/>
        <a:p>
          <a:endParaRPr lang="tr-TR"/>
        </a:p>
      </dgm:t>
    </dgm:pt>
    <dgm:pt modelId="{B16AA470-FA3C-4390-A5F6-09F7684092A5}" type="pres">
      <dgm:prSet presAssocID="{8434B740-B6FC-4F4D-8258-82D993FFA135}" presName="aSpace" presStyleCnt="0"/>
      <dgm:spPr/>
    </dgm:pt>
    <dgm:pt modelId="{9E42D755-BE62-4D3B-A7BB-38A2BD8AECBC}" type="pres">
      <dgm:prSet presAssocID="{A43FE703-9164-4690-AD00-9464B054C345}" presName="aNode" presStyleLbl="fgAcc1" presStyleIdx="6" presStyleCnt="10" custScaleX="110445" custScaleY="189050" custLinFactY="-68150" custLinFactNeighborX="-88293" custLinFactNeighborY="-100000">
        <dgm:presLayoutVars>
          <dgm:bulletEnabled val="1"/>
        </dgm:presLayoutVars>
      </dgm:prSet>
      <dgm:spPr/>
      <dgm:t>
        <a:bodyPr/>
        <a:lstStyle/>
        <a:p>
          <a:endParaRPr lang="tr-TR"/>
        </a:p>
      </dgm:t>
    </dgm:pt>
    <dgm:pt modelId="{AB5D93F7-530C-4EF2-8AB6-DAF5EF322A3D}" type="pres">
      <dgm:prSet presAssocID="{A43FE703-9164-4690-AD00-9464B054C345}" presName="aSpace" presStyleCnt="0"/>
      <dgm:spPr/>
    </dgm:pt>
    <dgm:pt modelId="{09CEF015-F9FF-4B39-88F3-2690829FAEAA}" type="pres">
      <dgm:prSet presAssocID="{170AF832-CFD2-4790-853D-47D78A23A24C}" presName="aNode" presStyleLbl="fgAcc1" presStyleIdx="7" presStyleCnt="10" custScaleX="110445" custScaleY="189050" custLinFactY="-69271" custLinFactNeighborX="-88293" custLinFactNeighborY="-100000">
        <dgm:presLayoutVars>
          <dgm:bulletEnabled val="1"/>
        </dgm:presLayoutVars>
      </dgm:prSet>
      <dgm:spPr/>
      <dgm:t>
        <a:bodyPr/>
        <a:lstStyle/>
        <a:p>
          <a:endParaRPr lang="tr-TR"/>
        </a:p>
      </dgm:t>
    </dgm:pt>
    <dgm:pt modelId="{410EB934-8570-4869-978D-ABD541B9A9B4}" type="pres">
      <dgm:prSet presAssocID="{170AF832-CFD2-4790-853D-47D78A23A24C}" presName="aSpace" presStyleCnt="0"/>
      <dgm:spPr/>
    </dgm:pt>
    <dgm:pt modelId="{DEA8606B-F3ED-4750-A16F-ABBF9FD7B9AF}" type="pres">
      <dgm:prSet presAssocID="{9344719C-5648-4D59-B01B-812DBC3D75BC}" presName="aNode" presStyleLbl="fgAcc1" presStyleIdx="8" presStyleCnt="10" custScaleX="110445" custScaleY="189050" custLinFactY="-68464" custLinFactNeighborX="-88293" custLinFactNeighborY="-100000">
        <dgm:presLayoutVars>
          <dgm:bulletEnabled val="1"/>
        </dgm:presLayoutVars>
      </dgm:prSet>
      <dgm:spPr/>
      <dgm:t>
        <a:bodyPr/>
        <a:lstStyle/>
        <a:p>
          <a:endParaRPr lang="tr-TR"/>
        </a:p>
      </dgm:t>
    </dgm:pt>
    <dgm:pt modelId="{835BC57F-C0C8-4106-930A-DECF3A50489F}" type="pres">
      <dgm:prSet presAssocID="{9344719C-5648-4D59-B01B-812DBC3D75BC}" presName="aSpace" presStyleCnt="0"/>
      <dgm:spPr/>
    </dgm:pt>
    <dgm:pt modelId="{B3FD47A8-2489-435E-8629-58070511646B}" type="pres">
      <dgm:prSet presAssocID="{B5CFC5A7-679A-4CA3-9A1D-26367F0EEF22}" presName="aNode" presStyleLbl="fgAcc1" presStyleIdx="9" presStyleCnt="10" custScaleX="110445" custScaleY="189050" custLinFactY="-68464" custLinFactNeighborX="-88293" custLinFactNeighborY="-100000">
        <dgm:presLayoutVars>
          <dgm:bulletEnabled val="1"/>
        </dgm:presLayoutVars>
      </dgm:prSet>
      <dgm:spPr/>
      <dgm:t>
        <a:bodyPr/>
        <a:lstStyle/>
        <a:p>
          <a:endParaRPr lang="tr-TR"/>
        </a:p>
      </dgm:t>
    </dgm:pt>
    <dgm:pt modelId="{760941DA-EDAD-491C-964B-67B81877360D}" type="pres">
      <dgm:prSet presAssocID="{B5CFC5A7-679A-4CA3-9A1D-26367F0EEF22}" presName="aSpace" presStyleCnt="0"/>
      <dgm:spPr/>
    </dgm:pt>
  </dgm:ptLst>
  <dgm:cxnLst>
    <dgm:cxn modelId="{17C9CED6-780A-47D4-8701-0B6BB7B06900}" srcId="{8663AEB8-F4EA-455F-9A57-FEC37A5D6527}" destId="{A4EBAEFC-9216-42C1-B826-0DE21C5FF943}" srcOrd="1" destOrd="0" parTransId="{F3B20E40-910D-468F-B828-4E0A2D787B51}" sibTransId="{00A3584A-B278-482A-915F-A9BE4B2DB461}"/>
    <dgm:cxn modelId="{1D5688F0-7ED5-4E35-BD13-75FCE0BD10F6}" type="presOf" srcId="{170AF832-CFD2-4790-853D-47D78A23A24C}" destId="{09CEF015-F9FF-4B39-88F3-2690829FAEAA}" srcOrd="0" destOrd="0" presId="urn:microsoft.com/office/officeart/2005/8/layout/pyramid2"/>
    <dgm:cxn modelId="{95C92FF8-1F11-4BA3-B166-B8811290D168}" type="presOf" srcId="{F8AACA69-BC7E-462D-919A-AA7982636243}" destId="{C3299D82-DE05-4AAE-92FC-512DA7BBEC54}" srcOrd="0" destOrd="0" presId="urn:microsoft.com/office/officeart/2005/8/layout/pyramid2"/>
    <dgm:cxn modelId="{68316A44-BAC5-499E-90C2-0C80C8CF1D63}" srcId="{8663AEB8-F4EA-455F-9A57-FEC37A5D6527}" destId="{A43FE703-9164-4690-AD00-9464B054C345}" srcOrd="6" destOrd="0" parTransId="{1532476E-E0BD-4AC4-A3BE-63DD7DBE165A}" sibTransId="{ECD76521-874A-4DA3-A4C8-CC56EA264593}"/>
    <dgm:cxn modelId="{337D28DB-7448-46FF-966D-36201038F516}" srcId="{8663AEB8-F4EA-455F-9A57-FEC37A5D6527}" destId="{8434B740-B6FC-4F4D-8258-82D993FFA135}" srcOrd="5" destOrd="0" parTransId="{FDD3166E-2543-438E-8A16-1159BFA7C6DB}" sibTransId="{064F5C26-9C8B-4B4B-A55A-0877FB7BCA96}"/>
    <dgm:cxn modelId="{A1DC0639-DBAC-40BD-BDDC-D931573A825A}" srcId="{8663AEB8-F4EA-455F-9A57-FEC37A5D6527}" destId="{B5CFC5A7-679A-4CA3-9A1D-26367F0EEF22}" srcOrd="9" destOrd="0" parTransId="{16B4B48F-7EDC-4A97-90C0-FE45AE5D9E0E}" sibTransId="{B6C2DABF-E891-4712-8D56-F3C371758101}"/>
    <dgm:cxn modelId="{2D82587C-2A55-40D9-A4EC-7CF2BBAA2217}" type="presOf" srcId="{7AA8E72E-F610-45C9-855C-C4435BD5DEEE}" destId="{357139B1-F628-4316-8B48-A751CB3DED6E}" srcOrd="0" destOrd="0" presId="urn:microsoft.com/office/officeart/2005/8/layout/pyramid2"/>
    <dgm:cxn modelId="{68A60018-A6E9-4FF4-BFE7-370188703925}" srcId="{8663AEB8-F4EA-455F-9A57-FEC37A5D6527}" destId="{170AF832-CFD2-4790-853D-47D78A23A24C}" srcOrd="7" destOrd="0" parTransId="{04202784-2027-42BF-B346-8FC7C8B99529}" sibTransId="{7BC044BE-C6D3-4D6C-BB78-A04A90AE14D6}"/>
    <dgm:cxn modelId="{31C3762B-1A95-486F-BF91-D0397064FE5F}" type="presOf" srcId="{A43FE703-9164-4690-AD00-9464B054C345}" destId="{9E42D755-BE62-4D3B-A7BB-38A2BD8AECBC}" srcOrd="0" destOrd="0" presId="urn:microsoft.com/office/officeart/2005/8/layout/pyramid2"/>
    <dgm:cxn modelId="{AEA78265-9CA8-4EB0-B768-E54F48DA2D6B}" type="presOf" srcId="{8663AEB8-F4EA-455F-9A57-FEC37A5D6527}" destId="{21EE630D-BAFC-4EB8-BFC3-DAF1F0F2C65A}" srcOrd="0" destOrd="0" presId="urn:microsoft.com/office/officeart/2005/8/layout/pyramid2"/>
    <dgm:cxn modelId="{55C898F6-33C2-466C-85BE-28195CD79F89}" type="presOf" srcId="{EF1455DD-A515-43F1-85B9-D49B2D90CE97}" destId="{07B68DCD-4E42-4956-AF30-5B26281CC9AC}" srcOrd="0" destOrd="0" presId="urn:microsoft.com/office/officeart/2005/8/layout/pyramid2"/>
    <dgm:cxn modelId="{971FFB35-D812-4F1C-B898-089735957B33}" type="presOf" srcId="{A4EBAEFC-9216-42C1-B826-0DE21C5FF943}" destId="{3B59639D-C337-464D-A6BD-F0AD52EC8B9A}" srcOrd="0" destOrd="0" presId="urn:microsoft.com/office/officeart/2005/8/layout/pyramid2"/>
    <dgm:cxn modelId="{94C2B4AF-2CF9-4177-BD26-617E3A10A871}" srcId="{8663AEB8-F4EA-455F-9A57-FEC37A5D6527}" destId="{F8AACA69-BC7E-462D-919A-AA7982636243}" srcOrd="2" destOrd="0" parTransId="{F0B6FCC7-2F20-4FA6-8B38-B60187585076}" sibTransId="{102D47C1-C486-4D96-A770-9564984430AC}"/>
    <dgm:cxn modelId="{4450415E-C63F-4037-AA55-CBDA699E11C6}" type="presOf" srcId="{8434B740-B6FC-4F4D-8258-82D993FFA135}" destId="{9D5A49A0-5C58-4E3C-9E71-2CAC9E28AABB}" srcOrd="0" destOrd="0" presId="urn:microsoft.com/office/officeart/2005/8/layout/pyramid2"/>
    <dgm:cxn modelId="{1E2B24B3-E780-4668-89B2-6F8B0162B013}" srcId="{8663AEB8-F4EA-455F-9A57-FEC37A5D6527}" destId="{9344719C-5648-4D59-B01B-812DBC3D75BC}" srcOrd="8" destOrd="0" parTransId="{AD842DF1-45EE-46D7-9F8D-2124DB54E15E}" sibTransId="{09F0E632-7A51-4D6F-906F-4E0E2925FCFB}"/>
    <dgm:cxn modelId="{A03A457B-8A82-42D3-B592-4A83645D8521}" type="presOf" srcId="{B5CFC5A7-679A-4CA3-9A1D-26367F0EEF22}" destId="{B3FD47A8-2489-435E-8629-58070511646B}" srcOrd="0" destOrd="0" presId="urn:microsoft.com/office/officeart/2005/8/layout/pyramid2"/>
    <dgm:cxn modelId="{1461569D-645B-4050-BF00-30B670E42851}" srcId="{8663AEB8-F4EA-455F-9A57-FEC37A5D6527}" destId="{63C1BD81-047D-4494-8DC2-4D57CEAEFB33}" srcOrd="0" destOrd="0" parTransId="{445E0B61-4182-4085-96A6-143CAF49CEBB}" sibTransId="{4C097B3C-0DB5-41EA-8FE6-2A558B44FCCD}"/>
    <dgm:cxn modelId="{D1C7A608-3D79-4A6A-A1BF-3DF67C29692F}" type="presOf" srcId="{63C1BD81-047D-4494-8DC2-4D57CEAEFB33}" destId="{4136EBF8-024A-40D7-AFE8-260547C6A9F4}" srcOrd="0" destOrd="0" presId="urn:microsoft.com/office/officeart/2005/8/layout/pyramid2"/>
    <dgm:cxn modelId="{33E10CF4-138C-4618-878E-B8C3C75456CA}" type="presOf" srcId="{9344719C-5648-4D59-B01B-812DBC3D75BC}" destId="{DEA8606B-F3ED-4750-A16F-ABBF9FD7B9AF}" srcOrd="0" destOrd="0" presId="urn:microsoft.com/office/officeart/2005/8/layout/pyramid2"/>
    <dgm:cxn modelId="{2A5F209A-A35E-4BC0-9BBA-C4ED6F41A3C5}" srcId="{8663AEB8-F4EA-455F-9A57-FEC37A5D6527}" destId="{EF1455DD-A515-43F1-85B9-D49B2D90CE97}" srcOrd="3" destOrd="0" parTransId="{29F3CE87-6967-4C82-BE0C-E4B666476562}" sibTransId="{34B3E978-7F3E-4FAA-AF4C-1D54A863E35B}"/>
    <dgm:cxn modelId="{25DB8042-9CF9-43F5-9253-CDDEC4CC2F83}" srcId="{8663AEB8-F4EA-455F-9A57-FEC37A5D6527}" destId="{7AA8E72E-F610-45C9-855C-C4435BD5DEEE}" srcOrd="4" destOrd="0" parTransId="{94EDAEA1-158E-43A0-8821-3ED852E31605}" sibTransId="{862DC751-B57A-4E6A-AC56-8454B6705E7C}"/>
    <dgm:cxn modelId="{C6EC6CCF-6385-40CE-BF44-7287E3F526F6}" type="presParOf" srcId="{21EE630D-BAFC-4EB8-BFC3-DAF1F0F2C65A}" destId="{8A675B3C-9DB4-4B7A-830E-7FCAA53453A1}" srcOrd="0" destOrd="0" presId="urn:microsoft.com/office/officeart/2005/8/layout/pyramid2"/>
    <dgm:cxn modelId="{9F88E508-342B-4B8B-BB05-8CFECF2D4D48}" type="presParOf" srcId="{21EE630D-BAFC-4EB8-BFC3-DAF1F0F2C65A}" destId="{F69A2F51-9492-4379-AE99-259B644A7A10}" srcOrd="1" destOrd="0" presId="urn:microsoft.com/office/officeart/2005/8/layout/pyramid2"/>
    <dgm:cxn modelId="{7786F11C-6AEB-4075-BD20-0EA1A736B8BE}" type="presParOf" srcId="{F69A2F51-9492-4379-AE99-259B644A7A10}" destId="{4136EBF8-024A-40D7-AFE8-260547C6A9F4}" srcOrd="0" destOrd="0" presId="urn:microsoft.com/office/officeart/2005/8/layout/pyramid2"/>
    <dgm:cxn modelId="{0583209A-F135-4200-9F85-57107E432516}" type="presParOf" srcId="{F69A2F51-9492-4379-AE99-259B644A7A10}" destId="{B99986F2-07C2-47F4-BD1B-F56D6DAECE4A}" srcOrd="1" destOrd="0" presId="urn:microsoft.com/office/officeart/2005/8/layout/pyramid2"/>
    <dgm:cxn modelId="{74015FBC-E465-4D1D-8D43-DD476F62277A}" type="presParOf" srcId="{F69A2F51-9492-4379-AE99-259B644A7A10}" destId="{3B59639D-C337-464D-A6BD-F0AD52EC8B9A}" srcOrd="2" destOrd="0" presId="urn:microsoft.com/office/officeart/2005/8/layout/pyramid2"/>
    <dgm:cxn modelId="{D94F1B06-B051-404E-809C-45BDB9604D53}" type="presParOf" srcId="{F69A2F51-9492-4379-AE99-259B644A7A10}" destId="{7224FE7E-9F6D-48AC-AAAB-091AD4559EB7}" srcOrd="3" destOrd="0" presId="urn:microsoft.com/office/officeart/2005/8/layout/pyramid2"/>
    <dgm:cxn modelId="{72BF77C7-2006-4904-9630-885F89754C53}" type="presParOf" srcId="{F69A2F51-9492-4379-AE99-259B644A7A10}" destId="{C3299D82-DE05-4AAE-92FC-512DA7BBEC54}" srcOrd="4" destOrd="0" presId="urn:microsoft.com/office/officeart/2005/8/layout/pyramid2"/>
    <dgm:cxn modelId="{DD3EE5D7-C114-40E2-96F7-117C5E3605EA}" type="presParOf" srcId="{F69A2F51-9492-4379-AE99-259B644A7A10}" destId="{E77DA345-59A0-43F0-9685-E5A89461B0E6}" srcOrd="5" destOrd="0" presId="urn:microsoft.com/office/officeart/2005/8/layout/pyramid2"/>
    <dgm:cxn modelId="{7B864179-94B5-4400-95C7-4EB4805DA58F}" type="presParOf" srcId="{F69A2F51-9492-4379-AE99-259B644A7A10}" destId="{07B68DCD-4E42-4956-AF30-5B26281CC9AC}" srcOrd="6" destOrd="0" presId="urn:microsoft.com/office/officeart/2005/8/layout/pyramid2"/>
    <dgm:cxn modelId="{75BCB66C-5AF6-4929-B60A-441CB3BFFA94}" type="presParOf" srcId="{F69A2F51-9492-4379-AE99-259B644A7A10}" destId="{A13FE250-170B-42B3-8E6D-A8B0F299F16C}" srcOrd="7" destOrd="0" presId="urn:microsoft.com/office/officeart/2005/8/layout/pyramid2"/>
    <dgm:cxn modelId="{685A3B85-4063-4ED7-A7FF-D777FEE73B9F}" type="presParOf" srcId="{F69A2F51-9492-4379-AE99-259B644A7A10}" destId="{357139B1-F628-4316-8B48-A751CB3DED6E}" srcOrd="8" destOrd="0" presId="urn:microsoft.com/office/officeart/2005/8/layout/pyramid2"/>
    <dgm:cxn modelId="{EEABC7BC-E455-4F40-9F28-D70C7E760512}" type="presParOf" srcId="{F69A2F51-9492-4379-AE99-259B644A7A10}" destId="{D9E9732C-9523-4F47-8281-C84EC6060352}" srcOrd="9" destOrd="0" presId="urn:microsoft.com/office/officeart/2005/8/layout/pyramid2"/>
    <dgm:cxn modelId="{DCC4EDBC-CABC-4917-BCC6-C4B931700A23}" type="presParOf" srcId="{F69A2F51-9492-4379-AE99-259B644A7A10}" destId="{9D5A49A0-5C58-4E3C-9E71-2CAC9E28AABB}" srcOrd="10" destOrd="0" presId="urn:microsoft.com/office/officeart/2005/8/layout/pyramid2"/>
    <dgm:cxn modelId="{D1090ACF-DD15-4E7E-806D-BA07E00BF3B1}" type="presParOf" srcId="{F69A2F51-9492-4379-AE99-259B644A7A10}" destId="{B16AA470-FA3C-4390-A5F6-09F7684092A5}" srcOrd="11" destOrd="0" presId="urn:microsoft.com/office/officeart/2005/8/layout/pyramid2"/>
    <dgm:cxn modelId="{FCC2CB5C-237E-4451-BC10-1D7B9681BCAA}" type="presParOf" srcId="{F69A2F51-9492-4379-AE99-259B644A7A10}" destId="{9E42D755-BE62-4D3B-A7BB-38A2BD8AECBC}" srcOrd="12" destOrd="0" presId="urn:microsoft.com/office/officeart/2005/8/layout/pyramid2"/>
    <dgm:cxn modelId="{F82A1902-C950-4CA6-A78D-59EF511F0472}" type="presParOf" srcId="{F69A2F51-9492-4379-AE99-259B644A7A10}" destId="{AB5D93F7-530C-4EF2-8AB6-DAF5EF322A3D}" srcOrd="13" destOrd="0" presId="urn:microsoft.com/office/officeart/2005/8/layout/pyramid2"/>
    <dgm:cxn modelId="{0FB3D1F6-DB0A-4EF1-B4CE-C16648747818}" type="presParOf" srcId="{F69A2F51-9492-4379-AE99-259B644A7A10}" destId="{09CEF015-F9FF-4B39-88F3-2690829FAEAA}" srcOrd="14" destOrd="0" presId="urn:microsoft.com/office/officeart/2005/8/layout/pyramid2"/>
    <dgm:cxn modelId="{49D8CBB9-223E-4AF9-ABBF-967ABDBF17E2}" type="presParOf" srcId="{F69A2F51-9492-4379-AE99-259B644A7A10}" destId="{410EB934-8570-4869-978D-ABD541B9A9B4}" srcOrd="15" destOrd="0" presId="urn:microsoft.com/office/officeart/2005/8/layout/pyramid2"/>
    <dgm:cxn modelId="{3B5A0B1B-6B09-423E-ADC3-C0870DD9F5D8}" type="presParOf" srcId="{F69A2F51-9492-4379-AE99-259B644A7A10}" destId="{DEA8606B-F3ED-4750-A16F-ABBF9FD7B9AF}" srcOrd="16" destOrd="0" presId="urn:microsoft.com/office/officeart/2005/8/layout/pyramid2"/>
    <dgm:cxn modelId="{D224492E-1E42-4BCB-B523-F0A046A6AB8F}" type="presParOf" srcId="{F69A2F51-9492-4379-AE99-259B644A7A10}" destId="{835BC57F-C0C8-4106-930A-DECF3A50489F}" srcOrd="17" destOrd="0" presId="urn:microsoft.com/office/officeart/2005/8/layout/pyramid2"/>
    <dgm:cxn modelId="{A5FBD8C6-0E5A-405E-864D-5C3E90758AE8}" type="presParOf" srcId="{F69A2F51-9492-4379-AE99-259B644A7A10}" destId="{B3FD47A8-2489-435E-8629-58070511646B}" srcOrd="18" destOrd="0" presId="urn:microsoft.com/office/officeart/2005/8/layout/pyramid2"/>
    <dgm:cxn modelId="{560C4F32-BF73-4C99-B802-CC783AFAA286}" type="presParOf" srcId="{F69A2F51-9492-4379-AE99-259B644A7A10}" destId="{760941DA-EDAD-491C-964B-67B81877360D}" srcOrd="19"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5F6B6BA-E60B-44D5-992E-6672923C8E07}" type="doc">
      <dgm:prSet loTypeId="urn:microsoft.com/office/officeart/2005/8/layout/default" loCatId="list" qsTypeId="urn:microsoft.com/office/officeart/2005/8/quickstyle/simple1#1" qsCatId="simple" csTypeId="urn:microsoft.com/office/officeart/2005/8/colors/accent1_2#1" csCatId="accent1" phldr="1"/>
      <dgm:spPr/>
      <dgm:t>
        <a:bodyPr/>
        <a:lstStyle/>
        <a:p>
          <a:endParaRPr lang="tr-TR"/>
        </a:p>
      </dgm:t>
    </dgm:pt>
    <dgm:pt modelId="{2FCC7376-22DF-4F79-AE41-D8EB5F0AC8C6}">
      <dgm:prSet phldrT="[Metin]" custT="1"/>
      <dgm:spPr>
        <a:ln w="3175">
          <a:solidFill>
            <a:srgbClr val="002060"/>
          </a:solidFill>
        </a:ln>
      </dgm:spPr>
      <dgm:t>
        <a:bodyPr/>
        <a:lstStyle/>
        <a:p>
          <a:pPr algn="ctr"/>
          <a:r>
            <a:rPr lang="tr-TR" sz="2400" b="1" dirty="0"/>
            <a:t>EĞİTİM BÖLGESİ ve YEREL YERLEŞTİRME</a:t>
          </a:r>
        </a:p>
        <a:p>
          <a:pPr algn="ctr"/>
          <a:r>
            <a:rPr lang="tr-TR" sz="2400" b="1" dirty="0"/>
            <a:t>(Sınavsız</a:t>
          </a:r>
          <a:r>
            <a:rPr lang="tr-TR" sz="2400" b="1" dirty="0" smtClean="0"/>
            <a:t>) </a:t>
          </a:r>
        </a:p>
        <a:p>
          <a:pPr algn="ctr"/>
          <a:r>
            <a:rPr lang="tr-TR" sz="2400" b="1" dirty="0" smtClean="0"/>
            <a:t>OBP İle   </a:t>
          </a:r>
          <a:endParaRPr lang="tr-TR" sz="2400" b="1" dirty="0"/>
        </a:p>
      </dgm:t>
    </dgm:pt>
    <dgm:pt modelId="{2F9DFD23-EFC3-4393-9DBA-EC5E3799A827}" type="parTrans" cxnId="{8D208FA2-5DE7-468C-AE34-B03B878669D4}">
      <dgm:prSet/>
      <dgm:spPr/>
      <dgm:t>
        <a:bodyPr/>
        <a:lstStyle/>
        <a:p>
          <a:endParaRPr lang="tr-TR"/>
        </a:p>
      </dgm:t>
    </dgm:pt>
    <dgm:pt modelId="{96CD25ED-9FDC-49CF-BA66-ECF96B74FA17}" type="sibTrans" cxnId="{8D208FA2-5DE7-468C-AE34-B03B878669D4}">
      <dgm:prSet/>
      <dgm:spPr/>
      <dgm:t>
        <a:bodyPr/>
        <a:lstStyle/>
        <a:p>
          <a:endParaRPr lang="tr-TR"/>
        </a:p>
      </dgm:t>
    </dgm:pt>
    <dgm:pt modelId="{AB62C16B-E047-471E-B5D0-A322569E6048}">
      <dgm:prSet phldrT="[Metin]" custT="1"/>
      <dgm:spPr>
        <a:ln w="3175">
          <a:solidFill>
            <a:srgbClr val="002060"/>
          </a:solidFill>
        </a:ln>
      </dgm:spPr>
      <dgm:t>
        <a:bodyPr/>
        <a:lstStyle/>
        <a:p>
          <a:r>
            <a:rPr lang="tr-TR" sz="2400" b="1" kern="1200" dirty="0">
              <a:solidFill>
                <a:prstClr val="white"/>
              </a:solidFill>
              <a:latin typeface="Calibri"/>
              <a:ea typeface="+mn-ea"/>
              <a:cs typeface="+mn-cs"/>
            </a:rPr>
            <a:t>MERKEZİ SINAV ve MERKEZİ YERLEŞTİRME</a:t>
          </a:r>
        </a:p>
        <a:p>
          <a:r>
            <a:rPr lang="tr-TR" sz="2400" b="1" kern="1200" dirty="0">
              <a:solidFill>
                <a:prstClr val="white"/>
              </a:solidFill>
              <a:latin typeface="Calibri"/>
              <a:ea typeface="+mn-ea"/>
              <a:cs typeface="+mn-cs"/>
            </a:rPr>
            <a:t>(Sınavla)</a:t>
          </a:r>
        </a:p>
      </dgm:t>
    </dgm:pt>
    <dgm:pt modelId="{FEC1A729-5042-44AA-BB53-1B520F0AEF71}" type="sibTrans" cxnId="{825AC803-EDA6-4CB0-B034-5B921FF23F06}">
      <dgm:prSet/>
      <dgm:spPr/>
      <dgm:t>
        <a:bodyPr/>
        <a:lstStyle/>
        <a:p>
          <a:endParaRPr lang="tr-TR"/>
        </a:p>
      </dgm:t>
    </dgm:pt>
    <dgm:pt modelId="{9FE51311-06B6-4CF1-9615-61AE76A78FEC}" type="parTrans" cxnId="{825AC803-EDA6-4CB0-B034-5B921FF23F06}">
      <dgm:prSet/>
      <dgm:spPr/>
      <dgm:t>
        <a:bodyPr/>
        <a:lstStyle/>
        <a:p>
          <a:endParaRPr lang="tr-TR"/>
        </a:p>
      </dgm:t>
    </dgm:pt>
    <dgm:pt modelId="{4A23980E-23E5-4913-9EA1-90DFA9D4BC9F}" type="pres">
      <dgm:prSet presAssocID="{15F6B6BA-E60B-44D5-992E-6672923C8E07}" presName="diagram" presStyleCnt="0">
        <dgm:presLayoutVars>
          <dgm:dir/>
          <dgm:resizeHandles val="exact"/>
        </dgm:presLayoutVars>
      </dgm:prSet>
      <dgm:spPr/>
      <dgm:t>
        <a:bodyPr/>
        <a:lstStyle/>
        <a:p>
          <a:endParaRPr lang="tr-TR"/>
        </a:p>
      </dgm:t>
    </dgm:pt>
    <dgm:pt modelId="{199CD8E9-8AD7-4DFB-83B9-810FDE8B7429}" type="pres">
      <dgm:prSet presAssocID="{2FCC7376-22DF-4F79-AE41-D8EB5F0AC8C6}" presName="node" presStyleLbl="node1" presStyleIdx="0" presStyleCnt="2" custScaleX="155006" custScaleY="236374" custLinFactX="160159" custLinFactNeighborX="200000" custLinFactNeighborY="-28182">
        <dgm:presLayoutVars>
          <dgm:bulletEnabled val="1"/>
        </dgm:presLayoutVars>
      </dgm:prSet>
      <dgm:spPr/>
      <dgm:t>
        <a:bodyPr/>
        <a:lstStyle/>
        <a:p>
          <a:endParaRPr lang="tr-TR"/>
        </a:p>
      </dgm:t>
    </dgm:pt>
    <dgm:pt modelId="{4F05C71F-B32C-4ACA-9F3F-3A1B40B83A75}" type="pres">
      <dgm:prSet presAssocID="{96CD25ED-9FDC-49CF-BA66-ECF96B74FA17}" presName="sibTrans" presStyleCnt="0"/>
      <dgm:spPr/>
    </dgm:pt>
    <dgm:pt modelId="{7222D36B-7785-4F9B-8C83-EC4413863B93}" type="pres">
      <dgm:prSet presAssocID="{AB62C16B-E047-471E-B5D0-A322569E6048}" presName="node" presStyleLbl="node1" presStyleIdx="1" presStyleCnt="2" custScaleX="157425" custScaleY="236349" custLinFactX="-100000" custLinFactNeighborX="-122273" custLinFactNeighborY="-5676">
        <dgm:presLayoutVars>
          <dgm:bulletEnabled val="1"/>
        </dgm:presLayoutVars>
      </dgm:prSet>
      <dgm:spPr/>
      <dgm:t>
        <a:bodyPr/>
        <a:lstStyle/>
        <a:p>
          <a:endParaRPr lang="tr-TR"/>
        </a:p>
      </dgm:t>
    </dgm:pt>
  </dgm:ptLst>
  <dgm:cxnLst>
    <dgm:cxn modelId="{825AC803-EDA6-4CB0-B034-5B921FF23F06}" srcId="{15F6B6BA-E60B-44D5-992E-6672923C8E07}" destId="{AB62C16B-E047-471E-B5D0-A322569E6048}" srcOrd="1" destOrd="0" parTransId="{9FE51311-06B6-4CF1-9615-61AE76A78FEC}" sibTransId="{FEC1A729-5042-44AA-BB53-1B520F0AEF71}"/>
    <dgm:cxn modelId="{D8F11D67-9EAF-44A7-BF24-A75BDE32AEDE}" type="presOf" srcId="{2FCC7376-22DF-4F79-AE41-D8EB5F0AC8C6}" destId="{199CD8E9-8AD7-4DFB-83B9-810FDE8B7429}" srcOrd="0" destOrd="0" presId="urn:microsoft.com/office/officeart/2005/8/layout/default"/>
    <dgm:cxn modelId="{8D208FA2-5DE7-468C-AE34-B03B878669D4}" srcId="{15F6B6BA-E60B-44D5-992E-6672923C8E07}" destId="{2FCC7376-22DF-4F79-AE41-D8EB5F0AC8C6}" srcOrd="0" destOrd="0" parTransId="{2F9DFD23-EFC3-4393-9DBA-EC5E3799A827}" sibTransId="{96CD25ED-9FDC-49CF-BA66-ECF96B74FA17}"/>
    <dgm:cxn modelId="{48CE1E79-C9A4-4C67-9268-92B5482890B7}" type="presOf" srcId="{AB62C16B-E047-471E-B5D0-A322569E6048}" destId="{7222D36B-7785-4F9B-8C83-EC4413863B93}" srcOrd="0" destOrd="0" presId="urn:microsoft.com/office/officeart/2005/8/layout/default"/>
    <dgm:cxn modelId="{5A510102-07BC-4016-88B8-A8B71F720BD9}" type="presOf" srcId="{15F6B6BA-E60B-44D5-992E-6672923C8E07}" destId="{4A23980E-23E5-4913-9EA1-90DFA9D4BC9F}" srcOrd="0" destOrd="0" presId="urn:microsoft.com/office/officeart/2005/8/layout/default"/>
    <dgm:cxn modelId="{CFDFA761-131D-4405-88BB-664415AC1201}" type="presParOf" srcId="{4A23980E-23E5-4913-9EA1-90DFA9D4BC9F}" destId="{199CD8E9-8AD7-4DFB-83B9-810FDE8B7429}" srcOrd="0" destOrd="0" presId="urn:microsoft.com/office/officeart/2005/8/layout/default"/>
    <dgm:cxn modelId="{682A4739-9E41-4388-8C2A-361DC564AB05}" type="presParOf" srcId="{4A23980E-23E5-4913-9EA1-90DFA9D4BC9F}" destId="{4F05C71F-B32C-4ACA-9F3F-3A1B40B83A75}" srcOrd="1" destOrd="0" presId="urn:microsoft.com/office/officeart/2005/8/layout/default"/>
    <dgm:cxn modelId="{1603EA46-AB61-4036-A329-3DD7DF099C2A}" type="presParOf" srcId="{4A23980E-23E5-4913-9EA1-90DFA9D4BC9F}" destId="{7222D36B-7785-4F9B-8C83-EC4413863B93}" srcOrd="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675B3C-9DB4-4B7A-830E-7FCAA53453A1}">
      <dsp:nvSpPr>
        <dsp:cNvPr id="0" name=""/>
        <dsp:cNvSpPr/>
      </dsp:nvSpPr>
      <dsp:spPr>
        <a:xfrm>
          <a:off x="3362027" y="0"/>
          <a:ext cx="5453567" cy="5453567"/>
        </a:xfrm>
        <a:prstGeom prst="triangl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136EBF8-024A-40D7-AFE8-260547C6A9F4}">
      <dsp:nvSpPr>
        <dsp:cNvPr id="0" name=""/>
        <dsp:cNvSpPr/>
      </dsp:nvSpPr>
      <dsp:spPr>
        <a:xfrm>
          <a:off x="579101" y="373356"/>
          <a:ext cx="3907063" cy="438526"/>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r" defTabSz="889000">
            <a:lnSpc>
              <a:spcPct val="90000"/>
            </a:lnSpc>
            <a:spcBef>
              <a:spcPct val="0"/>
            </a:spcBef>
            <a:spcAft>
              <a:spcPct val="35000"/>
            </a:spcAft>
          </a:pPr>
          <a:r>
            <a:rPr lang="tr-TR" sz="2000" b="1" kern="1200" dirty="0"/>
            <a:t>Türkçe – </a:t>
          </a:r>
          <a:r>
            <a:rPr lang="tr-TR" sz="2000" b="1" kern="1200" dirty="0" smtClean="0"/>
            <a:t>7 </a:t>
          </a:r>
          <a:r>
            <a:rPr lang="tr-TR" sz="2000" b="1" kern="1200" dirty="0"/>
            <a:t>Saat</a:t>
          </a:r>
        </a:p>
      </dsp:txBody>
      <dsp:txXfrm>
        <a:off x="600508" y="394763"/>
        <a:ext cx="3864249" cy="395712"/>
      </dsp:txXfrm>
    </dsp:sp>
    <dsp:sp modelId="{3B59639D-C337-464D-A6BD-F0AD52EC8B9A}">
      <dsp:nvSpPr>
        <dsp:cNvPr id="0" name=""/>
        <dsp:cNvSpPr/>
      </dsp:nvSpPr>
      <dsp:spPr>
        <a:xfrm>
          <a:off x="588885" y="864678"/>
          <a:ext cx="3907063" cy="412661"/>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r" defTabSz="889000">
            <a:lnSpc>
              <a:spcPct val="90000"/>
            </a:lnSpc>
            <a:spcBef>
              <a:spcPct val="0"/>
            </a:spcBef>
            <a:spcAft>
              <a:spcPct val="35000"/>
            </a:spcAft>
          </a:pPr>
          <a:r>
            <a:rPr lang="tr-TR" sz="2000" b="1" kern="1200" dirty="0"/>
            <a:t>Matematik – </a:t>
          </a:r>
          <a:r>
            <a:rPr lang="tr-TR" sz="2000" b="1" kern="1200" dirty="0" smtClean="0"/>
            <a:t>6 </a:t>
          </a:r>
          <a:r>
            <a:rPr lang="tr-TR" sz="2000" b="1" kern="1200" dirty="0"/>
            <a:t>Saat</a:t>
          </a:r>
        </a:p>
      </dsp:txBody>
      <dsp:txXfrm>
        <a:off x="609029" y="884822"/>
        <a:ext cx="3866775" cy="372373"/>
      </dsp:txXfrm>
    </dsp:sp>
    <dsp:sp modelId="{C3299D82-DE05-4AAE-92FC-512DA7BBEC54}">
      <dsp:nvSpPr>
        <dsp:cNvPr id="0" name=""/>
        <dsp:cNvSpPr/>
      </dsp:nvSpPr>
      <dsp:spPr>
        <a:xfrm>
          <a:off x="588885" y="1299303"/>
          <a:ext cx="3907063" cy="410555"/>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r" defTabSz="889000">
            <a:lnSpc>
              <a:spcPct val="90000"/>
            </a:lnSpc>
            <a:spcBef>
              <a:spcPct val="0"/>
            </a:spcBef>
            <a:spcAft>
              <a:spcPct val="35000"/>
            </a:spcAft>
          </a:pPr>
          <a:r>
            <a:rPr lang="tr-TR" sz="2000" b="1" kern="1200" dirty="0"/>
            <a:t>Fen Bilimleri – </a:t>
          </a:r>
          <a:r>
            <a:rPr lang="tr-TR" sz="2000" b="1" kern="1200" dirty="0" smtClean="0"/>
            <a:t>8 </a:t>
          </a:r>
          <a:r>
            <a:rPr lang="tr-TR" sz="2000" b="1" kern="1200" dirty="0"/>
            <a:t>Saat</a:t>
          </a:r>
        </a:p>
      </dsp:txBody>
      <dsp:txXfrm>
        <a:off x="608927" y="1319345"/>
        <a:ext cx="3866979" cy="370471"/>
      </dsp:txXfrm>
    </dsp:sp>
    <dsp:sp modelId="{07B68DCD-4E42-4956-AF30-5B26281CC9AC}">
      <dsp:nvSpPr>
        <dsp:cNvPr id="0" name=""/>
        <dsp:cNvSpPr/>
      </dsp:nvSpPr>
      <dsp:spPr>
        <a:xfrm>
          <a:off x="599874" y="1737071"/>
          <a:ext cx="3907063" cy="389936"/>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r" defTabSz="889000">
            <a:lnSpc>
              <a:spcPct val="90000"/>
            </a:lnSpc>
            <a:spcBef>
              <a:spcPct val="0"/>
            </a:spcBef>
            <a:spcAft>
              <a:spcPct val="35000"/>
            </a:spcAft>
          </a:pPr>
          <a:r>
            <a:rPr lang="tr-TR" sz="2000" b="1" kern="1200" dirty="0"/>
            <a:t>İnkılap Tarihi </a:t>
          </a:r>
          <a:r>
            <a:rPr lang="tr-TR" sz="2000" b="1" kern="1200" dirty="0" smtClean="0"/>
            <a:t>– 5 </a:t>
          </a:r>
          <a:r>
            <a:rPr lang="tr-TR" sz="2000" b="1" kern="1200" dirty="0"/>
            <a:t>Saat</a:t>
          </a:r>
        </a:p>
      </dsp:txBody>
      <dsp:txXfrm>
        <a:off x="618909" y="1756106"/>
        <a:ext cx="3868993" cy="351866"/>
      </dsp:txXfrm>
    </dsp:sp>
    <dsp:sp modelId="{357139B1-F628-4316-8B48-A751CB3DED6E}">
      <dsp:nvSpPr>
        <dsp:cNvPr id="0" name=""/>
        <dsp:cNvSpPr/>
      </dsp:nvSpPr>
      <dsp:spPr>
        <a:xfrm>
          <a:off x="588885" y="2147382"/>
          <a:ext cx="3907063" cy="397542"/>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r" defTabSz="889000">
            <a:lnSpc>
              <a:spcPct val="90000"/>
            </a:lnSpc>
            <a:spcBef>
              <a:spcPct val="0"/>
            </a:spcBef>
            <a:spcAft>
              <a:spcPct val="35000"/>
            </a:spcAft>
          </a:pPr>
          <a:r>
            <a:rPr lang="tr-TR" sz="2000" b="1" kern="1200" dirty="0"/>
            <a:t>İngilizce – </a:t>
          </a:r>
          <a:r>
            <a:rPr lang="tr-TR" sz="2000" b="1" kern="1200" dirty="0" smtClean="0"/>
            <a:t>6 </a:t>
          </a:r>
          <a:r>
            <a:rPr lang="tr-TR" sz="2000" b="1" kern="1200" dirty="0"/>
            <a:t>Saat</a:t>
          </a:r>
        </a:p>
      </dsp:txBody>
      <dsp:txXfrm>
        <a:off x="608291" y="2166788"/>
        <a:ext cx="3868251" cy="358730"/>
      </dsp:txXfrm>
    </dsp:sp>
    <dsp:sp modelId="{9D5A49A0-5C58-4E3C-9E71-2CAC9E28AABB}">
      <dsp:nvSpPr>
        <dsp:cNvPr id="0" name=""/>
        <dsp:cNvSpPr/>
      </dsp:nvSpPr>
      <dsp:spPr>
        <a:xfrm>
          <a:off x="588885" y="2563646"/>
          <a:ext cx="3907063" cy="437398"/>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r" defTabSz="889000">
            <a:lnSpc>
              <a:spcPct val="90000"/>
            </a:lnSpc>
            <a:spcBef>
              <a:spcPct val="0"/>
            </a:spcBef>
            <a:spcAft>
              <a:spcPct val="35000"/>
            </a:spcAft>
          </a:pPr>
          <a:r>
            <a:rPr lang="tr-TR" sz="2000" b="1" kern="1200" dirty="0"/>
            <a:t>Din Kültürü – 4 Saat</a:t>
          </a:r>
        </a:p>
      </dsp:txBody>
      <dsp:txXfrm>
        <a:off x="610237" y="2584998"/>
        <a:ext cx="3864359" cy="394694"/>
      </dsp:txXfrm>
    </dsp:sp>
    <dsp:sp modelId="{9E42D755-BE62-4D3B-A7BB-38A2BD8AECBC}">
      <dsp:nvSpPr>
        <dsp:cNvPr id="0" name=""/>
        <dsp:cNvSpPr/>
      </dsp:nvSpPr>
      <dsp:spPr>
        <a:xfrm>
          <a:off x="591260" y="3021824"/>
          <a:ext cx="3915074" cy="401726"/>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r" defTabSz="889000">
            <a:lnSpc>
              <a:spcPct val="90000"/>
            </a:lnSpc>
            <a:spcBef>
              <a:spcPct val="0"/>
            </a:spcBef>
            <a:spcAft>
              <a:spcPct val="35000"/>
            </a:spcAft>
          </a:pPr>
          <a:r>
            <a:rPr lang="tr-TR" sz="2000" b="1" kern="1200" dirty="0" smtClean="0"/>
            <a:t>KDS – 1 Saat</a:t>
          </a:r>
          <a:r>
            <a:rPr lang="tr-TR" sz="2000" kern="1200" dirty="0" smtClean="0"/>
            <a:t> </a:t>
          </a:r>
          <a:endParaRPr lang="tr-TR" sz="2000" kern="1200" dirty="0"/>
        </a:p>
      </dsp:txBody>
      <dsp:txXfrm>
        <a:off x="610871" y="3041435"/>
        <a:ext cx="3875852" cy="362504"/>
      </dsp:txXfrm>
    </dsp:sp>
    <dsp:sp modelId="{09CEF015-F9FF-4B39-88F3-2690829FAEAA}">
      <dsp:nvSpPr>
        <dsp:cNvPr id="0" name=""/>
        <dsp:cNvSpPr/>
      </dsp:nvSpPr>
      <dsp:spPr>
        <a:xfrm>
          <a:off x="591260" y="3447730"/>
          <a:ext cx="3915074" cy="401726"/>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r" defTabSz="889000">
            <a:lnSpc>
              <a:spcPct val="90000"/>
            </a:lnSpc>
            <a:spcBef>
              <a:spcPct val="0"/>
            </a:spcBef>
            <a:spcAft>
              <a:spcPct val="35000"/>
            </a:spcAft>
          </a:pPr>
          <a:r>
            <a:rPr lang="tr-TR" sz="2000" kern="1200" dirty="0" smtClean="0"/>
            <a:t> </a:t>
          </a:r>
          <a:r>
            <a:rPr lang="tr-TR" sz="2000" b="1" kern="1200" dirty="0" smtClean="0"/>
            <a:t>Deneme Sınavı – 5 Saat</a:t>
          </a:r>
          <a:endParaRPr lang="tr-TR" sz="2000" kern="1200" dirty="0"/>
        </a:p>
      </dsp:txBody>
      <dsp:txXfrm>
        <a:off x="610871" y="3467341"/>
        <a:ext cx="3875852" cy="362504"/>
      </dsp:txXfrm>
    </dsp:sp>
    <dsp:sp modelId="{DEA8606B-F3ED-4750-A16F-ABBF9FD7B9AF}">
      <dsp:nvSpPr>
        <dsp:cNvPr id="0" name=""/>
        <dsp:cNvSpPr/>
      </dsp:nvSpPr>
      <dsp:spPr>
        <a:xfrm>
          <a:off x="591260" y="3877734"/>
          <a:ext cx="3915074" cy="401726"/>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r" defTabSz="889000">
            <a:lnSpc>
              <a:spcPct val="90000"/>
            </a:lnSpc>
            <a:spcBef>
              <a:spcPct val="0"/>
            </a:spcBef>
            <a:spcAft>
              <a:spcPct val="35000"/>
            </a:spcAft>
          </a:pPr>
          <a:r>
            <a:rPr lang="tr-TR" sz="2000" b="1" kern="1200" dirty="0" smtClean="0"/>
            <a:t>Beden Eğitimi – 1 Saat</a:t>
          </a:r>
          <a:endParaRPr lang="tr-TR" sz="2000" kern="1200" dirty="0"/>
        </a:p>
      </dsp:txBody>
      <dsp:txXfrm>
        <a:off x="610871" y="3897345"/>
        <a:ext cx="3875852" cy="362504"/>
      </dsp:txXfrm>
    </dsp:sp>
    <dsp:sp modelId="{B3FD47A8-2489-435E-8629-58070511646B}">
      <dsp:nvSpPr>
        <dsp:cNvPr id="0" name=""/>
        <dsp:cNvSpPr/>
      </dsp:nvSpPr>
      <dsp:spPr>
        <a:xfrm>
          <a:off x="591260" y="4306022"/>
          <a:ext cx="3915074" cy="401726"/>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r" defTabSz="889000">
            <a:lnSpc>
              <a:spcPct val="90000"/>
            </a:lnSpc>
            <a:spcBef>
              <a:spcPct val="0"/>
            </a:spcBef>
            <a:spcAft>
              <a:spcPct val="35000"/>
            </a:spcAft>
          </a:pPr>
          <a:r>
            <a:rPr lang="tr-TR" sz="2000" b="1" kern="1200" dirty="0" smtClean="0"/>
            <a:t>Matematik Soru Çözümü – 2 Saat </a:t>
          </a:r>
          <a:endParaRPr lang="tr-TR" sz="2000" kern="1200" dirty="0"/>
        </a:p>
      </dsp:txBody>
      <dsp:txXfrm>
        <a:off x="610871" y="4325633"/>
        <a:ext cx="3875852" cy="36250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9CD8E9-8AD7-4DFB-83B9-810FDE8B7429}">
      <dsp:nvSpPr>
        <dsp:cNvPr id="0" name=""/>
        <dsp:cNvSpPr/>
      </dsp:nvSpPr>
      <dsp:spPr>
        <a:xfrm>
          <a:off x="4328382" y="0"/>
          <a:ext cx="3304465" cy="3023455"/>
        </a:xfrm>
        <a:prstGeom prst="rect">
          <a:avLst/>
        </a:prstGeom>
        <a:solidFill>
          <a:schemeClr val="accent1">
            <a:hueOff val="0"/>
            <a:satOff val="0"/>
            <a:lumOff val="0"/>
            <a:alphaOff val="0"/>
          </a:schemeClr>
        </a:solidFill>
        <a:ln w="31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tr-TR" sz="2400" b="1" kern="1200" dirty="0"/>
            <a:t>EĞİTİM BÖLGESİ ve YEREL YERLEŞTİRME</a:t>
          </a:r>
        </a:p>
        <a:p>
          <a:pPr lvl="0" algn="ctr" defTabSz="1066800">
            <a:lnSpc>
              <a:spcPct val="90000"/>
            </a:lnSpc>
            <a:spcBef>
              <a:spcPct val="0"/>
            </a:spcBef>
            <a:spcAft>
              <a:spcPct val="35000"/>
            </a:spcAft>
          </a:pPr>
          <a:r>
            <a:rPr lang="tr-TR" sz="2400" b="1" kern="1200" dirty="0"/>
            <a:t>(Sınavsız</a:t>
          </a:r>
          <a:r>
            <a:rPr lang="tr-TR" sz="2400" b="1" kern="1200" dirty="0" smtClean="0"/>
            <a:t>) </a:t>
          </a:r>
        </a:p>
        <a:p>
          <a:pPr lvl="0" algn="ctr" defTabSz="1066800">
            <a:lnSpc>
              <a:spcPct val="90000"/>
            </a:lnSpc>
            <a:spcBef>
              <a:spcPct val="0"/>
            </a:spcBef>
            <a:spcAft>
              <a:spcPct val="35000"/>
            </a:spcAft>
          </a:pPr>
          <a:r>
            <a:rPr lang="tr-TR" sz="2400" b="1" kern="1200" dirty="0" smtClean="0"/>
            <a:t>OBP İle   </a:t>
          </a:r>
          <a:endParaRPr lang="tr-TR" sz="2400" b="1" kern="1200" dirty="0"/>
        </a:p>
      </dsp:txBody>
      <dsp:txXfrm>
        <a:off x="4328382" y="0"/>
        <a:ext cx="3304465" cy="3023455"/>
      </dsp:txXfrm>
    </dsp:sp>
    <dsp:sp modelId="{7222D36B-7785-4F9B-8C83-EC4413863B93}">
      <dsp:nvSpPr>
        <dsp:cNvPr id="0" name=""/>
        <dsp:cNvSpPr/>
      </dsp:nvSpPr>
      <dsp:spPr>
        <a:xfrm>
          <a:off x="0" y="0"/>
          <a:ext cx="3356034" cy="3023136"/>
        </a:xfrm>
        <a:prstGeom prst="rect">
          <a:avLst/>
        </a:prstGeom>
        <a:solidFill>
          <a:schemeClr val="accent1">
            <a:hueOff val="0"/>
            <a:satOff val="0"/>
            <a:lumOff val="0"/>
            <a:alphaOff val="0"/>
          </a:schemeClr>
        </a:solidFill>
        <a:ln w="31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tr-TR" sz="2400" b="1" kern="1200" dirty="0">
              <a:solidFill>
                <a:prstClr val="white"/>
              </a:solidFill>
              <a:latin typeface="Calibri"/>
              <a:ea typeface="+mn-ea"/>
              <a:cs typeface="+mn-cs"/>
            </a:rPr>
            <a:t>MERKEZİ SINAV ve MERKEZİ YERLEŞTİRME</a:t>
          </a:r>
        </a:p>
        <a:p>
          <a:pPr lvl="0" algn="ctr" defTabSz="1066800">
            <a:lnSpc>
              <a:spcPct val="90000"/>
            </a:lnSpc>
            <a:spcBef>
              <a:spcPct val="0"/>
            </a:spcBef>
            <a:spcAft>
              <a:spcPct val="35000"/>
            </a:spcAft>
          </a:pPr>
          <a:r>
            <a:rPr lang="tr-TR" sz="2400" b="1" kern="1200" dirty="0">
              <a:solidFill>
                <a:prstClr val="white"/>
              </a:solidFill>
              <a:latin typeface="Calibri"/>
              <a:ea typeface="+mn-ea"/>
              <a:cs typeface="+mn-cs"/>
            </a:rPr>
            <a:t>(Sınavla)</a:t>
          </a:r>
        </a:p>
      </dsp:txBody>
      <dsp:txXfrm>
        <a:off x="0" y="0"/>
        <a:ext cx="3356034" cy="3023136"/>
      </dsp:txXfrm>
    </dsp:sp>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6651C26-ED85-4FB4-A203-8AD3932B64D5}" type="datetimeFigureOut">
              <a:rPr lang="tr-TR" smtClean="0"/>
              <a:pPr/>
              <a:t>16.09.2026</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433954-C06E-4BCA-A8A5-40F7C41A212D}" type="slidenum">
              <a:rPr lang="tr-TR" smtClean="0"/>
              <a:pPr/>
              <a:t>‹#›</a:t>
            </a:fld>
            <a:endParaRPr lang="tr-TR"/>
          </a:p>
        </p:txBody>
      </p:sp>
    </p:spTree>
    <p:extLst>
      <p:ext uri="{BB962C8B-B14F-4D97-AF65-F5344CB8AC3E}">
        <p14:creationId xmlns:p14="http://schemas.microsoft.com/office/powerpoint/2010/main" val="32364188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sz="1200" kern="1200" dirty="0" err="1">
                <a:solidFill>
                  <a:schemeClr val="tx1"/>
                </a:solidFill>
                <a:effectLst/>
                <a:latin typeface="+mn-lt"/>
                <a:ea typeface="+mn-ea"/>
                <a:cs typeface="+mn-cs"/>
              </a:rPr>
              <a:t>LGS’yi</a:t>
            </a:r>
            <a:r>
              <a:rPr lang="tr-TR" sz="1200" kern="1200" dirty="0">
                <a:solidFill>
                  <a:schemeClr val="tx1"/>
                </a:solidFill>
                <a:effectLst/>
                <a:latin typeface="+mn-lt"/>
                <a:ea typeface="+mn-ea"/>
                <a:cs typeface="+mn-cs"/>
              </a:rPr>
              <a:t> Tanıyalım</a:t>
            </a:r>
          </a:p>
          <a:p>
            <a:r>
              <a:rPr lang="tr-TR" sz="1200" kern="1200" dirty="0">
                <a:solidFill>
                  <a:schemeClr val="tx1"/>
                </a:solidFill>
                <a:effectLst/>
                <a:latin typeface="+mn-lt"/>
                <a:ea typeface="+mn-ea"/>
                <a:cs typeface="+mn-cs"/>
              </a:rPr>
              <a:t>Bir sürecin sağlıklı yönetilebilmesi için öncelikle o sisteme dair bilgilere hakim olmak gerekir. LGS ilk olarak 2017- 2018 eğitim öğretim yılında uygulanmaya başlayan bir sistemdir. Ülkemizde ortaöğretim düzeyinde farklı okul türleri bulunmaktadır. Bu okulların küçük bir kısmı LGS yani Liselere Geçiş Sınavı ile öğrenci almakta, yine küçük bir kısmı yetenek sınavı ile öğrenci almakta, büyük çoğunluğu ise adrese dayalı olarak öğrenci almaktadır. </a:t>
            </a:r>
            <a:r>
              <a:rPr lang="tr-TR" sz="1200" kern="1200" dirty="0" err="1">
                <a:solidFill>
                  <a:schemeClr val="tx1"/>
                </a:solidFill>
                <a:effectLst/>
                <a:latin typeface="+mn-lt"/>
                <a:ea typeface="+mn-ea"/>
                <a:cs typeface="+mn-cs"/>
              </a:rPr>
              <a:t>LGS’ye</a:t>
            </a:r>
            <a:r>
              <a:rPr lang="tr-TR" sz="1200" kern="1200" dirty="0">
                <a:solidFill>
                  <a:schemeClr val="tx1"/>
                </a:solidFill>
                <a:effectLst/>
                <a:latin typeface="+mn-lt"/>
                <a:ea typeface="+mn-ea"/>
                <a:cs typeface="+mn-cs"/>
              </a:rPr>
              <a:t> her yıl yaklaşık 1 milyona yakın öğrenci katılmakta, bunların ortalama %20’si yerleşmektedir.</a:t>
            </a:r>
          </a:p>
          <a:p>
            <a:endParaRPr lang="tr-TR" dirty="0"/>
          </a:p>
        </p:txBody>
      </p:sp>
      <p:sp>
        <p:nvSpPr>
          <p:cNvPr id="4" name="Slayt Numarası Yer Tutucusu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9469C8-553D-4949-844E-27CE06B98747}"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335290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b="1" dirty="0">
                <a:solidFill>
                  <a:srgbClr val="C00000"/>
                </a:solidFill>
                <a:latin typeface="Calibri" panose="020F0502020204030204" pitchFamily="34" charset="0"/>
                <a:cs typeface="Calibri" panose="020F0502020204030204" pitchFamily="34" charset="0"/>
              </a:rPr>
              <a:t>Liseye Geçiş Sistemi</a:t>
            </a:r>
            <a:endParaRPr lang="tr-TR" b="1" dirty="0"/>
          </a:p>
          <a:p>
            <a:r>
              <a:rPr lang="tr-TR" b="0" dirty="0"/>
              <a:t>Liseye Geçiş Sisteminde izlenebilecek 2 yol bulunuyor. Bunlardan bir tanesi herhangi bir sınava girmeyip eğitim</a:t>
            </a:r>
            <a:r>
              <a:rPr lang="tr-TR" b="0" baseline="0" dirty="0"/>
              <a:t> bölgesi içerisindeki ev adresine yakın liselerden bir tanesine yerleşmek. Diğeri ise merkezi sınava girerek, LGS puanıyla öğrenci alan liselere yerleşmek. Şimdi bu seçenekleri detaylı bir şekilde inceleyelim. </a:t>
            </a:r>
            <a:endParaRPr lang="tr-TR" b="0" dirty="0"/>
          </a:p>
        </p:txBody>
      </p:sp>
      <p:sp>
        <p:nvSpPr>
          <p:cNvPr id="4" name="Slayt Numarası Yer Tutucusu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9469C8-553D-4949-844E-27CE06B98747}"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422019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b="1" dirty="0"/>
              <a:t>Merkezi yerleştirme ile Hangi Okul Türlerine Yerleşilebilir?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1200" b="0" i="0" u="none" strike="noStrike" kern="1200" cap="none" spc="0" normalizeH="0" baseline="0" noProof="0" dirty="0">
                <a:ln>
                  <a:noFill/>
                </a:ln>
                <a:solidFill>
                  <a:prstClr val="black"/>
                </a:solidFill>
                <a:effectLst/>
                <a:uLnTx/>
                <a:uFillTx/>
                <a:latin typeface="TimesNewRomanPSMT"/>
                <a:ea typeface="+mn-ea"/>
                <a:cs typeface="+mn-cs"/>
              </a:rPr>
              <a:t>Merkezi yerleştirme ile;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tr-TR" sz="1200" b="0" i="0" u="none" strike="noStrike" kern="1200" cap="none" spc="0" normalizeH="0" baseline="0" noProof="0" dirty="0">
                <a:ln>
                  <a:noFill/>
                </a:ln>
                <a:solidFill>
                  <a:prstClr val="black"/>
                </a:solidFill>
                <a:effectLst/>
                <a:uLnTx/>
                <a:uFillTx/>
                <a:latin typeface="TimesNewRomanPSMT"/>
                <a:ea typeface="+mn-ea"/>
                <a:cs typeface="+mn-cs"/>
              </a:rPr>
              <a:t>Fen liselerine,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tr-TR" sz="1200" b="0" i="0" u="none" strike="noStrike" kern="1200" cap="none" spc="0" normalizeH="0" baseline="0" noProof="0" dirty="0">
                <a:ln>
                  <a:noFill/>
                </a:ln>
                <a:solidFill>
                  <a:prstClr val="black"/>
                </a:solidFill>
                <a:effectLst/>
                <a:uLnTx/>
                <a:uFillTx/>
                <a:latin typeface="TimesNewRomanPSMT"/>
                <a:ea typeface="+mn-ea"/>
                <a:cs typeface="+mn-cs"/>
              </a:rPr>
              <a:t>Sosyal bilimler liselerine,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tr-TR" sz="1200" b="0" i="0" u="none" strike="noStrike" kern="1200" cap="none" spc="0" normalizeH="0" baseline="0" noProof="0" dirty="0">
                <a:ln>
                  <a:noFill/>
                </a:ln>
                <a:solidFill>
                  <a:prstClr val="black"/>
                </a:solidFill>
                <a:effectLst/>
                <a:uLnTx/>
                <a:uFillTx/>
                <a:latin typeface="TimesNewRomanPSMT"/>
                <a:ea typeface="+mn-ea"/>
                <a:cs typeface="+mn-cs"/>
              </a:rPr>
              <a:t>Proje uygulayan Anadolu Liselerine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tr-TR" sz="1200" b="0" i="0" u="none" strike="noStrike" kern="1200" cap="none" spc="0" normalizeH="0" baseline="0" noProof="0" dirty="0">
                <a:ln>
                  <a:noFill/>
                </a:ln>
                <a:solidFill>
                  <a:prstClr val="black"/>
                </a:solidFill>
                <a:effectLst/>
                <a:uLnTx/>
                <a:uFillTx/>
                <a:latin typeface="TimesNewRomanPSMT"/>
                <a:ea typeface="+mn-ea"/>
                <a:cs typeface="+mn-cs"/>
              </a:rPr>
              <a:t>Anadolu İmam Hatip Liselerine ve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tr-TR" sz="1200" b="0" i="0" u="none" strike="noStrike" kern="1200" cap="none" spc="0" normalizeH="0" baseline="0" noProof="0" dirty="0">
                <a:ln>
                  <a:noFill/>
                </a:ln>
                <a:solidFill>
                  <a:prstClr val="black"/>
                </a:solidFill>
                <a:effectLst/>
                <a:uLnTx/>
                <a:uFillTx/>
                <a:latin typeface="TimesNewRomanPSMT"/>
                <a:ea typeface="+mn-ea"/>
                <a:cs typeface="+mn-cs"/>
              </a:rPr>
              <a:t>Mesleki ve teknik Anadolu liselerinin Anadolu teknik programlarına öğrenci alınmaktadır.</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dirty="0">
              <a:ln>
                <a:noFill/>
              </a:ln>
              <a:solidFill>
                <a:prstClr val="black"/>
              </a:solidFill>
              <a:effectLst/>
              <a:uLnTx/>
              <a:uFillTx/>
              <a:latin typeface="Calibri" panose="020F0502020204030204"/>
              <a:ea typeface="+mn-ea"/>
              <a:cs typeface="Times New Roman"/>
            </a:endParaRPr>
          </a:p>
          <a:p>
            <a:endParaRPr lang="tr-TR" dirty="0"/>
          </a:p>
        </p:txBody>
      </p:sp>
      <p:sp>
        <p:nvSpPr>
          <p:cNvPr id="4" name="Slayt Numarası Yer Tutucusu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0DDB39-9F67-4C70-A125-4A76BA28C2BE}"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725218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609600" indent="-609600" algn="just">
              <a:lnSpc>
                <a:spcPct val="100000"/>
              </a:lnSpc>
              <a:buNone/>
              <a:tabLst>
                <a:tab pos="0" algn="l"/>
              </a:tabLst>
            </a:pPr>
            <a:r>
              <a:rPr lang="tr-TR" sz="3600" b="1" dirty="0">
                <a:solidFill>
                  <a:srgbClr val="C00000"/>
                </a:solidFill>
              </a:rPr>
              <a:t> </a:t>
            </a:r>
            <a:r>
              <a:rPr lang="tr-TR" sz="1800" b="1" dirty="0">
                <a:solidFill>
                  <a:srgbClr val="C00000"/>
                </a:solidFill>
                <a:latin typeface="Calibri" panose="020F0502020204030204" pitchFamily="34" charset="0"/>
                <a:ea typeface="+mj-ea"/>
                <a:cs typeface="Calibri" panose="020F0502020204030204" pitchFamily="34" charset="0"/>
              </a:rPr>
              <a:t>2. Yerel Yerleştirme</a:t>
            </a:r>
            <a:endParaRPr lang="tr-TR" sz="1800" b="1" dirty="0">
              <a:latin typeface="Calibri"/>
            </a:endParaRPr>
          </a:p>
          <a:p>
            <a:pPr marL="609600" indent="-609600" algn="just">
              <a:lnSpc>
                <a:spcPct val="100000"/>
              </a:lnSpc>
              <a:buNone/>
              <a:tabLst>
                <a:tab pos="0" algn="l"/>
              </a:tabLst>
            </a:pPr>
            <a:r>
              <a:rPr lang="tr-TR" sz="1800" b="1" dirty="0">
                <a:latin typeface="Calibri"/>
              </a:rPr>
              <a:t>Ortaöğretim kayıt alanları dikkate alınarak öğrencilerin; </a:t>
            </a:r>
          </a:p>
          <a:p>
            <a:pPr algn="just">
              <a:lnSpc>
                <a:spcPct val="100000"/>
              </a:lnSpc>
              <a:buFont typeface="Wingdings" panose="05000000000000000000" pitchFamily="2" charset="2"/>
              <a:buChar char="ü"/>
              <a:tabLst>
                <a:tab pos="0" algn="l"/>
              </a:tabLst>
            </a:pPr>
            <a:r>
              <a:rPr lang="tr-TR" sz="1800" dirty="0">
                <a:latin typeface="Calibri"/>
              </a:rPr>
              <a:t>İkamet adresleri, </a:t>
            </a:r>
          </a:p>
          <a:p>
            <a:pPr algn="just">
              <a:lnSpc>
                <a:spcPct val="100000"/>
              </a:lnSpc>
              <a:buFont typeface="Wingdings" panose="05000000000000000000" pitchFamily="2" charset="2"/>
              <a:buChar char="ü"/>
              <a:tabLst>
                <a:tab pos="0" algn="l"/>
              </a:tabLst>
            </a:pPr>
            <a:r>
              <a:rPr lang="tr-TR" sz="1800" dirty="0">
                <a:latin typeface="Calibri"/>
              </a:rPr>
              <a:t>Okul başarı puanları, </a:t>
            </a:r>
          </a:p>
          <a:p>
            <a:pPr algn="just">
              <a:lnSpc>
                <a:spcPct val="100000"/>
              </a:lnSpc>
              <a:buFont typeface="Wingdings" panose="05000000000000000000" pitchFamily="2" charset="2"/>
              <a:buChar char="ü"/>
              <a:tabLst>
                <a:tab pos="0" algn="l"/>
              </a:tabLst>
            </a:pPr>
            <a:r>
              <a:rPr lang="tr-TR" sz="1800" dirty="0">
                <a:latin typeface="Calibri"/>
              </a:rPr>
              <a:t>Devam devamsızlık </a:t>
            </a:r>
          </a:p>
          <a:p>
            <a:pPr marL="609600" indent="-609600" algn="just">
              <a:lnSpc>
                <a:spcPct val="100000"/>
              </a:lnSpc>
              <a:buNone/>
              <a:tabLst>
                <a:tab pos="0" algn="l"/>
              </a:tabLst>
            </a:pPr>
            <a:r>
              <a:rPr lang="tr-TR" sz="1800" dirty="0">
                <a:latin typeface="Calibri"/>
              </a:rPr>
              <a:t>kriterleri ile okullara yapılan yerleştirmedir. </a:t>
            </a:r>
          </a:p>
          <a:p>
            <a:endParaRPr lang="tr-TR" dirty="0"/>
          </a:p>
        </p:txBody>
      </p:sp>
      <p:sp>
        <p:nvSpPr>
          <p:cNvPr id="4" name="Slayt Numarası Yer Tutucusu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90B0D98-237D-42D2-891D-0E5F5B7943C0}"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5731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b="1" dirty="0"/>
              <a:t>Yerel yerleştirme ile Hangi Okul Türlerine Yerleşilebilir?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1200" b="0" i="0" u="none" strike="noStrike" kern="1200" cap="none" spc="0" normalizeH="0" baseline="0" noProof="0" dirty="0">
                <a:ln>
                  <a:noFill/>
                </a:ln>
                <a:solidFill>
                  <a:prstClr val="black"/>
                </a:solidFill>
                <a:effectLst/>
                <a:uLnTx/>
                <a:uFillTx/>
                <a:latin typeface="TimesNewRomanPSMT"/>
                <a:ea typeface="+mn-ea"/>
                <a:cs typeface="+mn-cs"/>
              </a:rPr>
              <a:t>Yerel yerleştirme ile;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tr-TR" sz="1200" b="0" i="0" u="none" strike="noStrike" kern="1200" cap="none" spc="0" normalizeH="0" baseline="0" noProof="0" dirty="0">
                <a:ln>
                  <a:noFill/>
                </a:ln>
                <a:solidFill>
                  <a:prstClr val="black"/>
                </a:solidFill>
                <a:effectLst/>
                <a:uLnTx/>
                <a:uFillTx/>
                <a:latin typeface="TimesNewRomanPSMT"/>
                <a:ea typeface="+mn-ea"/>
                <a:cs typeface="+mn-cs"/>
              </a:rPr>
              <a:t>Anadolu Liseleri</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tr-TR" sz="1200" b="0" i="0" u="none" strike="noStrike" kern="1200" cap="none" spc="0" normalizeH="0" baseline="0" noProof="0" dirty="0">
                <a:ln>
                  <a:noFill/>
                </a:ln>
                <a:solidFill>
                  <a:prstClr val="black"/>
                </a:solidFill>
                <a:effectLst/>
                <a:uLnTx/>
                <a:uFillTx/>
                <a:latin typeface="TimesNewRomanPSMT"/>
                <a:ea typeface="+mn-ea"/>
                <a:cs typeface="+mn-cs"/>
              </a:rPr>
              <a:t>Mesleki ve Teknik Liseler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tr-TR" sz="1200" b="0" i="0" u="none" strike="noStrike" kern="1200" cap="none" spc="0" normalizeH="0" baseline="0" noProof="0" dirty="0">
                <a:ln>
                  <a:noFill/>
                </a:ln>
                <a:solidFill>
                  <a:prstClr val="black"/>
                </a:solidFill>
                <a:effectLst/>
                <a:uLnTx/>
                <a:uFillTx/>
                <a:latin typeface="TimesNewRomanPSMT"/>
                <a:ea typeface="+mn-ea"/>
                <a:cs typeface="+mn-cs"/>
              </a:rPr>
              <a:t>İmam Hatip Liseleri</a:t>
            </a:r>
          </a:p>
          <a:p>
            <a:endParaRPr lang="tr-TR" dirty="0"/>
          </a:p>
        </p:txBody>
      </p:sp>
      <p:sp>
        <p:nvSpPr>
          <p:cNvPr id="4" name="Slayt Numarası Yer Tutucusu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0DDB39-9F67-4C70-A125-4A76BA28C2BE}"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115895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dirty="0"/>
              <a:t>2026’da Sınava giren öğrenci sayısı </a:t>
            </a:r>
            <a:r>
              <a:rPr lang="tr-TR" sz="1200" b="1" dirty="0">
                <a:solidFill>
                  <a:srgbClr val="002060"/>
                </a:solidFill>
                <a:highlight>
                  <a:srgbClr val="00FFFF"/>
                </a:highlight>
                <a:latin typeface="Calibri" panose="020F0502020204030204" pitchFamily="34" charset="0"/>
                <a:cs typeface="Calibri" panose="020F0502020204030204" pitchFamily="34" charset="0"/>
              </a:rPr>
              <a:t>994.358</a:t>
            </a:r>
            <a:r>
              <a:rPr kumimoji="0" lang="tr-TR" sz="1200" b="1"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rPr>
              <a:t> </a:t>
            </a:r>
            <a:r>
              <a:rPr kumimoji="0" lang="tr-TR" sz="1200" b="0"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rPr>
              <a:t>oldu.</a:t>
            </a:r>
          </a:p>
          <a:p>
            <a:pPr marL="0" marR="0" lvl="0" indent="0" algn="l" defTabSz="914400" rtl="0" eaLnBrk="1" fontAlgn="auto" latinLnBrk="0" hangingPunct="1">
              <a:lnSpc>
                <a:spcPct val="100000"/>
              </a:lnSpc>
              <a:spcBef>
                <a:spcPts val="0"/>
              </a:spcBef>
              <a:spcAft>
                <a:spcPts val="0"/>
              </a:spcAft>
              <a:buClrTx/>
              <a:buSzTx/>
              <a:buFontTx/>
              <a:buNone/>
              <a:tabLst/>
              <a:defRPr/>
            </a:pPr>
            <a:r>
              <a:rPr lang="tr-TR" dirty="0"/>
              <a:t>Sınavla öğrenci alan liselerin toplam kontenjanı ise </a:t>
            </a:r>
            <a:r>
              <a:rPr kumimoji="0" lang="tr-TR" sz="1200" b="1" i="0" u="none" strike="noStrike" kern="1200" cap="none" spc="0" normalizeH="0" baseline="0" noProof="0" dirty="0">
                <a:ln>
                  <a:noFill/>
                </a:ln>
                <a:solidFill>
                  <a:srgbClr val="002060"/>
                </a:solidFill>
                <a:effectLst/>
                <a:highlight>
                  <a:srgbClr val="00FFFF"/>
                </a:highlight>
                <a:uLnTx/>
                <a:uFillTx/>
                <a:latin typeface="Calibri" panose="020F0502020204030204" pitchFamily="34" charset="0"/>
                <a:cs typeface="Calibri" panose="020F0502020204030204" pitchFamily="34" charset="0"/>
              </a:rPr>
              <a:t>197.525</a:t>
            </a:r>
            <a:r>
              <a:rPr kumimoji="0" lang="tr-TR" sz="1200" b="1"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rPr>
              <a:t> </a:t>
            </a:r>
            <a:r>
              <a:rPr kumimoji="0" lang="tr-TR" sz="1200" b="0"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rPr>
              <a:t>idi.</a:t>
            </a:r>
          </a:p>
          <a:p>
            <a:pPr marL="0" marR="0" lvl="0" indent="0" algn="l" defTabSz="914400" rtl="0" eaLnBrk="1" fontAlgn="auto" latinLnBrk="0" hangingPunct="1">
              <a:lnSpc>
                <a:spcPct val="100000"/>
              </a:lnSpc>
              <a:spcBef>
                <a:spcPts val="0"/>
              </a:spcBef>
              <a:spcAft>
                <a:spcPts val="0"/>
              </a:spcAft>
              <a:buClrTx/>
              <a:buSzTx/>
              <a:buFontTx/>
              <a:buNone/>
              <a:tabLst/>
              <a:defRPr/>
            </a:pPr>
            <a:r>
              <a:rPr lang="tr-TR" sz="1200" b="0" dirty="0">
                <a:solidFill>
                  <a:srgbClr val="002060"/>
                </a:solidFill>
              </a:rPr>
              <a:t>Sınava giren öğrencilerin </a:t>
            </a:r>
            <a:r>
              <a:rPr lang="tr-TR" sz="2000" b="1" dirty="0">
                <a:solidFill>
                  <a:srgbClr val="002060"/>
                </a:solidFill>
              </a:rPr>
              <a:t>%19,86’sı </a:t>
            </a:r>
            <a:r>
              <a:rPr lang="tr-TR" sz="1200" b="0" dirty="0">
                <a:solidFill>
                  <a:srgbClr val="002060"/>
                </a:solidFill>
              </a:rPr>
              <a:t>merkezi yerleştirme (LGS) ile yani sınav puanlarıyla yerleşti. </a:t>
            </a:r>
            <a:endParaRPr lang="tr-TR" dirty="0"/>
          </a:p>
        </p:txBody>
      </p:sp>
      <p:sp>
        <p:nvSpPr>
          <p:cNvPr id="4" name="Slayt Numarası Yer Tutucusu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40DDB39-9F67-4C70-A125-4A76BA28C2BE}"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632702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Arial" panose="020B0604020202020204" pitchFamily="34" charset="0"/>
              <a:buNone/>
            </a:pPr>
            <a:r>
              <a:rPr lang="tr-TR" b="1" dirty="0"/>
              <a:t>Sözel ve sayısal alandaki tüm dersler için 8. sınıf kazanımları esas alınmaktadır. Bu derslerde ölçülmesi hedeflenen beceriler; </a:t>
            </a:r>
          </a:p>
          <a:p>
            <a:pPr marL="285750" indent="-285750">
              <a:buFont typeface="Arial" panose="020B0604020202020204" pitchFamily="34" charset="0"/>
              <a:buChar char="•"/>
            </a:pPr>
            <a:r>
              <a:rPr lang="tr-TR" sz="1200" dirty="0">
                <a:solidFill>
                  <a:srgbClr val="248ACA"/>
                </a:solidFill>
              </a:rPr>
              <a:t>okuduğunu anlama, </a:t>
            </a:r>
          </a:p>
          <a:p>
            <a:pPr marL="285750" indent="-285750">
              <a:buFont typeface="Arial" panose="020B0604020202020204" pitchFamily="34" charset="0"/>
              <a:buChar char="•"/>
            </a:pPr>
            <a:r>
              <a:rPr lang="tr-TR" sz="1200" dirty="0">
                <a:solidFill>
                  <a:srgbClr val="248ACA"/>
                </a:solidFill>
              </a:rPr>
              <a:t>yorumlama, </a:t>
            </a:r>
          </a:p>
          <a:p>
            <a:pPr marL="285750" indent="-285750">
              <a:buFont typeface="Arial" panose="020B0604020202020204" pitchFamily="34" charset="0"/>
              <a:buChar char="•"/>
            </a:pPr>
            <a:r>
              <a:rPr lang="tr-TR" sz="1200" dirty="0">
                <a:solidFill>
                  <a:srgbClr val="248ACA"/>
                </a:solidFill>
              </a:rPr>
              <a:t>sonuç çıkarma, </a:t>
            </a:r>
          </a:p>
          <a:p>
            <a:pPr marL="285750" indent="-285750">
              <a:buFont typeface="Arial" panose="020B0604020202020204" pitchFamily="34" charset="0"/>
              <a:buChar char="•"/>
            </a:pPr>
            <a:r>
              <a:rPr lang="tr-TR" sz="1200" dirty="0">
                <a:solidFill>
                  <a:srgbClr val="248ACA"/>
                </a:solidFill>
              </a:rPr>
              <a:t>problem çözme, </a:t>
            </a:r>
          </a:p>
          <a:p>
            <a:pPr marL="285750" indent="-285750">
              <a:buFont typeface="Arial" panose="020B0604020202020204" pitchFamily="34" charset="0"/>
              <a:buChar char="•"/>
            </a:pPr>
            <a:r>
              <a:rPr lang="tr-TR" sz="1200" dirty="0">
                <a:solidFill>
                  <a:srgbClr val="248ACA"/>
                </a:solidFill>
              </a:rPr>
              <a:t>analiz yapma, </a:t>
            </a:r>
          </a:p>
          <a:p>
            <a:pPr marL="285750" indent="-285750">
              <a:buFont typeface="Arial" panose="020B0604020202020204" pitchFamily="34" charset="0"/>
              <a:buChar char="•"/>
            </a:pPr>
            <a:r>
              <a:rPr lang="tr-TR" sz="1200" dirty="0">
                <a:solidFill>
                  <a:srgbClr val="248ACA"/>
                </a:solidFill>
              </a:rPr>
              <a:t>eleştirel düşünme, </a:t>
            </a:r>
          </a:p>
          <a:p>
            <a:pPr marL="285750" indent="-285750">
              <a:buFont typeface="Arial" panose="020B0604020202020204" pitchFamily="34" charset="0"/>
              <a:buChar char="•"/>
            </a:pPr>
            <a:r>
              <a:rPr lang="tr-TR" sz="1200" dirty="0">
                <a:solidFill>
                  <a:srgbClr val="248ACA"/>
                </a:solidFill>
              </a:rPr>
              <a:t>bilimsel süreç ve benzeri becerilerini</a:t>
            </a:r>
          </a:p>
          <a:p>
            <a:r>
              <a:rPr lang="tr-TR" sz="1200" dirty="0">
                <a:solidFill>
                  <a:srgbClr val="248ACA"/>
                </a:solidFill>
              </a:rPr>
              <a:t>ölçecek nitelikte sorular yer alacaktır. </a:t>
            </a:r>
          </a:p>
          <a:p>
            <a:pPr marL="0" marR="0" lvl="0" indent="0" algn="l" defTabSz="914400" rtl="0" eaLnBrk="1" fontAlgn="auto" latinLnBrk="0" hangingPunct="1">
              <a:lnSpc>
                <a:spcPct val="100000"/>
              </a:lnSpc>
              <a:spcBef>
                <a:spcPts val="0"/>
              </a:spcBef>
              <a:spcAft>
                <a:spcPts val="0"/>
              </a:spcAft>
              <a:buClrTx/>
              <a:buSzTx/>
              <a:buFontTx/>
              <a:buNone/>
              <a:tabLst/>
              <a:defRPr/>
            </a:pPr>
            <a:r>
              <a:rPr lang="tr-TR" sz="18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LGS sorularında 8. sınıf kazanımları esas alınmakta ancak sistemin sarmal yapısı nedeniyle sorular 6 ve 7.sınıfta edinilmesi gereken kazanımları da kapsamaktadır. </a:t>
            </a:r>
            <a:endParaRPr lang="tr-TR" sz="1800" dirty="0">
              <a:effectLst/>
              <a:latin typeface="Times New Roman" panose="02020603050405020304" pitchFamily="18" charset="0"/>
              <a:ea typeface="Times New Roman" panose="02020603050405020304" pitchFamily="18" charset="0"/>
            </a:endParaRPr>
          </a:p>
          <a:p>
            <a:r>
              <a:rPr lang="tr-TR" sz="1200" dirty="0">
                <a:solidFill>
                  <a:srgbClr val="248ACA"/>
                </a:solidFill>
              </a:rPr>
              <a:t/>
            </a:r>
            <a:br>
              <a:rPr lang="tr-TR" sz="1200" dirty="0">
                <a:solidFill>
                  <a:srgbClr val="248ACA"/>
                </a:solidFill>
              </a:rPr>
            </a:br>
            <a:endParaRPr lang="tr-TR" b="1" dirty="0"/>
          </a:p>
        </p:txBody>
      </p:sp>
      <p:sp>
        <p:nvSpPr>
          <p:cNvPr id="4" name="Slayt Numarası Yer Tutucusu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9469C8-553D-4949-844E-27CE06B98747}"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056703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800" b="1" i="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LGS Sözel ve Sayısal olarak 2 oturumda uygulanmakta, toplam </a:t>
            </a:r>
            <a:r>
              <a:rPr lang="tr-TR" sz="1800" b="1" i="0" dirty="0">
                <a:effectLst/>
                <a:latin typeface="Calibri" panose="020F0502020204030204" pitchFamily="34" charset="0"/>
                <a:ea typeface="Times New Roman" panose="02020603050405020304" pitchFamily="18" charset="0"/>
              </a:rPr>
              <a:t>90 soru sorulmakta ve 155 dakika süre verilmektedir. </a:t>
            </a:r>
            <a:endParaRPr lang="tr-TR" sz="1800" b="1" i="0" dirty="0">
              <a:effectLst/>
              <a:latin typeface="Times New Roman" panose="02020603050405020304" pitchFamily="18" charset="0"/>
              <a:ea typeface="Times New Roman" panose="02020603050405020304" pitchFamily="18" charset="0"/>
            </a:endParaRPr>
          </a:p>
          <a:p>
            <a:r>
              <a:rPr lang="tr-TR" b="0" i="0" dirty="0"/>
              <a:t>Sözel alanda toplam 50 soru; sayısal alanda ise toplam 40 soru bulunacaktır. </a:t>
            </a:r>
          </a:p>
          <a:p>
            <a:r>
              <a:rPr lang="tr-TR" b="0" i="0" dirty="0"/>
              <a:t>Sınav başlangıç ve bitiş saatlerine  bakıldığında birinci oturumda yapılacak olan sözel alanın 9.30’da başladığını ve 10.45’te bittiğini görüyoruz. </a:t>
            </a:r>
            <a:r>
              <a:rPr lang="tr-TR" b="1" i="0" dirty="0"/>
              <a:t>45 dakika ara sonrasında </a:t>
            </a:r>
            <a:r>
              <a:rPr lang="tr-TR" b="0" i="0" dirty="0"/>
              <a:t>11.30’da ikinci oturum olan sayısal alan başlayacak ve bu alan da 12.50 ‘de sona erecektir.  </a:t>
            </a:r>
          </a:p>
        </p:txBody>
      </p:sp>
      <p:sp>
        <p:nvSpPr>
          <p:cNvPr id="4" name="Slayt Numarası Yer Tutucusu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9469C8-553D-4949-844E-27CE06B98747}"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51406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pPr algn="just">
              <a:lnSpc>
                <a:spcPct val="107000"/>
              </a:lnSpc>
              <a:spcAft>
                <a:spcPts val="800"/>
              </a:spcAft>
            </a:pPr>
            <a:r>
              <a:rPr lang="tr-TR" sz="1800" b="1" cap="none" dirty="0">
                <a:solidFill>
                  <a:srgbClr val="C00000"/>
                </a:solidFill>
                <a:latin typeface="Calibri" panose="020F0502020204030204" pitchFamily="34" charset="0"/>
                <a:cs typeface="Calibri" panose="020F0502020204030204" pitchFamily="34" charset="0"/>
              </a:rPr>
              <a:t>Birinci Bölüm </a:t>
            </a:r>
            <a:r>
              <a:rPr lang="tr-TR" sz="2400" b="1" cap="none" dirty="0">
                <a:solidFill>
                  <a:srgbClr val="C00000"/>
                </a:solidFill>
                <a:latin typeface="Calibri" panose="020F0502020204030204" pitchFamily="34" charset="0"/>
                <a:cs typeface="Calibri" panose="020F0502020204030204" pitchFamily="34" charset="0"/>
              </a:rPr>
              <a:t>Sözel Alan</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tr-TR" sz="1800" dirty="0">
                <a:effectLst/>
                <a:latin typeface="Calibri" panose="020F0502020204030204" pitchFamily="34" charset="0"/>
                <a:ea typeface="Calibri" panose="020F0502020204030204" pitchFamily="34" charset="0"/>
                <a:cs typeface="Times New Roman" panose="02020603050405020304" pitchFamily="18" charset="0"/>
              </a:rPr>
              <a:t>Sözel Bölüm Türkçe 20; İnkılap Tarihi ve  Atatürkçülük, Din Kültürü ve Ahlak Bilgisi ve Yabancı Dil dersleri ise 10’ar soru olmak üzere 50 sorudan oluşmaktadır. </a:t>
            </a:r>
          </a:p>
          <a:p>
            <a:pPr algn="just">
              <a:lnSpc>
                <a:spcPct val="107000"/>
              </a:lnSpc>
              <a:spcAft>
                <a:spcPts val="800"/>
              </a:spcAft>
            </a:pPr>
            <a:r>
              <a:rPr lang="tr-TR" sz="1800" dirty="0">
                <a:effectLst/>
                <a:latin typeface="Calibri" panose="020F0502020204030204" pitchFamily="34" charset="0"/>
                <a:ea typeface="Calibri" panose="020F0502020204030204" pitchFamily="34" charset="0"/>
                <a:cs typeface="Times New Roman" panose="02020603050405020304" pitchFamily="18" charset="0"/>
              </a:rPr>
              <a:t>Soru başına 1,25 dakika süre düşmektedir.</a:t>
            </a:r>
          </a:p>
        </p:txBody>
      </p:sp>
      <p:sp>
        <p:nvSpPr>
          <p:cNvPr id="4" name="Slayt Numarası Yer Tutucusu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9469C8-553D-4949-844E-27CE06B98747}"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80344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pPr algn="just">
              <a:lnSpc>
                <a:spcPct val="107000"/>
              </a:lnSpc>
              <a:spcAft>
                <a:spcPts val="800"/>
              </a:spcAft>
            </a:pPr>
            <a:r>
              <a:rPr lang="tr-TR" sz="1800" b="1" cap="none" dirty="0">
                <a:solidFill>
                  <a:srgbClr val="C00000"/>
                </a:solidFill>
                <a:latin typeface="Calibri" panose="020F0502020204030204" pitchFamily="34" charset="0"/>
                <a:cs typeface="Calibri" panose="020F0502020204030204" pitchFamily="34" charset="0"/>
              </a:rPr>
              <a:t>İkinci Bölüm </a:t>
            </a:r>
            <a:r>
              <a:rPr lang="tr-TR" sz="2400" b="1" cap="none" dirty="0">
                <a:solidFill>
                  <a:srgbClr val="C00000"/>
                </a:solidFill>
                <a:latin typeface="Calibri" panose="020F0502020204030204" pitchFamily="34" charset="0"/>
                <a:cs typeface="Calibri" panose="020F0502020204030204" pitchFamily="34" charset="0"/>
              </a:rPr>
              <a:t>Sayısal Alan</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tr-TR" sz="1800" dirty="0">
                <a:effectLst/>
                <a:latin typeface="Calibri" panose="020F0502020204030204" pitchFamily="34" charset="0"/>
                <a:ea typeface="Calibri" panose="020F0502020204030204" pitchFamily="34" charset="0"/>
                <a:cs typeface="Times New Roman" panose="02020603050405020304" pitchFamily="18" charset="0"/>
              </a:rPr>
              <a:t>Sayısal Bölüm Matematik ve Fen Bilimlerinden 20’şer soru olmak üzere 40 sorudan oluşmaktadır. Soru başına 2 dakika süre düşmektedir.</a:t>
            </a:r>
          </a:p>
          <a:p>
            <a:endParaRPr lang="tr-TR" dirty="0"/>
          </a:p>
        </p:txBody>
      </p:sp>
      <p:sp>
        <p:nvSpPr>
          <p:cNvPr id="4" name="Slayt Numarası Yer Tutucusu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9469C8-553D-4949-844E-27CE06B98747}"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654509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None/>
            </a:pPr>
            <a:r>
              <a:rPr lang="tr-TR" sz="1200" b="1" cap="none" dirty="0">
                <a:solidFill>
                  <a:srgbClr val="C00000"/>
                </a:solidFill>
                <a:latin typeface="Calibri" panose="020F0502020204030204" pitchFamily="34" charset="0"/>
                <a:cs typeface="Calibri" panose="020F0502020204030204" pitchFamily="34" charset="0"/>
              </a:rPr>
              <a:t>Puan Hesaplanırken Kullanılacak Ağırlık Katsayıları </a:t>
            </a:r>
          </a:p>
          <a:p>
            <a:pPr marL="0" marR="0" lvl="0" indent="0" algn="l" defTabSz="914400" rtl="0" eaLnBrk="1" fontAlgn="auto" latinLnBrk="0" hangingPunct="1">
              <a:lnSpc>
                <a:spcPct val="100000"/>
              </a:lnSpc>
              <a:spcBef>
                <a:spcPts val="0"/>
              </a:spcBef>
              <a:spcAft>
                <a:spcPts val="0"/>
              </a:spcAft>
              <a:buClrTx/>
              <a:buSzTx/>
              <a:buFontTx/>
              <a:buNone/>
              <a:tabLst/>
              <a:defRPr/>
            </a:pPr>
            <a:r>
              <a:rPr lang="tr-TR" sz="1800" dirty="0" err="1">
                <a:effectLst/>
                <a:latin typeface="Calibri" panose="020F0502020204030204" pitchFamily="34" charset="0"/>
                <a:ea typeface="Calibri" panose="020F0502020204030204" pitchFamily="34" charset="0"/>
                <a:cs typeface="Times New Roman" panose="02020603050405020304" pitchFamily="18" charset="0"/>
              </a:rPr>
              <a:t>LGS’de</a:t>
            </a:r>
            <a:r>
              <a:rPr lang="tr-TR" sz="1800" dirty="0">
                <a:effectLst/>
                <a:latin typeface="Calibri" panose="020F0502020204030204" pitchFamily="34" charset="0"/>
                <a:ea typeface="Calibri" panose="020F0502020204030204" pitchFamily="34" charset="0"/>
                <a:cs typeface="Times New Roman" panose="02020603050405020304" pitchFamily="18" charset="0"/>
              </a:rPr>
              <a:t> alınabilecek en yüksek puan 500’dür. Tam puandaki katkı oranı açısından testlerin ağırlıkları farklıdır. </a:t>
            </a:r>
          </a:p>
          <a:p>
            <a:pPr marL="0" marR="0" lvl="0" indent="0" algn="l" defTabSz="914400" rtl="0" eaLnBrk="1" fontAlgn="auto" latinLnBrk="0" hangingPunct="1">
              <a:lnSpc>
                <a:spcPct val="100000"/>
              </a:lnSpc>
              <a:spcBef>
                <a:spcPts val="0"/>
              </a:spcBef>
              <a:spcAft>
                <a:spcPts val="0"/>
              </a:spcAft>
              <a:buClrTx/>
              <a:buSzTx/>
              <a:buFontTx/>
              <a:buNone/>
              <a:tabLst/>
              <a:defRPr/>
            </a:pPr>
            <a:r>
              <a:rPr lang="tr-TR" sz="1800" dirty="0">
                <a:effectLst/>
                <a:latin typeface="Calibri" panose="020F0502020204030204" pitchFamily="34" charset="0"/>
                <a:ea typeface="Calibri" panose="020F0502020204030204" pitchFamily="34" charset="0"/>
                <a:cs typeface="Times New Roman" panose="02020603050405020304" pitchFamily="18" charset="0"/>
              </a:rPr>
              <a:t>Türkçe, Fen Bilimleri ve Matematik testlerinin ağırlık katsayısı </a:t>
            </a:r>
            <a:r>
              <a:rPr lang="tr-TR" sz="1800" b="1" dirty="0">
                <a:effectLst/>
                <a:latin typeface="Calibri" panose="020F0502020204030204" pitchFamily="34" charset="0"/>
                <a:ea typeface="Calibri" panose="020F0502020204030204" pitchFamily="34" charset="0"/>
                <a:cs typeface="Times New Roman" panose="02020603050405020304" pitchFamily="18" charset="0"/>
              </a:rPr>
              <a:t>4’ken;</a:t>
            </a:r>
            <a:r>
              <a:rPr lang="tr-TR" sz="1800" dirty="0">
                <a:effectLst/>
                <a:latin typeface="Calibri" panose="020F0502020204030204" pitchFamily="34" charset="0"/>
                <a:ea typeface="Calibri" panose="020F0502020204030204" pitchFamily="34" charset="0"/>
                <a:cs typeface="Times New Roman" panose="02020603050405020304" pitchFamily="18" charset="0"/>
              </a:rPr>
              <a:t> T.C İnkılap Tarihi ve Atatürkçülük, Din Kültürü ve Ahlak Bilgisi ve Yabancı Dil testlerinin ağırlık katsayısı </a:t>
            </a:r>
            <a:r>
              <a:rPr lang="tr-TR" sz="1800" b="1" dirty="0">
                <a:effectLst/>
                <a:latin typeface="Calibri" panose="020F0502020204030204" pitchFamily="34" charset="0"/>
                <a:ea typeface="Calibri" panose="020F0502020204030204" pitchFamily="34" charset="0"/>
                <a:cs typeface="Times New Roman" panose="02020603050405020304" pitchFamily="18" charset="0"/>
              </a:rPr>
              <a:t>1’dir.</a:t>
            </a:r>
            <a:r>
              <a:rPr lang="tr-TR" sz="1800" dirty="0">
                <a:effectLst/>
                <a:latin typeface="Calibri" panose="020F0502020204030204" pitchFamily="34" charset="0"/>
                <a:ea typeface="Calibri" panose="020F0502020204030204" pitchFamily="34" charset="0"/>
                <a:cs typeface="Times New Roman" panose="02020603050405020304" pitchFamily="18"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tr-TR" sz="1800" dirty="0">
                <a:effectLst/>
                <a:latin typeface="Calibri" panose="020F0502020204030204" pitchFamily="34" charset="0"/>
                <a:ea typeface="Calibri" panose="020F0502020204030204" pitchFamily="34" charset="0"/>
                <a:cs typeface="Times New Roman" panose="02020603050405020304" pitchFamily="18" charset="0"/>
              </a:rPr>
              <a:t>Ancak testlerin getireceği puanın değerini belirleyen 2 unsur daha bulunmaktadır. </a:t>
            </a:r>
          </a:p>
          <a:p>
            <a:pPr marL="0" marR="0" lvl="0" indent="0" algn="l" defTabSz="914400" rtl="0" eaLnBrk="1" fontAlgn="auto" latinLnBrk="0" hangingPunct="1">
              <a:lnSpc>
                <a:spcPct val="100000"/>
              </a:lnSpc>
              <a:spcBef>
                <a:spcPts val="0"/>
              </a:spcBef>
              <a:spcAft>
                <a:spcPts val="0"/>
              </a:spcAft>
              <a:buClrTx/>
              <a:buSzTx/>
              <a:buFontTx/>
              <a:buNone/>
              <a:tabLst/>
              <a:defRPr/>
            </a:pPr>
            <a:r>
              <a:rPr lang="tr-TR" sz="1800" dirty="0">
                <a:effectLst/>
                <a:latin typeface="Calibri" panose="020F0502020204030204" pitchFamily="34" charset="0"/>
                <a:ea typeface="Calibri" panose="020F0502020204030204" pitchFamily="34" charset="0"/>
                <a:cs typeface="Times New Roman" panose="02020603050405020304" pitchFamily="18" charset="0"/>
              </a:rPr>
              <a:t>Bunlar;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tr-TR" sz="1800" dirty="0">
                <a:effectLst/>
                <a:latin typeface="Calibri" panose="020F0502020204030204" pitchFamily="34" charset="0"/>
                <a:ea typeface="Calibri" panose="020F0502020204030204" pitchFamily="34" charset="0"/>
                <a:cs typeface="Times New Roman" panose="02020603050405020304" pitchFamily="18" charset="0"/>
              </a:rPr>
              <a:t>Testin o seneki Türkiye soru çözüm ortalaması, yani zorluk düzeyi ve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tr-TR" sz="1800" dirty="0">
                <a:effectLst/>
                <a:latin typeface="Calibri" panose="020F0502020204030204" pitchFamily="34" charset="0"/>
                <a:ea typeface="Calibri" panose="020F0502020204030204" pitchFamily="34" charset="0"/>
                <a:cs typeface="Times New Roman" panose="02020603050405020304" pitchFamily="18" charset="0"/>
              </a:rPr>
              <a:t>Testin standart sapmasıdır. </a:t>
            </a:r>
          </a:p>
          <a:p>
            <a:pPr marL="0" marR="0" lvl="0" indent="0" algn="l" defTabSz="914400" rtl="0" eaLnBrk="1" fontAlgn="auto" latinLnBrk="0" hangingPunct="1">
              <a:lnSpc>
                <a:spcPct val="100000"/>
              </a:lnSpc>
              <a:spcBef>
                <a:spcPts val="0"/>
              </a:spcBef>
              <a:spcAft>
                <a:spcPts val="0"/>
              </a:spcAft>
              <a:buClrTx/>
              <a:buSzTx/>
              <a:buFontTx/>
              <a:buNone/>
              <a:tabLst/>
              <a:defRPr/>
            </a:pPr>
            <a:r>
              <a:rPr lang="tr-TR" sz="1800" dirty="0">
                <a:effectLst/>
                <a:latin typeface="Calibri" panose="020F0502020204030204" pitchFamily="34" charset="0"/>
                <a:ea typeface="Calibri" panose="020F0502020204030204" pitchFamily="34" charset="0"/>
                <a:cs typeface="Times New Roman" panose="02020603050405020304" pitchFamily="18" charset="0"/>
              </a:rPr>
              <a:t>Her yıl ortalaması en düşük test Matematik testi olmaktadır. Bu nedenle her ne kadar ağırlık katsayısı Fen ve Türkçe testleri ile aynı görünse de 500 tam puandaki katkı oranı en yüksek test genellikle matematik olmaktadır. </a:t>
            </a:r>
          </a:p>
          <a:p>
            <a:pPr marL="0" marR="0" lvl="0" indent="0" algn="l" defTabSz="914400" rtl="0" eaLnBrk="1" fontAlgn="auto" latinLnBrk="0" hangingPunct="1">
              <a:lnSpc>
                <a:spcPct val="100000"/>
              </a:lnSpc>
              <a:spcBef>
                <a:spcPts val="0"/>
              </a:spcBef>
              <a:spcAft>
                <a:spcPts val="0"/>
              </a:spcAft>
              <a:buClrTx/>
              <a:buSzTx/>
              <a:buFontTx/>
              <a:buNone/>
              <a:tabLst/>
              <a:defRPr/>
            </a:pPr>
            <a:r>
              <a:rPr lang="tr-TR" sz="1800" dirty="0" err="1">
                <a:effectLst/>
                <a:latin typeface="Calibri" panose="020F0502020204030204" pitchFamily="34" charset="0"/>
                <a:ea typeface="Calibri" panose="020F0502020204030204" pitchFamily="34" charset="0"/>
                <a:cs typeface="Times New Roman" panose="02020603050405020304" pitchFamily="18" charset="0"/>
              </a:rPr>
              <a:t>LGS’de</a:t>
            </a:r>
            <a:r>
              <a:rPr lang="tr-TR" sz="1800" dirty="0">
                <a:effectLst/>
                <a:latin typeface="Calibri" panose="020F0502020204030204" pitchFamily="34" charset="0"/>
                <a:ea typeface="Calibri" panose="020F0502020204030204" pitchFamily="34" charset="0"/>
                <a:cs typeface="Times New Roman" panose="02020603050405020304" pitchFamily="18" charset="0"/>
              </a:rPr>
              <a:t> bir testin içindeki tüm soruların puan değeri aynıdır. Yani zor bir Türkçe sorusuna daha yüksek puan, kolay bir Türkçe sorusuna daha düşük puan verilmesi şeklinde bir durum söz konusu değildir.</a:t>
            </a:r>
          </a:p>
          <a:p>
            <a:pPr marL="0" indent="0">
              <a:buNone/>
            </a:pPr>
            <a:endParaRPr lang="tr-TR" b="0" dirty="0"/>
          </a:p>
          <a:p>
            <a:pPr marL="0" indent="0">
              <a:buNone/>
            </a:pPr>
            <a:endParaRPr lang="tr-TR" dirty="0"/>
          </a:p>
        </p:txBody>
      </p:sp>
      <p:sp>
        <p:nvSpPr>
          <p:cNvPr id="4" name="Slayt Numarası Yer Tutucusu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9469C8-553D-4949-844E-27CE06B98747}"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288056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Font typeface="Arial" panose="020B0604020202020204" pitchFamily="34" charset="0"/>
              <a:buNone/>
            </a:pPr>
            <a:r>
              <a:rPr lang="tr-TR" b="1" cap="none" dirty="0">
                <a:solidFill>
                  <a:srgbClr val="C00000"/>
                </a:solidFill>
                <a:latin typeface="Calibri" panose="020F0502020204030204" pitchFamily="34" charset="0"/>
                <a:cs typeface="Calibri" panose="020F0502020204030204" pitchFamily="34" charset="0"/>
              </a:rPr>
              <a:t>Merkezi Sınavı Tanıyalım</a:t>
            </a:r>
            <a:endParaRPr lang="tr-TR" b="0" dirty="0"/>
          </a:p>
          <a:p>
            <a:pPr algn="just">
              <a:lnSpc>
                <a:spcPct val="107000"/>
              </a:lnSpc>
              <a:spcAft>
                <a:spcPts val="800"/>
              </a:spcAft>
            </a:pPr>
            <a:r>
              <a:rPr lang="tr-TR" sz="1800" dirty="0">
                <a:effectLst/>
                <a:latin typeface="Calibri" panose="020F0502020204030204" pitchFamily="34" charset="0"/>
                <a:ea typeface="Calibri" panose="020F0502020204030204" pitchFamily="34" charset="0"/>
                <a:cs typeface="Times New Roman" panose="02020603050405020304" pitchFamily="18" charset="0"/>
              </a:rPr>
              <a:t>Sınavda A, B, C ve D olmak üzere dört ayrı tür </a:t>
            </a:r>
            <a:r>
              <a:rPr lang="tr-TR" sz="1800" i="1" dirty="0">
                <a:effectLst/>
                <a:latin typeface="Calibri" panose="020F0502020204030204" pitchFamily="34" charset="0"/>
                <a:ea typeface="Calibri" panose="020F0502020204030204" pitchFamily="34" charset="0"/>
                <a:cs typeface="Times New Roman" panose="02020603050405020304" pitchFamily="18" charset="0"/>
              </a:rPr>
              <a:t>Soru Kitapçığı</a:t>
            </a:r>
            <a:r>
              <a:rPr lang="tr-TR" sz="1800" dirty="0">
                <a:effectLst/>
                <a:latin typeface="Calibri" panose="020F0502020204030204" pitchFamily="34" charset="0"/>
                <a:ea typeface="Calibri" panose="020F0502020204030204" pitchFamily="34" charset="0"/>
                <a:cs typeface="Times New Roman" panose="02020603050405020304" pitchFamily="18" charset="0"/>
              </a:rPr>
              <a:t> kullanılmaktadır. Her sorunun dört seçeneği vardır ve yapılan her 3 yanlış, ilgili testteki 1 doğru yanıtı silmektedir.</a:t>
            </a:r>
          </a:p>
          <a:p>
            <a:pPr algn="just">
              <a:lnSpc>
                <a:spcPct val="107000"/>
              </a:lnSpc>
              <a:spcAft>
                <a:spcPts val="800"/>
              </a:spcAft>
            </a:pPr>
            <a:r>
              <a:rPr lang="tr-TR" sz="1800" dirty="0">
                <a:effectLst/>
                <a:latin typeface="Calibri" panose="020F0502020204030204" pitchFamily="34" charset="0"/>
                <a:ea typeface="Calibri" panose="020F0502020204030204" pitchFamily="34" charset="0"/>
                <a:cs typeface="Times New Roman" panose="02020603050405020304" pitchFamily="18" charset="0"/>
              </a:rPr>
              <a:t>Sınav puanını oluşturan tek unsur adayın sınavdaki netleridir. Yani öğrencinin okuldaki başarısının LGS puanına hiçbir etkisi yoktur. </a:t>
            </a:r>
          </a:p>
          <a:p>
            <a:pPr marL="0" indent="0">
              <a:buFont typeface="Arial" panose="020B0604020202020204" pitchFamily="34" charset="0"/>
              <a:buNone/>
            </a:pPr>
            <a:endParaRPr lang="tr-TR" b="1" dirty="0"/>
          </a:p>
        </p:txBody>
      </p:sp>
      <p:sp>
        <p:nvSpPr>
          <p:cNvPr id="4" name="Slayt Numarası Yer Tutucusu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9469C8-553D-4949-844E-27CE06B98747}"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39200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sz="1200" b="1" cap="none" dirty="0">
                <a:solidFill>
                  <a:srgbClr val="C00000"/>
                </a:solidFill>
                <a:latin typeface="Calibri" panose="020F0502020204030204" pitchFamily="34" charset="0"/>
                <a:cs typeface="Calibri" panose="020F0502020204030204" pitchFamily="34" charset="0"/>
              </a:rPr>
              <a:t>Okul Başarı Puanı (OBP) nedir? LGS puanını etkiliyor mu?</a:t>
            </a:r>
            <a:r>
              <a:rPr lang="tr-TR" sz="1200" b="1" kern="1200" cap="none" dirty="0">
                <a:solidFill>
                  <a:srgbClr val="C00000"/>
                </a:solidFill>
                <a:latin typeface="Calibri" panose="020F0502020204030204" pitchFamily="34" charset="0"/>
                <a:cs typeface="Calibri" panose="020F0502020204030204" pitchFamily="34" charset="0"/>
              </a:rPr>
              <a:t/>
            </a:r>
            <a:br>
              <a:rPr lang="tr-TR" sz="1200" b="1" kern="1200" cap="none" dirty="0">
                <a:solidFill>
                  <a:srgbClr val="C00000"/>
                </a:solidFill>
                <a:latin typeface="Calibri" panose="020F0502020204030204" pitchFamily="34" charset="0"/>
                <a:cs typeface="Calibri" panose="020F0502020204030204" pitchFamily="34" charset="0"/>
              </a:rPr>
            </a:br>
            <a:r>
              <a:rPr lang="tr-TR" dirty="0"/>
              <a:t>Okul Başarı Puanı, öğrencilerin 6., 7. ve 8. sınıf karne notlarının ortalamasını ifade eden ve 100 üzerinden hesaplanan puandır.</a:t>
            </a:r>
          </a:p>
          <a:p>
            <a:pPr marL="0" marR="0" lvl="0" indent="0" algn="l" defTabSz="914400" rtl="0" eaLnBrk="1" fontAlgn="auto" latinLnBrk="0" hangingPunct="1">
              <a:lnSpc>
                <a:spcPct val="100000"/>
              </a:lnSpc>
              <a:spcBef>
                <a:spcPts val="0"/>
              </a:spcBef>
              <a:spcAft>
                <a:spcPts val="0"/>
              </a:spcAft>
              <a:buClrTx/>
              <a:buSzTx/>
              <a:buFontTx/>
              <a:buNone/>
              <a:tabLst/>
              <a:defRPr/>
            </a:pPr>
            <a:r>
              <a:rPr lang="tr-TR" sz="1800" dirty="0">
                <a:effectLst/>
                <a:latin typeface="Calibri" panose="020F0502020204030204" pitchFamily="34" charset="0"/>
                <a:ea typeface="Calibri" panose="020F0502020204030204" pitchFamily="34" charset="0"/>
                <a:cs typeface="Times New Roman" panose="02020603050405020304" pitchFamily="18" charset="0"/>
              </a:rPr>
              <a:t>Sınav puanını oluşturan tek unsur adayın sınavdaki netleridir. Yani öğrencinin okuldaki başarısının, karne ortalamasının LGS puanına hiçbir etkisi yoktur. </a:t>
            </a:r>
            <a:endParaRPr lang="tr-TR" dirty="0"/>
          </a:p>
          <a:p>
            <a:r>
              <a:rPr lang="tr-TR" dirty="0"/>
              <a:t>Ancak tercih </a:t>
            </a:r>
            <a:r>
              <a:rPr lang="tr-TR" i="1" dirty="0"/>
              <a:t>sürecinde </a:t>
            </a:r>
            <a:r>
              <a:rPr lang="tr-TR" sz="1200" b="0" i="0" u="none" strike="noStrike" kern="1200" baseline="0" dirty="0">
                <a:solidFill>
                  <a:schemeClr val="tx1"/>
                </a:solidFill>
                <a:latin typeface="+mn-lt"/>
                <a:ea typeface="+mn-ea"/>
                <a:cs typeface="+mn-cs"/>
              </a:rPr>
              <a:t>sınav puanının eşitliği hâlinde kriter olarak kullanılmaktadır.</a:t>
            </a:r>
          </a:p>
        </p:txBody>
      </p:sp>
      <p:sp>
        <p:nvSpPr>
          <p:cNvPr id="4" name="Slayt Numarası Yer Tutucusu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9469C8-553D-4949-844E-27CE06B98747}"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934913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200" b="1" dirty="0">
                <a:solidFill>
                  <a:srgbClr val="0070C0"/>
                </a:solidFill>
                <a:ea typeface="+mj-ea"/>
                <a:cs typeface="+mj-cs"/>
              </a:rPr>
              <a:t>Merkezi yerleştirmede ‘puan eşitliğinde hangi kriterlere göre sıralama yapılır?</a:t>
            </a:r>
          </a:p>
          <a:p>
            <a:r>
              <a:rPr lang="tr-TR" sz="1200" b="0" i="0" u="none" strike="noStrike" kern="1200" baseline="0" dirty="0">
                <a:solidFill>
                  <a:schemeClr val="tx1"/>
                </a:solidFill>
                <a:latin typeface="+mn-lt"/>
                <a:ea typeface="+mn-ea"/>
                <a:cs typeface="+mn-cs"/>
              </a:rPr>
              <a:t>Sınav puanının eşitliği hâlinde sırasıyla: </a:t>
            </a:r>
          </a:p>
          <a:p>
            <a:pPr marL="228600" indent="-228600">
              <a:buFont typeface="+mj-lt"/>
              <a:buAutoNum type="arabicPeriod"/>
            </a:pPr>
            <a:r>
              <a:rPr lang="tr-TR" sz="1200" b="0" i="0" u="none" strike="noStrike" kern="1200" baseline="0" dirty="0">
                <a:solidFill>
                  <a:schemeClr val="tx1"/>
                </a:solidFill>
                <a:latin typeface="+mn-lt"/>
                <a:ea typeface="+mn-ea"/>
                <a:cs typeface="+mn-cs"/>
              </a:rPr>
              <a:t>Ortaokul Başarı Puanı yüksek olan öğrenciye,</a:t>
            </a:r>
          </a:p>
          <a:p>
            <a:pPr marL="228600" indent="-228600">
              <a:buFont typeface="+mj-lt"/>
              <a:buAutoNum type="arabicPeriod"/>
            </a:pPr>
            <a:r>
              <a:rPr lang="tr-TR" sz="1200" b="0" i="0" u="none" strike="noStrike" kern="1200" baseline="0" dirty="0">
                <a:solidFill>
                  <a:schemeClr val="tx1"/>
                </a:solidFill>
                <a:latin typeface="+mn-lt"/>
                <a:ea typeface="+mn-ea"/>
                <a:cs typeface="+mn-cs"/>
              </a:rPr>
              <a:t>Sırasıyla 8’inci, 7’nci ve 6’ncı sınıflardaki Yılsonu Başarı puanı yüksek olana,</a:t>
            </a:r>
          </a:p>
          <a:p>
            <a:pPr marL="228600" indent="-228600">
              <a:buFont typeface="+mj-lt"/>
              <a:buAutoNum type="arabicPeriod"/>
            </a:pPr>
            <a:r>
              <a:rPr lang="tr-TR" sz="1200" b="0" i="0" u="none" strike="noStrike" kern="1200" baseline="0" dirty="0">
                <a:solidFill>
                  <a:schemeClr val="tx1"/>
                </a:solidFill>
                <a:latin typeface="+mn-lt"/>
                <a:ea typeface="+mn-ea"/>
                <a:cs typeface="+mn-cs"/>
              </a:rPr>
              <a:t>8.Sınıfta özürsüz devamsızlık sayısı daha az olana </a:t>
            </a:r>
          </a:p>
          <a:p>
            <a:pPr marL="228600" indent="-228600">
              <a:buFont typeface="+mj-lt"/>
              <a:buAutoNum type="arabicPeriod"/>
            </a:pPr>
            <a:r>
              <a:rPr lang="tr-TR" sz="1200" b="0" i="0" u="none" strike="noStrike" kern="1200" baseline="0" dirty="0">
                <a:solidFill>
                  <a:schemeClr val="tx1"/>
                </a:solidFill>
                <a:latin typeface="+mn-lt"/>
                <a:ea typeface="+mn-ea"/>
                <a:cs typeface="+mn-cs"/>
              </a:rPr>
              <a:t>Okulu daha üst sırada tercih etmiş olana,</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tr-TR" sz="1200" b="0" i="0" u="none" strike="noStrike" kern="1200" baseline="0" dirty="0">
                <a:solidFill>
                  <a:schemeClr val="tx1"/>
                </a:solidFill>
                <a:latin typeface="+mn-lt"/>
                <a:ea typeface="+mn-ea"/>
                <a:cs typeface="+mn-cs"/>
              </a:rPr>
              <a:t>Yaşı küçük olan öğrenciye</a:t>
            </a:r>
          </a:p>
          <a:p>
            <a:pPr marL="0" indent="0">
              <a:buFont typeface="+mj-lt"/>
              <a:buNone/>
            </a:pPr>
            <a:r>
              <a:rPr lang="tr-TR" sz="1200" b="0" i="0" u="none" strike="noStrike" kern="1200" baseline="0" dirty="0">
                <a:solidFill>
                  <a:schemeClr val="tx1"/>
                </a:solidFill>
                <a:latin typeface="+mn-lt"/>
                <a:ea typeface="+mn-ea"/>
                <a:cs typeface="+mn-cs"/>
              </a:rPr>
              <a:t>öncelik verilecektir.</a:t>
            </a: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tr-TR" b="1" dirty="0"/>
              <a:t>Okul başarı Puanı nedir? </a:t>
            </a:r>
            <a:r>
              <a:rPr lang="tr-TR" sz="1200" b="0" i="0" u="none" strike="noStrike" kern="1200" baseline="0" dirty="0">
                <a:solidFill>
                  <a:schemeClr val="tx1"/>
                </a:solidFill>
                <a:latin typeface="+mn-lt"/>
                <a:ea typeface="+mn-ea"/>
                <a:cs typeface="+mn-cs"/>
              </a:rPr>
              <a:t>Ortaokulun 6, 7 ve 8’inci sınıf seviyesinde alınan yılsonu başarı puanlarının aritmetik ortalamasıdır.</a:t>
            </a:r>
          </a:p>
          <a:p>
            <a:pPr marL="0" indent="0">
              <a:buFont typeface="+mj-lt"/>
              <a:buNone/>
            </a:pPr>
            <a:endParaRPr lang="tr-TR" dirty="0"/>
          </a:p>
        </p:txBody>
      </p:sp>
      <p:sp>
        <p:nvSpPr>
          <p:cNvPr id="4" name="Slayt Numarası Yer Tutucusu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90B0D98-237D-42D2-891D-0E5F5B7943C0}"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26032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pPr algn="l" fontAlgn="ctr"/>
            <a:r>
              <a:rPr lang="tr-TR" sz="1200" b="1" i="0" u="none" strike="noStrike" dirty="0">
                <a:solidFill>
                  <a:srgbClr val="000000"/>
                </a:solidFill>
                <a:effectLst/>
                <a:latin typeface="Calibri" panose="020F0502020204030204" pitchFamily="34" charset="0"/>
              </a:rPr>
              <a:t>YILLARA GÖRE SINAVA GİREN ÖĞRENCİ VE KONTENJAN SAYILARI TABLOSU</a:t>
            </a:r>
          </a:p>
          <a:p>
            <a:pPr algn="l" fontAlgn="ctr"/>
            <a:r>
              <a:rPr lang="tr-TR" sz="1200" b="0" i="0" u="none" strike="noStrike" dirty="0">
                <a:solidFill>
                  <a:srgbClr val="000000"/>
                </a:solidFill>
                <a:effectLst/>
                <a:latin typeface="Calibri" panose="020F0502020204030204" pitchFamily="34" charset="0"/>
              </a:rPr>
              <a:t>(Tablodaki veriler, önceki yıllar ile kıyaslanarak aktarılır.) </a:t>
            </a:r>
          </a:p>
          <a:p>
            <a:pPr algn="l" fontAlgn="ctr"/>
            <a:r>
              <a:rPr lang="tr-TR" sz="1200" b="0" i="0" u="none" strike="noStrike" dirty="0">
                <a:solidFill>
                  <a:srgbClr val="000000"/>
                </a:solidFill>
                <a:effectLst/>
                <a:latin typeface="Calibri" panose="020F0502020204030204" pitchFamily="34" charset="0"/>
              </a:rPr>
              <a:t>2025 LGS ile 2026 </a:t>
            </a:r>
            <a:r>
              <a:rPr lang="tr-TR" sz="1200" b="0" i="0" u="none" strike="noStrike" dirty="0" err="1">
                <a:solidFill>
                  <a:srgbClr val="000000"/>
                </a:solidFill>
                <a:effectLst/>
                <a:latin typeface="Calibri" panose="020F0502020204030204" pitchFamily="34" charset="0"/>
              </a:rPr>
              <a:t>LGS'yi</a:t>
            </a:r>
            <a:r>
              <a:rPr lang="tr-TR" sz="1200" b="0" i="0" u="none" strike="noStrike" dirty="0">
                <a:solidFill>
                  <a:srgbClr val="000000"/>
                </a:solidFill>
                <a:effectLst/>
                <a:latin typeface="Calibri" panose="020F0502020204030204" pitchFamily="34" charset="0"/>
              </a:rPr>
              <a:t> kıyasladığımızda, sınava giren öğrenci sayısı bu yıl yaklaşık 12bin kişi artmıştır. Kontenjan ise yaklaşık 2500 kişi azalmıştır.</a:t>
            </a:r>
          </a:p>
          <a:p>
            <a:pPr algn="l" fontAlgn="ctr"/>
            <a:r>
              <a:rPr lang="tr-TR" sz="1200" b="0" i="0" u="none" strike="noStrike" dirty="0">
                <a:solidFill>
                  <a:srgbClr val="000000"/>
                </a:solidFill>
                <a:effectLst/>
                <a:latin typeface="Calibri" panose="020F0502020204030204" pitchFamily="34" charset="0"/>
              </a:rPr>
              <a:t>Bu da 2026 da sınavla öğrenci alan liselere yerleşme oranının çok az düşmesine neden olmuştur. </a:t>
            </a:r>
          </a:p>
        </p:txBody>
      </p:sp>
      <p:sp>
        <p:nvSpPr>
          <p:cNvPr id="4" name="Slayt Numarası Yer Tutucusu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90B0D98-237D-42D2-891D-0E5F5B7943C0}"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661357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sv-SE" b="1" dirty="0"/>
              <a:t>YILLARA GÖRE TESTLERİN DOĞRU CEVAP ORTALAMALARI</a:t>
            </a:r>
            <a:endParaRPr lang="tr-TR" b="1" dirty="0"/>
          </a:p>
          <a:p>
            <a:r>
              <a:rPr lang="tr-TR" b="0" dirty="0"/>
              <a:t>2026-LGS ile 2025 karşılaştırıldığında 6 testin 3'ünde doğru ortalamaları yükselmiş, diğer 3 testte ise ortalamalar aynı kalmıştır. En belirgin artış Türkçe testinde görülürken (+1,0), Din Kültürü ve Ahlak Bilgisi ile İnkılap Tarihi ve Atatürkçülük testlerinde de artış yaşanmıştır (+0,4). Matematik ve Yabancı Dil testlerinin ortalamalarında değişim olmazken Fen Bilimleri testinde sınırlı bir artış gerçekleşmiştir (+0,2). Bu veriler, 2026-LGS'nin 2025-LGS'ye kıyasla genel olarak daha kolay bir sınav olduğunu, ancak tüm testlerde belirgin bir kolaylaşma yaşanmadığını </a:t>
            </a:r>
            <a:r>
              <a:rPr lang="tr-TR" b="0" dirty="0" err="1"/>
              <a:t>göstermektedi</a:t>
            </a:r>
            <a:endParaRPr lang="tr-TR" b="0" dirty="0"/>
          </a:p>
        </p:txBody>
      </p:sp>
      <p:sp>
        <p:nvSpPr>
          <p:cNvPr id="4" name="Slayt Numarası Yer Tutucusu 3"/>
          <p:cNvSpPr>
            <a:spLocks noGrp="1"/>
          </p:cNvSpPr>
          <p:nvPr>
            <p:ph type="sldNum" sz="quarter" idx="5"/>
          </p:nvPr>
        </p:nvSpPr>
        <p:spPr/>
        <p:txBody>
          <a:bodyPr/>
          <a:lstStyle/>
          <a:p>
            <a:fld id="{B90B0D98-237D-42D2-891D-0E5F5B7943C0}" type="slidenum">
              <a:rPr lang="tr-TR" smtClean="0"/>
              <a:t>29</a:t>
            </a:fld>
            <a:endParaRPr lang="tr-TR"/>
          </a:p>
        </p:txBody>
      </p:sp>
    </p:spTree>
    <p:extLst>
      <p:ext uri="{BB962C8B-B14F-4D97-AF65-F5344CB8AC3E}">
        <p14:creationId xmlns:p14="http://schemas.microsoft.com/office/powerpoint/2010/main" val="18254236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pPr lvl="0"/>
            <a:r>
              <a:rPr lang="tr-TR" sz="1200" b="1" kern="1200" dirty="0">
                <a:solidFill>
                  <a:schemeClr val="tx1"/>
                </a:solidFill>
                <a:effectLst/>
                <a:latin typeface="+mn-lt"/>
                <a:ea typeface="+mn-ea"/>
                <a:cs typeface="+mn-cs"/>
              </a:rPr>
              <a:t>Yıllara göre tüm soruları doğru yanıtlayan öğrenci sayıları</a:t>
            </a:r>
            <a:endParaRPr lang="tr-TR" sz="1200" kern="1200" dirty="0">
              <a:solidFill>
                <a:schemeClr val="tx1"/>
              </a:solidFill>
              <a:effectLst/>
              <a:latin typeface="+mn-lt"/>
              <a:ea typeface="+mn-ea"/>
              <a:cs typeface="+mn-cs"/>
            </a:endParaRPr>
          </a:p>
          <a:p>
            <a:r>
              <a:rPr lang="tr-TR" sz="1200" b="1" kern="1200" dirty="0">
                <a:solidFill>
                  <a:schemeClr val="tx1"/>
                </a:solidFill>
                <a:effectLst/>
                <a:latin typeface="+mn-lt"/>
                <a:ea typeface="+mn-ea"/>
                <a:cs typeface="+mn-cs"/>
              </a:rPr>
              <a:t>Madem sınav daha kolaydı, neden tam yapan azaldı?</a:t>
            </a:r>
            <a:endParaRPr lang="tr-TR" sz="1200" kern="1200" dirty="0">
              <a:solidFill>
                <a:schemeClr val="tx1"/>
              </a:solidFill>
              <a:effectLst/>
              <a:latin typeface="+mn-lt"/>
              <a:ea typeface="+mn-ea"/>
              <a:cs typeface="+mn-cs"/>
            </a:endParaRPr>
          </a:p>
          <a:p>
            <a:r>
              <a:rPr lang="tr-TR" sz="1200" b="0" kern="1200" dirty="0">
                <a:solidFill>
                  <a:schemeClr val="tx1"/>
                </a:solidFill>
                <a:effectLst/>
                <a:latin typeface="+mn-lt"/>
                <a:ea typeface="+mn-ea"/>
                <a:cs typeface="+mn-cs"/>
              </a:rPr>
              <a:t>Tabloda görüldüğü gibi, 2026-LGS’de tüm soruları doğru yanıtlayan öğrenci sayısı geçen seneye göre belirgin bir düşüş göstermiştir.</a:t>
            </a:r>
            <a:r>
              <a:rPr lang="tr-TR" sz="1200" b="1" kern="1200" dirty="0">
                <a:solidFill>
                  <a:schemeClr val="tx1"/>
                </a:solidFill>
                <a:effectLst/>
                <a:latin typeface="+mn-lt"/>
                <a:ea typeface="+mn-ea"/>
                <a:cs typeface="+mn-cs"/>
              </a:rPr>
              <a:t> 2025-LGS’de 719 olan tam yapan öğrenci sayısı, 2026-LGS’de </a:t>
            </a:r>
            <a:r>
              <a:rPr lang="tr-TR" sz="1200" b="0" kern="1200" dirty="0">
                <a:solidFill>
                  <a:schemeClr val="tx1"/>
                </a:solidFill>
                <a:effectLst/>
                <a:latin typeface="+mn-lt"/>
                <a:ea typeface="+mn-ea"/>
                <a:cs typeface="+mn-cs"/>
              </a:rPr>
              <a:t>452’ye gerilemiştir.</a:t>
            </a:r>
            <a:r>
              <a:rPr lang="tr-TR" sz="1200" b="1" kern="1200" dirty="0">
                <a:solidFill>
                  <a:schemeClr val="tx1"/>
                </a:solidFill>
                <a:effectLst/>
                <a:latin typeface="+mn-lt"/>
                <a:ea typeface="+mn-ea"/>
                <a:cs typeface="+mn-cs"/>
              </a:rPr>
              <a:t> Üstelik sınava giren öğrenci sayısı da geçen yıla göre yaklaşık 31 bin kişi artmıştır. </a:t>
            </a:r>
            <a:endParaRPr lang="tr-TR" sz="1200" kern="1200" dirty="0">
              <a:solidFill>
                <a:schemeClr val="tx1"/>
              </a:solidFill>
              <a:effectLst/>
              <a:latin typeface="+mn-lt"/>
              <a:ea typeface="+mn-ea"/>
              <a:cs typeface="+mn-cs"/>
            </a:endParaRPr>
          </a:p>
          <a:p>
            <a:r>
              <a:rPr lang="tr-TR" sz="1200" b="0" kern="1200" dirty="0">
                <a:solidFill>
                  <a:schemeClr val="tx1"/>
                </a:solidFill>
                <a:effectLst/>
                <a:latin typeface="+mn-lt"/>
                <a:ea typeface="+mn-ea"/>
                <a:cs typeface="+mn-cs"/>
              </a:rPr>
              <a:t>Peki 2025’e göre daha az öğrenci neden tüm soruları doğru yanıtladı?</a:t>
            </a:r>
            <a:r>
              <a:rPr lang="tr-TR" sz="1200" b="1" kern="1200" dirty="0">
                <a:solidFill>
                  <a:schemeClr val="tx1"/>
                </a:solidFill>
                <a:effectLst/>
                <a:latin typeface="+mn-lt"/>
                <a:ea typeface="+mn-ea"/>
                <a:cs typeface="+mn-cs"/>
              </a:rPr>
              <a:t> Sınavın genel olarak daha kolaylaşmış olması, tüm soruları eksiksiz yapan öğrenci sayısının da aynı oranda artacağı anlamına gelmemektedir. Özellikle birkaç sorunun yüksek ayırt edicilikte olması, en üst başarı grubunda tam puan ile 1-2 yanlış arasındaki farkı belirlemiş olabilir.</a:t>
            </a:r>
            <a:endParaRPr lang="tr-TR" sz="1200" kern="1200" dirty="0">
              <a:solidFill>
                <a:schemeClr val="tx1"/>
              </a:solidFill>
              <a:effectLst/>
              <a:latin typeface="+mn-lt"/>
              <a:ea typeface="+mn-ea"/>
              <a:cs typeface="+mn-cs"/>
            </a:endParaRPr>
          </a:p>
          <a:p>
            <a:r>
              <a:rPr lang="tr-TR" sz="1200" b="0" kern="1200" dirty="0">
                <a:solidFill>
                  <a:schemeClr val="tx1"/>
                </a:solidFill>
                <a:effectLst/>
                <a:latin typeface="+mn-lt"/>
                <a:ea typeface="+mn-ea"/>
                <a:cs typeface="+mn-cs"/>
              </a:rPr>
              <a:t>Bize göre de zaten en önemli nokta, 2026-LGS’nin öğrencilerin genel performansı ile en üst başarı grubundaki öğrenci performansını birbirinden ayırmış bir sınav olduğudur.</a:t>
            </a:r>
            <a:endParaRPr lang="tr-TR" sz="1200" kern="1200" dirty="0">
              <a:solidFill>
                <a:schemeClr val="tx1"/>
              </a:solidFill>
              <a:effectLst/>
              <a:latin typeface="+mn-lt"/>
              <a:ea typeface="+mn-ea"/>
              <a:cs typeface="+mn-cs"/>
            </a:endParaRPr>
          </a:p>
          <a:p>
            <a:r>
              <a:rPr lang="tr-TR" sz="1200" kern="1200" dirty="0">
                <a:solidFill>
                  <a:schemeClr val="tx1"/>
                </a:solidFill>
                <a:effectLst/>
                <a:latin typeface="+mn-lt"/>
                <a:ea typeface="+mn-ea"/>
                <a:cs typeface="+mn-cs"/>
              </a:rPr>
              <a:t> </a:t>
            </a:r>
          </a:p>
          <a:p>
            <a:endParaRPr lang="tr-TR" sz="1200" kern="1200" dirty="0">
              <a:solidFill>
                <a:schemeClr val="tx1"/>
              </a:solidFill>
              <a:effectLst/>
              <a:latin typeface="+mn-lt"/>
              <a:ea typeface="+mn-ea"/>
              <a:cs typeface="+mn-cs"/>
            </a:endParaRPr>
          </a:p>
          <a:p>
            <a:endParaRPr lang="tr-TR" sz="1200" kern="1200" dirty="0">
              <a:solidFill>
                <a:schemeClr val="tx1"/>
              </a:solidFill>
              <a:effectLst/>
              <a:latin typeface="+mn-lt"/>
              <a:ea typeface="+mn-ea"/>
              <a:cs typeface="+mn-cs"/>
            </a:endParaRPr>
          </a:p>
        </p:txBody>
      </p:sp>
      <p:sp>
        <p:nvSpPr>
          <p:cNvPr id="4" name="Slayt Numarası Yer Tutucusu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90B0D98-237D-42D2-891D-0E5F5B7943C0}"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839873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sz="1200" b="1" dirty="0">
                <a:solidFill>
                  <a:srgbClr val="C00000"/>
                </a:solidFill>
                <a:latin typeface="Calibri" panose="020F0502020204030204" pitchFamily="34" charset="0"/>
                <a:cs typeface="Calibri" panose="020F0502020204030204" pitchFamily="34" charset="0"/>
              </a:rPr>
              <a:t>İstanbul’daki en yüksek puanlı ilk 20 devlet lisesi</a:t>
            </a:r>
            <a:endParaRPr lang="tr-TR" b="1" dirty="0"/>
          </a:p>
        </p:txBody>
      </p:sp>
      <p:sp>
        <p:nvSpPr>
          <p:cNvPr id="4" name="Slayt Numarası Yer Tutucusu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90B0D98-237D-42D2-891D-0E5F5B7943C0}"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766961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200" b="1" dirty="0">
                <a:solidFill>
                  <a:srgbClr val="C00000"/>
                </a:solidFill>
                <a:latin typeface="Calibri" panose="020F0502020204030204" pitchFamily="34" charset="0"/>
                <a:cs typeface="Calibri" panose="020F0502020204030204" pitchFamily="34" charset="0"/>
              </a:rPr>
              <a:t>Ankara’daki en yüksek puanlı ilk 10 devlet lisesi</a:t>
            </a:r>
            <a:endParaRPr lang="tr-TR" b="1" dirty="0"/>
          </a:p>
          <a:p>
            <a:endParaRPr lang="tr-TR" dirty="0"/>
          </a:p>
        </p:txBody>
      </p:sp>
      <p:sp>
        <p:nvSpPr>
          <p:cNvPr id="4" name="Slayt Numarası Yer Tutucusu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90B0D98-237D-42D2-891D-0E5F5B7943C0}"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781571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200" b="1" dirty="0">
                <a:solidFill>
                  <a:srgbClr val="C00000"/>
                </a:solidFill>
                <a:latin typeface="Calibri" panose="020F0502020204030204" pitchFamily="34" charset="0"/>
                <a:cs typeface="Calibri" panose="020F0502020204030204" pitchFamily="34" charset="0"/>
              </a:rPr>
              <a:t>İzmir’deki en yüksek puanlı ilk 10 devlet lisesi</a:t>
            </a:r>
            <a:endParaRPr lang="tr-TR" dirty="0"/>
          </a:p>
          <a:p>
            <a:endParaRPr lang="tr-TR" dirty="0"/>
          </a:p>
        </p:txBody>
      </p:sp>
      <p:sp>
        <p:nvSpPr>
          <p:cNvPr id="4" name="Slayt Numarası Yer Tutucusu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90B0D98-237D-42D2-891D-0E5F5B7943C0}"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358717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sz="1200" b="1" dirty="0">
                <a:solidFill>
                  <a:srgbClr val="C00000"/>
                </a:solidFill>
                <a:latin typeface="Calibri" panose="020F0502020204030204" pitchFamily="34" charset="0"/>
                <a:cs typeface="Calibri" panose="020F0502020204030204" pitchFamily="34" charset="0"/>
              </a:rPr>
              <a:t>…………. İLİNDEKİ LGS PUANIYLA ÖĞRENCİ ALAN DEVLET LİSELERİ</a:t>
            </a:r>
            <a:endParaRPr lang="tr-TR" dirty="0"/>
          </a:p>
          <a:p>
            <a:r>
              <a:rPr lang="tr-TR" dirty="0"/>
              <a:t>Dikkat: Bu slayta İstanbul, Ankara ve İzmir dışındaki kampüslerimiz, kendi ilerindeki liselerin tablosunu koymalıdır. Bu tablo için dosyada sizinle paylaştığımız «2026-LGS taban puanları» </a:t>
            </a:r>
            <a:r>
              <a:rPr lang="tr-TR" dirty="0" err="1"/>
              <a:t>excel</a:t>
            </a:r>
            <a:r>
              <a:rPr lang="tr-TR" dirty="0"/>
              <a:t> den faydalanabilirsiniz. Okul isimlerini alfabetik sıralayarak –kopyala-yapıştır- yapıp kendi ilinize ait liseleri listeleyebilirsiniz. </a:t>
            </a:r>
          </a:p>
        </p:txBody>
      </p:sp>
      <p:sp>
        <p:nvSpPr>
          <p:cNvPr id="4" name="Slayt Numarası Yer Tutucusu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90B0D98-237D-42D2-891D-0E5F5B7943C0}"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34</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388254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sz="1200" b="1" dirty="0">
                <a:solidFill>
                  <a:srgbClr val="C00000"/>
                </a:solidFill>
                <a:latin typeface="Calibri" panose="020F0502020204030204" pitchFamily="34" charset="0"/>
                <a:cs typeface="Calibri" panose="020F0502020204030204" pitchFamily="34" charset="0"/>
              </a:rPr>
              <a:t>…………. İLİNDEKİ LGS PUANIYLA ÖĞRENCİ ALAN DEVLET LİSELERİ</a:t>
            </a:r>
            <a:endParaRPr lang="tr-TR" dirty="0"/>
          </a:p>
          <a:p>
            <a:r>
              <a:rPr lang="tr-TR" dirty="0"/>
              <a:t>Dikkat: Bu slayta İstanbul, Ankara ve İzmir dışındaki kampüslerimiz, kendi ilerindeki liselerin tablosunu koymalıdır. Bu tablo için dosyada sizinle paylaştığımız «2026-LGS taban puanları» </a:t>
            </a:r>
            <a:r>
              <a:rPr lang="tr-TR" dirty="0" err="1"/>
              <a:t>excel</a:t>
            </a:r>
            <a:r>
              <a:rPr lang="tr-TR" dirty="0"/>
              <a:t> den faydalanabilirsiniz. Okul isimlerini alfabetik sıralayarak –kopyala-yapıştır- yapıp kendi ilinize ait liseleri listeleyebilirsiniz. </a:t>
            </a:r>
          </a:p>
        </p:txBody>
      </p:sp>
      <p:sp>
        <p:nvSpPr>
          <p:cNvPr id="4" name="Slayt Numarası Yer Tutucusu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90B0D98-237D-42D2-891D-0E5F5B7943C0}"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35</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598865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sz="1200" b="1" dirty="0">
                <a:solidFill>
                  <a:srgbClr val="C00000"/>
                </a:solidFill>
                <a:latin typeface="Calibri" panose="020F0502020204030204" pitchFamily="34" charset="0"/>
                <a:cs typeface="Calibri" panose="020F0502020204030204" pitchFamily="34" charset="0"/>
              </a:rPr>
              <a:t>…………. İLİNDEKİ LGS PUANIYLA ÖĞRENCİ ALAN DEVLET LİSELERİ</a:t>
            </a:r>
            <a:endParaRPr lang="tr-TR" dirty="0"/>
          </a:p>
          <a:p>
            <a:r>
              <a:rPr lang="tr-TR" dirty="0"/>
              <a:t>Dikkat: Bu slayta İstanbul, Ankara ve İzmir dışındaki kampüslerimiz, kendi ilerindeki liselerin tablosunu koymalıdır. Bu tablo için dosyada sizinle paylaştığımız «2026-LGS taban puanları» </a:t>
            </a:r>
            <a:r>
              <a:rPr lang="tr-TR" dirty="0" err="1"/>
              <a:t>excel</a:t>
            </a:r>
            <a:r>
              <a:rPr lang="tr-TR" dirty="0"/>
              <a:t> den faydalanabilirsiniz. Okul isimlerini alfabetik sıralayarak –kopyala-yapıştır- yapıp kendi ilinize ait liseleri listeleyebilirsiniz. </a:t>
            </a:r>
          </a:p>
        </p:txBody>
      </p:sp>
      <p:sp>
        <p:nvSpPr>
          <p:cNvPr id="4" name="Slayt Numarası Yer Tutucusu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90B0D98-237D-42D2-891D-0E5F5B7943C0}"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36</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6871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sz="1200" b="1" dirty="0">
                <a:solidFill>
                  <a:srgbClr val="C00000"/>
                </a:solidFill>
                <a:latin typeface="Calibri" panose="020F0502020204030204" pitchFamily="34" charset="0"/>
                <a:cs typeface="Calibri" panose="020F0502020204030204" pitchFamily="34" charset="0"/>
              </a:rPr>
              <a:t>…………. İLİNDEKİ LGS PUANIYLA ÖĞRENCİ ALAN DEVLET LİSELERİ</a:t>
            </a:r>
            <a:endParaRPr lang="tr-TR" dirty="0"/>
          </a:p>
          <a:p>
            <a:r>
              <a:rPr lang="tr-TR" dirty="0"/>
              <a:t>Dikkat: Bu slayta İstanbul, Ankara ve İzmir dışındaki kampüslerimiz, kendi ilerindeki liselerin tablosunu koymalıdır. Bu tablo için dosyada sizinle paylaştığımız «2026-LGS taban puanları» </a:t>
            </a:r>
            <a:r>
              <a:rPr lang="tr-TR" dirty="0" err="1"/>
              <a:t>excel</a:t>
            </a:r>
            <a:r>
              <a:rPr lang="tr-TR" dirty="0"/>
              <a:t> den faydalanabilirsiniz. Okul isimlerini alfabetik sıralayarak –kopyala-yapıştır- yapıp kendi ilinize ait liseleri listeleyebilirsiniz. </a:t>
            </a:r>
          </a:p>
        </p:txBody>
      </p:sp>
      <p:sp>
        <p:nvSpPr>
          <p:cNvPr id="4" name="Slayt Numarası Yer Tutucusu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90B0D98-237D-42D2-891D-0E5F5B7943C0}"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37</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402062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sz="1200" kern="1200" dirty="0">
                <a:solidFill>
                  <a:schemeClr val="tx1"/>
                </a:solidFill>
                <a:effectLst/>
                <a:latin typeface="+mn-lt"/>
                <a:ea typeface="+mn-ea"/>
                <a:cs typeface="+mn-cs"/>
              </a:rPr>
              <a:t>Milli Eğitim Bakanlığı, </a:t>
            </a:r>
            <a:r>
              <a:rPr lang="tr-TR" sz="1200" kern="1200" dirty="0" err="1">
                <a:solidFill>
                  <a:schemeClr val="tx1"/>
                </a:solidFill>
                <a:effectLst/>
                <a:latin typeface="+mn-lt"/>
                <a:ea typeface="+mn-ea"/>
                <a:cs typeface="+mn-cs"/>
              </a:rPr>
              <a:t>LGS’de</a:t>
            </a:r>
            <a:r>
              <a:rPr lang="tr-TR" sz="1200" kern="1200" dirty="0">
                <a:solidFill>
                  <a:schemeClr val="tx1"/>
                </a:solidFill>
                <a:effectLst/>
                <a:latin typeface="+mn-lt"/>
                <a:ea typeface="+mn-ea"/>
                <a:cs typeface="+mn-cs"/>
              </a:rPr>
              <a:t> Özel Eğitime İhtiyaç duyan; </a:t>
            </a:r>
          </a:p>
          <a:p>
            <a:pPr lvl="0"/>
            <a:r>
              <a:rPr lang="tr-TR" sz="1200" kern="1200" dirty="0">
                <a:solidFill>
                  <a:schemeClr val="tx1"/>
                </a:solidFill>
                <a:effectLst/>
                <a:latin typeface="+mn-lt"/>
                <a:ea typeface="+mn-ea"/>
                <a:cs typeface="+mn-cs"/>
              </a:rPr>
              <a:t>Dikkat eksikliği ve hiperaktivite bozukluğu olan, </a:t>
            </a:r>
          </a:p>
          <a:p>
            <a:pPr lvl="0"/>
            <a:r>
              <a:rPr lang="tr-TR" sz="1200" kern="1200" dirty="0">
                <a:solidFill>
                  <a:schemeClr val="tx1"/>
                </a:solidFill>
                <a:effectLst/>
                <a:latin typeface="+mn-lt"/>
                <a:ea typeface="+mn-ea"/>
                <a:cs typeface="+mn-cs"/>
              </a:rPr>
              <a:t>Özel öğrenme güçlüğü olan,</a:t>
            </a:r>
          </a:p>
          <a:p>
            <a:pPr lvl="0"/>
            <a:r>
              <a:rPr lang="tr-TR" sz="1200" kern="1200" dirty="0">
                <a:solidFill>
                  <a:schemeClr val="tx1"/>
                </a:solidFill>
                <a:effectLst/>
                <a:latin typeface="+mn-lt"/>
                <a:ea typeface="+mn-ea"/>
                <a:cs typeface="+mn-cs"/>
              </a:rPr>
              <a:t>Tip 1 diyabet (şeker hastası), astım, hipertansiyon ve epilepsi hastalıklarından dolayı sürekli ilaç kullanan,</a:t>
            </a:r>
          </a:p>
          <a:p>
            <a:pPr lvl="0"/>
            <a:r>
              <a:rPr lang="tr-TR" sz="1200" kern="1200" dirty="0">
                <a:solidFill>
                  <a:schemeClr val="tx1"/>
                </a:solidFill>
                <a:effectLst/>
                <a:latin typeface="+mn-lt"/>
                <a:ea typeface="+mn-ea"/>
                <a:cs typeface="+mn-cs"/>
              </a:rPr>
              <a:t>Otizm spektrum bozukluğu olan,</a:t>
            </a:r>
          </a:p>
          <a:p>
            <a:pPr lvl="0"/>
            <a:r>
              <a:rPr lang="tr-TR" sz="1200" kern="1200" dirty="0">
                <a:solidFill>
                  <a:schemeClr val="tx1"/>
                </a:solidFill>
                <a:effectLst/>
                <a:latin typeface="+mn-lt"/>
                <a:ea typeface="+mn-ea"/>
                <a:cs typeface="+mn-cs"/>
              </a:rPr>
              <a:t>Görme Yetersizliği olan,  </a:t>
            </a:r>
          </a:p>
          <a:p>
            <a:pPr lvl="0"/>
            <a:r>
              <a:rPr lang="tr-TR" sz="1200" kern="1200" dirty="0">
                <a:solidFill>
                  <a:schemeClr val="tx1"/>
                </a:solidFill>
                <a:effectLst/>
                <a:latin typeface="+mn-lt"/>
                <a:ea typeface="+mn-ea"/>
                <a:cs typeface="+mn-cs"/>
              </a:rPr>
              <a:t>İşitme Yetersizliği olan, </a:t>
            </a:r>
          </a:p>
          <a:p>
            <a:pPr lvl="0"/>
            <a:r>
              <a:rPr lang="tr-TR" sz="1200" kern="1200" dirty="0">
                <a:solidFill>
                  <a:schemeClr val="tx1"/>
                </a:solidFill>
                <a:effectLst/>
                <a:latin typeface="+mn-lt"/>
                <a:ea typeface="+mn-ea"/>
                <a:cs typeface="+mn-cs"/>
              </a:rPr>
              <a:t>Yazma becerisini engelleyecek derecede ince motor becerilerde yetersizliği olan ya da yazma becerisini engelleyecek uzuv kaybı (</a:t>
            </a:r>
            <a:r>
              <a:rPr lang="tr-TR" sz="1200" kern="1200" dirty="0" err="1">
                <a:solidFill>
                  <a:schemeClr val="tx1"/>
                </a:solidFill>
                <a:effectLst/>
                <a:latin typeface="+mn-lt"/>
                <a:ea typeface="+mn-ea"/>
                <a:cs typeface="+mn-cs"/>
              </a:rPr>
              <a:t>ampütesi</a:t>
            </a:r>
            <a:r>
              <a:rPr lang="tr-TR" sz="1200" kern="1200" dirty="0">
                <a:solidFill>
                  <a:schemeClr val="tx1"/>
                </a:solidFill>
                <a:effectLst/>
                <a:latin typeface="+mn-lt"/>
                <a:ea typeface="+mn-ea"/>
                <a:cs typeface="+mn-cs"/>
              </a:rPr>
              <a:t>) olan, </a:t>
            </a:r>
          </a:p>
          <a:p>
            <a:pPr lvl="0"/>
            <a:r>
              <a:rPr lang="tr-TR" sz="1200" kern="1200" dirty="0">
                <a:solidFill>
                  <a:schemeClr val="tx1"/>
                </a:solidFill>
                <a:effectLst/>
                <a:latin typeface="+mn-lt"/>
                <a:ea typeface="+mn-ea"/>
                <a:cs typeface="+mn-cs"/>
              </a:rPr>
              <a:t>Kaba motor becerilerinde yetersizliği bulunan ortez, protez, yardımcı araç-gereç kullanan, </a:t>
            </a:r>
          </a:p>
          <a:p>
            <a:pPr lvl="0"/>
            <a:r>
              <a:rPr lang="tr-TR" sz="1200" kern="1200" dirty="0">
                <a:solidFill>
                  <a:schemeClr val="tx1"/>
                </a:solidFill>
                <a:effectLst/>
                <a:latin typeface="+mn-lt"/>
                <a:ea typeface="+mn-ea"/>
                <a:cs typeface="+mn-cs"/>
              </a:rPr>
              <a:t>Zihinsel Yetersizliği olan,</a:t>
            </a:r>
          </a:p>
          <a:p>
            <a:pPr lvl="0"/>
            <a:r>
              <a:rPr lang="tr-TR" sz="1200" kern="1200" dirty="0">
                <a:solidFill>
                  <a:schemeClr val="tx1"/>
                </a:solidFill>
                <a:effectLst/>
                <a:latin typeface="+mn-lt"/>
                <a:ea typeface="+mn-ea"/>
                <a:cs typeface="+mn-cs"/>
              </a:rPr>
              <a:t>Süreğen hastalığı olan, </a:t>
            </a:r>
          </a:p>
          <a:p>
            <a:pPr lvl="0"/>
            <a:r>
              <a:rPr lang="tr-TR" sz="1200" kern="1200" dirty="0">
                <a:solidFill>
                  <a:schemeClr val="tx1"/>
                </a:solidFill>
                <a:effectLst/>
                <a:latin typeface="+mn-lt"/>
                <a:ea typeface="+mn-ea"/>
                <a:cs typeface="+mn-cs"/>
              </a:rPr>
              <a:t>Evde veya hastanede eğitim hizmeti alan </a:t>
            </a:r>
          </a:p>
          <a:p>
            <a:r>
              <a:rPr lang="tr-TR" sz="1200" kern="1200" dirty="0">
                <a:solidFill>
                  <a:schemeClr val="tx1"/>
                </a:solidFill>
                <a:effectLst/>
                <a:latin typeface="+mn-lt"/>
                <a:ea typeface="+mn-ea"/>
                <a:cs typeface="+mn-cs"/>
              </a:rPr>
              <a:t>öğrenciler için bir takım sınav tedbir hizmetleri uygulamaktadır. Bu tedbirler arasında </a:t>
            </a:r>
            <a:r>
              <a:rPr lang="tr-TR" sz="1200" b="1" kern="1200" dirty="0">
                <a:solidFill>
                  <a:schemeClr val="tx1"/>
                </a:solidFill>
                <a:effectLst/>
                <a:latin typeface="+mn-lt"/>
                <a:ea typeface="+mn-ea"/>
                <a:cs typeface="+mn-cs"/>
              </a:rPr>
              <a:t>tek kişilik salonda sınava almak, ek süre vermek </a:t>
            </a:r>
            <a:r>
              <a:rPr lang="tr-TR" sz="1200" kern="1200" dirty="0">
                <a:solidFill>
                  <a:schemeClr val="tx1"/>
                </a:solidFill>
                <a:effectLst/>
                <a:latin typeface="+mn-lt"/>
                <a:ea typeface="+mn-ea"/>
                <a:cs typeface="+mn-cs"/>
              </a:rPr>
              <a:t>vb. bulunmaktadır. </a:t>
            </a:r>
          </a:p>
          <a:p>
            <a:r>
              <a:rPr lang="tr-TR" sz="1200" kern="1200" dirty="0">
                <a:solidFill>
                  <a:schemeClr val="tx1"/>
                </a:solidFill>
                <a:effectLst/>
                <a:latin typeface="+mn-lt"/>
                <a:ea typeface="+mn-ea"/>
                <a:cs typeface="+mn-cs"/>
              </a:rPr>
              <a:t>Hangi öğrenci için hangi tedbir hizmetinin verileceğine ilişkin tablo slaytta paylaşılmıştır.</a:t>
            </a:r>
          </a:p>
          <a:p>
            <a:r>
              <a:rPr lang="tr-TR" sz="1200" kern="1200" dirty="0">
                <a:solidFill>
                  <a:schemeClr val="tx1"/>
                </a:solidFill>
                <a:effectLst/>
                <a:latin typeface="+mn-lt"/>
                <a:ea typeface="+mn-ea"/>
                <a:cs typeface="+mn-cs"/>
              </a:rPr>
              <a:t>Bir öğrencinin bu hizmetten faydalanabilmesi için </a:t>
            </a:r>
            <a:r>
              <a:rPr lang="tr-TR" sz="1200" b="1" i="1" kern="1200" dirty="0">
                <a:solidFill>
                  <a:schemeClr val="tx1"/>
                </a:solidFill>
                <a:effectLst/>
                <a:latin typeface="+mn-lt"/>
                <a:ea typeface="+mn-ea"/>
                <a:cs typeface="+mn-cs"/>
              </a:rPr>
              <a:t>RAM müdürlükleri tarafından bu öğrencilerin MEBBİS-RAM modülünde “özel eğitim ihtiyacı olan öğrenci olarak tanılanmış olması gerekmektedir.” </a:t>
            </a:r>
            <a:endParaRPr lang="tr-TR" sz="1200" kern="1200" dirty="0">
              <a:solidFill>
                <a:schemeClr val="tx1"/>
              </a:solidFill>
              <a:effectLst/>
              <a:latin typeface="+mn-lt"/>
              <a:ea typeface="+mn-ea"/>
              <a:cs typeface="+mn-cs"/>
            </a:endParaRPr>
          </a:p>
          <a:p>
            <a:r>
              <a:rPr lang="tr-TR" sz="1200" kern="1200">
                <a:solidFill>
                  <a:schemeClr val="tx1"/>
                </a:solidFill>
                <a:effectLst/>
                <a:latin typeface="+mn-lt"/>
                <a:ea typeface="+mn-ea"/>
                <a:cs typeface="+mn-cs"/>
              </a:rPr>
              <a:t> </a:t>
            </a:r>
            <a:endParaRPr lang="tr-TR" sz="1200" kern="1200" dirty="0">
              <a:solidFill>
                <a:schemeClr val="tx1"/>
              </a:solidFill>
              <a:effectLst/>
              <a:latin typeface="+mn-lt"/>
              <a:ea typeface="+mn-ea"/>
              <a:cs typeface="+mn-cs"/>
            </a:endParaRPr>
          </a:p>
          <a:p>
            <a:endParaRPr lang="tr-TR" dirty="0"/>
          </a:p>
        </p:txBody>
      </p:sp>
      <p:sp>
        <p:nvSpPr>
          <p:cNvPr id="4" name="Slayt Numarası Yer Tutucusu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90B0D98-237D-42D2-891D-0E5F5B7943C0}"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38</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1424474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sz="3600" b="1" dirty="0">
                <a:latin typeface="Kristen ITC" panose="03050502040202030202" pitchFamily="66" charset="0"/>
              </a:rPr>
              <a:t>Ne yapsak nasıl yapsak? 6</a:t>
            </a:r>
            <a:r>
              <a:rPr lang="tr-TR" sz="1200" b="1" dirty="0">
                <a:latin typeface="Arial" panose="020B0604020202020204" pitchFamily="34" charset="0"/>
                <a:cs typeface="Arial" panose="020B0604020202020204" pitchFamily="34" charset="0"/>
              </a:rPr>
              <a:t> Altın Öneri ile başlayalım…</a:t>
            </a:r>
          </a:p>
          <a:p>
            <a:r>
              <a:rPr lang="tr-TR" dirty="0"/>
              <a:t>Şu ana kadar sınava hazırlık</a:t>
            </a:r>
            <a:r>
              <a:rPr lang="tr-TR" baseline="0" dirty="0"/>
              <a:t> ile ilgili ilk aşamada bilmeniz gereken teknik konularla ilgili konuştuk. Şimdi biraz da bu süreçte hassas dengeleri sağlıklı bir şekilde yürütebilmeniz için öncelikli ihtiyacınız olan bilgi ve becerilere odaklanalım. Herkes çocuğunun iyiliğini ister; onun için elinden gelenin en iyisini yapmaya çalışır. Niyet hep iyidir ama bazen seçilen yöntemler doğru olmaz. 5 önemli nokta ile başlayalım. Sınav sonucu ve başarısı elbette ki çocuğa aittir ama çevresindeki yetişkinlerin tutum ve yaklaşımları ile oluşturacağı zemin de bu başarının alt yapısıdır. </a:t>
            </a:r>
            <a:endParaRPr lang="tr-TR" dirty="0"/>
          </a:p>
        </p:txBody>
      </p:sp>
      <p:sp>
        <p:nvSpPr>
          <p:cNvPr id="4" name="Slayt Numarası Yer Tutucusu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0968B25-6111-4E40-BF6F-E05F36A64BD2}"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39</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894573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sz="3600" b="1" dirty="0">
                <a:latin typeface="Kristen ITC" panose="03050502040202030202" pitchFamily="66" charset="0"/>
              </a:rPr>
              <a:t>Ne yapsak nasıl yapsak? 6</a:t>
            </a:r>
            <a:r>
              <a:rPr lang="tr-TR" sz="1200" b="1" dirty="0">
                <a:latin typeface="Arial" panose="020B0604020202020204" pitchFamily="34" charset="0"/>
                <a:cs typeface="Arial" panose="020B0604020202020204" pitchFamily="34" charset="0"/>
              </a:rPr>
              <a:t> Altın Öneri ile başlayalım…</a:t>
            </a:r>
          </a:p>
          <a:p>
            <a:r>
              <a:rPr lang="tr-TR" dirty="0"/>
              <a:t>Şu ana kadar sınava hazırlık</a:t>
            </a:r>
            <a:r>
              <a:rPr lang="tr-TR" baseline="0" dirty="0"/>
              <a:t> ile ilgili ilk aşamada bilmeniz gereken teknik konularla ilgili konuştuk. Şimdi biraz da bu süreçte hassas dengeleri sağlıklı bir şekilde yürütebilmeniz için öncelikli ihtiyacınız olan bilgi ve becerilere odaklanalım. Herkes çocuğunun iyiliğini ister; onun için elinden gelenin en iyisini yapmaya çalışır. Niyet hep iyidir ama bazen seçilen yöntemler doğru olmaz. 5 önemli nokta ile başlayalım. Sınav sonucu ve başarısı elbette ki çocuğa aittir ama çevresindeki yetişkinlerin tutum ve yaklaşımları ile oluşturacağı zemin de bu başarının alt yapısıdır. </a:t>
            </a:r>
            <a:endParaRPr lang="tr-TR" dirty="0"/>
          </a:p>
        </p:txBody>
      </p:sp>
      <p:sp>
        <p:nvSpPr>
          <p:cNvPr id="4" name="Slayt Numarası Yer Tutucusu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0968B25-6111-4E40-BF6F-E05F36A64BD2}"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40</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4802418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D79BD46-B36D-4450-99E9-999AEB774986}"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42</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281144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sz="3600" b="1" dirty="0">
                <a:latin typeface="Kristen ITC" panose="03050502040202030202" pitchFamily="66" charset="0"/>
              </a:rPr>
              <a:t>Ne yapsak nasıl yapsak? 6</a:t>
            </a:r>
            <a:r>
              <a:rPr lang="tr-TR" sz="1200" b="1" dirty="0">
                <a:latin typeface="Arial" panose="020B0604020202020204" pitchFamily="34" charset="0"/>
                <a:cs typeface="Arial" panose="020B0604020202020204" pitchFamily="34" charset="0"/>
              </a:rPr>
              <a:t> Altın Öneri ile başlayalım…</a:t>
            </a:r>
          </a:p>
          <a:p>
            <a:r>
              <a:rPr lang="tr-TR" dirty="0"/>
              <a:t>Şu ana kadar sınava hazırlık</a:t>
            </a:r>
            <a:r>
              <a:rPr lang="tr-TR" baseline="0" dirty="0"/>
              <a:t> ile ilgili ilk aşamada bilmeniz gereken teknik konularla ilgili konuştuk. Şimdi biraz da bu süreçte hassas dengeleri sağlıklı bir şekilde yürütebilmeniz için öncelikli ihtiyacınız olan bilgi ve becerilere odaklanalım. Herkes çocuğunun iyiliğini ister; onun için elinden gelenin en iyisini yapmaya çalışır. Niyet hep iyidir ama bazen seçilen yöntemler doğru olmaz. 5 önemli nokta ile başlayalım. Sınav sonucu ve başarısı elbette ki çocuğa aittir ama çevresindeki yetişkinlerin tutum ve yaklaşımları ile oluşturacağı zemin de bu başarının alt yapısıdır. </a:t>
            </a:r>
            <a:endParaRPr lang="tr-TR" dirty="0"/>
          </a:p>
        </p:txBody>
      </p:sp>
      <p:sp>
        <p:nvSpPr>
          <p:cNvPr id="4" name="Slayt Numarası Yer Tutucusu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0968B25-6111-4E40-BF6F-E05F36A64BD2}"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49</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1078595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sz="3600" b="1" dirty="0">
                <a:latin typeface="Kristen ITC" panose="03050502040202030202" pitchFamily="66" charset="0"/>
              </a:rPr>
              <a:t>Ne yapsak nasıl yapsak? 6</a:t>
            </a:r>
            <a:r>
              <a:rPr lang="tr-TR" sz="1200" b="1" dirty="0">
                <a:latin typeface="Arial" panose="020B0604020202020204" pitchFamily="34" charset="0"/>
                <a:cs typeface="Arial" panose="020B0604020202020204" pitchFamily="34" charset="0"/>
              </a:rPr>
              <a:t> Altın Öneri ile başlayalım…</a:t>
            </a:r>
          </a:p>
          <a:p>
            <a:r>
              <a:rPr lang="tr-TR" dirty="0"/>
              <a:t>Şu ana kadar sınava hazırlık</a:t>
            </a:r>
            <a:r>
              <a:rPr lang="tr-TR" baseline="0" dirty="0"/>
              <a:t> ile ilgili ilk aşamada bilmeniz gereken teknik konularla ilgili konuştuk. Şimdi biraz da bu süreçte hassas dengeleri sağlıklı bir şekilde yürütebilmeniz için öncelikli ihtiyacınız olan bilgi ve becerilere odaklanalım. Herkes çocuğunun iyiliğini ister; onun için elinden gelenin en iyisini yapmaya çalışır. Niyet hep iyidir ama bazen seçilen yöntemler doğru olmaz. 5 önemli nokta ile başlayalım. Sınav sonucu ve başarısı elbette ki çocuğa aittir ama çevresindeki yetişkinlerin tutum ve yaklaşımları ile oluşturacağı zemin de bu başarının alt yapısıdır. </a:t>
            </a:r>
            <a:endParaRPr lang="tr-TR" dirty="0"/>
          </a:p>
        </p:txBody>
      </p:sp>
      <p:sp>
        <p:nvSpPr>
          <p:cNvPr id="4" name="Slayt Numarası Yer Tutucusu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0968B25-6111-4E40-BF6F-E05F36A64BD2}"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50</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143834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sz="3600" b="1" dirty="0">
                <a:latin typeface="Kristen ITC" panose="03050502040202030202" pitchFamily="66" charset="0"/>
              </a:rPr>
              <a:t>Ne yapsak nasıl yapsak? 6</a:t>
            </a:r>
            <a:r>
              <a:rPr lang="tr-TR" sz="1200" b="1" dirty="0">
                <a:latin typeface="Arial" panose="020B0604020202020204" pitchFamily="34" charset="0"/>
                <a:cs typeface="Arial" panose="020B0604020202020204" pitchFamily="34" charset="0"/>
              </a:rPr>
              <a:t> Altın Öneri ile başlayalım…</a:t>
            </a:r>
          </a:p>
          <a:p>
            <a:r>
              <a:rPr lang="tr-TR" dirty="0"/>
              <a:t>Şu ana kadar sınava hazırlık</a:t>
            </a:r>
            <a:r>
              <a:rPr lang="tr-TR" baseline="0" dirty="0"/>
              <a:t> ile ilgili ilk aşamada bilmeniz gereken teknik konularla ilgili konuştuk. Şimdi biraz da bu süreçte hassas dengeleri sağlıklı bir şekilde yürütebilmeniz için öncelikli ihtiyacınız olan bilgi ve becerilere odaklanalım. Herkes çocuğunun iyiliğini ister; onun için elinden gelenin en iyisini yapmaya çalışır. Niyet hep iyidir ama bazen seçilen yöntemler doğru olmaz. 5 önemli nokta ile başlayalım. Sınav sonucu ve başarısı elbette ki çocuğa aittir ama çevresindeki yetişkinlerin tutum ve yaklaşımları ile oluşturacağı zemin de bu başarının alt yapısıdır. </a:t>
            </a:r>
            <a:endParaRPr lang="tr-TR" dirty="0"/>
          </a:p>
        </p:txBody>
      </p:sp>
      <p:sp>
        <p:nvSpPr>
          <p:cNvPr id="4" name="Slayt Numarası Yer Tutucusu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0968B25-6111-4E40-BF6F-E05F36A64BD2}"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51</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9078288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sz="3600" b="1" dirty="0">
                <a:latin typeface="Kristen ITC" panose="03050502040202030202" pitchFamily="66" charset="0"/>
              </a:rPr>
              <a:t>Ne yapsak nasıl yapsak? 6</a:t>
            </a:r>
            <a:r>
              <a:rPr lang="tr-TR" sz="1200" b="1" dirty="0">
                <a:latin typeface="Arial" panose="020B0604020202020204" pitchFamily="34" charset="0"/>
                <a:cs typeface="Arial" panose="020B0604020202020204" pitchFamily="34" charset="0"/>
              </a:rPr>
              <a:t> Altın Öneri ile başlayalım…</a:t>
            </a:r>
          </a:p>
          <a:p>
            <a:r>
              <a:rPr lang="tr-TR" dirty="0"/>
              <a:t>Şu ana kadar sınava hazırlık</a:t>
            </a:r>
            <a:r>
              <a:rPr lang="tr-TR" baseline="0" dirty="0"/>
              <a:t> ile ilgili ilk aşamada bilmeniz gereken teknik konularla ilgili konuştuk. Şimdi biraz da bu süreçte hassas dengeleri sağlıklı bir şekilde yürütebilmeniz için öncelikli ihtiyacınız olan bilgi ve becerilere odaklanalım. Herkes çocuğunun iyiliğini ister; onun için elinden gelenin en iyisini yapmaya çalışır. Niyet hep iyidir ama bazen seçilen yöntemler doğru olmaz. 5 önemli nokta ile başlayalım. Sınav sonucu ve başarısı elbette ki çocuğa aittir ama çevresindeki yetişkinlerin tutum ve yaklaşımları ile oluşturacağı zemin de bu başarının alt yapısıdır. </a:t>
            </a:r>
            <a:endParaRPr lang="tr-TR" dirty="0"/>
          </a:p>
        </p:txBody>
      </p:sp>
      <p:sp>
        <p:nvSpPr>
          <p:cNvPr id="4" name="Slayt Numarası Yer Tutucusu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0968B25-6111-4E40-BF6F-E05F36A64BD2}"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52</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659581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sz="3600" b="1" dirty="0">
                <a:latin typeface="Kristen ITC" panose="03050502040202030202" pitchFamily="66" charset="0"/>
              </a:rPr>
              <a:t>Ne yapsak nasıl yapsak? 6</a:t>
            </a:r>
            <a:r>
              <a:rPr lang="tr-TR" sz="1200" b="1" dirty="0">
                <a:latin typeface="Arial" panose="020B0604020202020204" pitchFamily="34" charset="0"/>
                <a:cs typeface="Arial" panose="020B0604020202020204" pitchFamily="34" charset="0"/>
              </a:rPr>
              <a:t> Altın Öneri ile başlayalım…</a:t>
            </a:r>
          </a:p>
          <a:p>
            <a:r>
              <a:rPr lang="tr-TR" dirty="0"/>
              <a:t>Şu ana kadar sınava hazırlık</a:t>
            </a:r>
            <a:r>
              <a:rPr lang="tr-TR" baseline="0" dirty="0"/>
              <a:t> ile ilgili ilk aşamada bilmeniz gereken teknik konularla ilgili konuştuk. Şimdi biraz da bu süreçte hassas dengeleri sağlıklı bir şekilde yürütebilmeniz için öncelikli ihtiyacınız olan bilgi ve becerilere odaklanalım. Herkes çocuğunun iyiliğini ister; onun için elinden gelenin en iyisini yapmaya çalışır. Niyet hep iyidir ama bazen seçilen yöntemler doğru olmaz. 5 önemli nokta ile başlayalım. Sınav sonucu ve başarısı elbette ki çocuğa aittir ama çevresindeki yetişkinlerin tutum ve yaklaşımları ile oluşturacağı zemin de bu başarının alt yapısıdır. </a:t>
            </a:r>
            <a:endParaRPr lang="tr-TR" dirty="0"/>
          </a:p>
        </p:txBody>
      </p:sp>
      <p:sp>
        <p:nvSpPr>
          <p:cNvPr id="4" name="Slayt Numarası Yer Tutucusu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0968B25-6111-4E40-BF6F-E05F36A64BD2}"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53</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121998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sz="3600" b="1" dirty="0">
                <a:latin typeface="Kristen ITC" panose="03050502040202030202" pitchFamily="66" charset="0"/>
              </a:rPr>
              <a:t>Ne yapsak nasıl yapsak? 6</a:t>
            </a:r>
            <a:r>
              <a:rPr lang="tr-TR" sz="1200" b="1" dirty="0">
                <a:latin typeface="Arial" panose="020B0604020202020204" pitchFamily="34" charset="0"/>
                <a:cs typeface="Arial" panose="020B0604020202020204" pitchFamily="34" charset="0"/>
              </a:rPr>
              <a:t> Altın Öneri ile başlayalım…</a:t>
            </a:r>
          </a:p>
          <a:p>
            <a:r>
              <a:rPr lang="tr-TR" dirty="0"/>
              <a:t>Şu ana kadar sınava hazırlık</a:t>
            </a:r>
            <a:r>
              <a:rPr lang="tr-TR" baseline="0" dirty="0"/>
              <a:t> ile ilgili ilk aşamada bilmeniz gereken teknik konularla ilgili konuştuk. Şimdi biraz da bu süreçte hassas dengeleri sağlıklı bir şekilde yürütebilmeniz için öncelikli ihtiyacınız olan bilgi ve becerilere odaklanalım. Herkes çocuğunun iyiliğini ister; onun için elinden gelenin en iyisini yapmaya çalışır. Niyet hep iyidir ama bazen seçilen yöntemler doğru olmaz. 5 önemli nokta ile başlayalım. Sınav sonucu ve başarısı elbette ki çocuğa aittir ama çevresindeki yetişkinlerin tutum ve yaklaşımları ile oluşturacağı zemin de bu başarının alt yapısıdır. </a:t>
            </a:r>
            <a:endParaRPr lang="tr-TR" dirty="0"/>
          </a:p>
        </p:txBody>
      </p:sp>
      <p:sp>
        <p:nvSpPr>
          <p:cNvPr id="4" name="Slayt Numarası Yer Tutucusu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0968B25-6111-4E40-BF6F-E05F36A64BD2}"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54</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486020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sz="3600" b="1" dirty="0">
                <a:latin typeface="Kristen ITC" panose="03050502040202030202" pitchFamily="66" charset="0"/>
              </a:rPr>
              <a:t>Ne yapsak nasıl yapsak? 6</a:t>
            </a:r>
            <a:r>
              <a:rPr lang="tr-TR" sz="1200" b="1" dirty="0">
                <a:latin typeface="Arial" panose="020B0604020202020204" pitchFamily="34" charset="0"/>
                <a:cs typeface="Arial" panose="020B0604020202020204" pitchFamily="34" charset="0"/>
              </a:rPr>
              <a:t> Altın Öneri ile başlayalım…</a:t>
            </a:r>
          </a:p>
          <a:p>
            <a:r>
              <a:rPr lang="tr-TR" dirty="0"/>
              <a:t>Şu ana kadar sınava hazırlık</a:t>
            </a:r>
            <a:r>
              <a:rPr lang="tr-TR" baseline="0" dirty="0"/>
              <a:t> ile ilgili ilk aşamada bilmeniz gereken teknik konularla ilgili konuştuk. Şimdi biraz da bu süreçte hassas dengeleri sağlıklı bir şekilde yürütebilmeniz için öncelikli ihtiyacınız olan bilgi ve becerilere odaklanalım. Herkes çocuğunun iyiliğini ister; onun için elinden gelenin en iyisini yapmaya çalışır. Niyet hep iyidir ama bazen seçilen yöntemler doğru olmaz. 5 önemli nokta ile başlayalım. Sınav sonucu ve başarısı elbette ki çocuğa aittir ama çevresindeki yetişkinlerin tutum ve yaklaşımları ile oluşturacağı zemin de bu başarının alt yapısıdır. </a:t>
            </a:r>
            <a:endParaRPr lang="tr-TR" dirty="0"/>
          </a:p>
        </p:txBody>
      </p:sp>
      <p:sp>
        <p:nvSpPr>
          <p:cNvPr id="4" name="Slayt Numarası Yer Tutucusu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0968B25-6111-4E40-BF6F-E05F36A64BD2}"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55</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3457676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sz="3600" b="1" dirty="0">
                <a:latin typeface="Kristen ITC" panose="03050502040202030202" pitchFamily="66" charset="0"/>
              </a:rPr>
              <a:t>Ne yapsak nasıl yapsak? 6</a:t>
            </a:r>
            <a:r>
              <a:rPr lang="tr-TR" sz="1200" b="1" dirty="0">
                <a:latin typeface="Arial" panose="020B0604020202020204" pitchFamily="34" charset="0"/>
                <a:cs typeface="Arial" panose="020B0604020202020204" pitchFamily="34" charset="0"/>
              </a:rPr>
              <a:t> Altın Öneri ile başlayalım…</a:t>
            </a:r>
          </a:p>
          <a:p>
            <a:r>
              <a:rPr lang="tr-TR" dirty="0"/>
              <a:t>Şu ana kadar sınava hazırlık</a:t>
            </a:r>
            <a:r>
              <a:rPr lang="tr-TR" baseline="0" dirty="0"/>
              <a:t> ile ilgili ilk aşamada bilmeniz gereken teknik konularla ilgili konuştuk. Şimdi biraz da bu süreçte hassas dengeleri sağlıklı bir şekilde yürütebilmeniz için öncelikli ihtiyacınız olan bilgi ve becerilere odaklanalım. Herkes çocuğunun iyiliğini ister; onun için elinden gelenin en iyisini yapmaya çalışır. Niyet hep iyidir ama bazen seçilen yöntemler doğru olmaz. 5 önemli nokta ile başlayalım. Sınav sonucu ve başarısı elbette ki çocuğa aittir ama çevresindeki yetişkinlerin tutum ve yaklaşımları ile oluşturacağı zemin de bu başarının alt yapısıdır. </a:t>
            </a:r>
            <a:endParaRPr lang="tr-TR" dirty="0"/>
          </a:p>
        </p:txBody>
      </p:sp>
      <p:sp>
        <p:nvSpPr>
          <p:cNvPr id="4" name="Slayt Numarası Yer Tutucusu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0968B25-6111-4E40-BF6F-E05F36A64BD2}"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56</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0484572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sz="3600" b="1" dirty="0">
                <a:latin typeface="Kristen ITC" panose="03050502040202030202" pitchFamily="66" charset="0"/>
              </a:rPr>
              <a:t>Ne yapsak nasıl yapsak? 6</a:t>
            </a:r>
            <a:r>
              <a:rPr lang="tr-TR" sz="1200" b="1" dirty="0">
                <a:latin typeface="Arial" panose="020B0604020202020204" pitchFamily="34" charset="0"/>
                <a:cs typeface="Arial" panose="020B0604020202020204" pitchFamily="34" charset="0"/>
              </a:rPr>
              <a:t> Altın Öneri ile başlayalım…</a:t>
            </a:r>
          </a:p>
          <a:p>
            <a:r>
              <a:rPr lang="tr-TR" dirty="0"/>
              <a:t>Şu ana kadar sınava hazırlık</a:t>
            </a:r>
            <a:r>
              <a:rPr lang="tr-TR" baseline="0" dirty="0"/>
              <a:t> ile ilgili ilk aşamada bilmeniz gereken teknik konularla ilgili konuştuk. Şimdi biraz da bu süreçte hassas dengeleri sağlıklı bir şekilde yürütebilmeniz için öncelikli ihtiyacınız olan bilgi ve becerilere odaklanalım. Herkes çocuğunun iyiliğini ister; onun için elinden gelenin en iyisini yapmaya çalışır. Niyet hep iyidir ama bazen seçilen yöntemler doğru olmaz. 5 önemli nokta ile başlayalım. Sınav sonucu ve başarısı elbette ki çocuğa aittir ama çevresindeki yetişkinlerin tutum ve yaklaşımları ile oluşturacağı zemin de bu başarının alt yapısıdır. </a:t>
            </a:r>
            <a:endParaRPr lang="tr-TR" dirty="0"/>
          </a:p>
        </p:txBody>
      </p:sp>
      <p:sp>
        <p:nvSpPr>
          <p:cNvPr id="4" name="Slayt Numarası Yer Tutucusu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0968B25-6111-4E40-BF6F-E05F36A64BD2}"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57</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589485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2E433954-C06E-4BCA-A8A5-40F7C41A212D}" type="slidenum">
              <a:rPr lang="tr-TR" smtClean="0"/>
              <a:pPr/>
              <a:t>58</a:t>
            </a:fld>
            <a:endParaRPr lang="tr-TR"/>
          </a:p>
        </p:txBody>
      </p:sp>
    </p:spTree>
    <p:extLst>
      <p:ext uri="{BB962C8B-B14F-4D97-AF65-F5344CB8AC3E}">
        <p14:creationId xmlns:p14="http://schemas.microsoft.com/office/powerpoint/2010/main" val="5947216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C8690900-CC27-44F2-A61D-343F65132559}"/>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5A410512-392D-414C-81D5-021B43F0AE4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4746E871-B182-49F4-B618-5C7F8780CD03}"/>
              </a:ext>
            </a:extLst>
          </p:cNvPr>
          <p:cNvSpPr>
            <a:spLocks noGrp="1"/>
          </p:cNvSpPr>
          <p:nvPr>
            <p:ph type="dt" sz="half" idx="10"/>
          </p:nvPr>
        </p:nvSpPr>
        <p:spPr/>
        <p:txBody>
          <a:bodyPr/>
          <a:lstStyle/>
          <a:p>
            <a:fld id="{CD42A9A1-D665-41F9-84F8-46E3ACB34B19}" type="datetimeFigureOut">
              <a:rPr lang="tr-TR" smtClean="0"/>
              <a:pPr/>
              <a:t>16.09.2026</a:t>
            </a:fld>
            <a:endParaRPr lang="tr-TR"/>
          </a:p>
        </p:txBody>
      </p:sp>
      <p:sp>
        <p:nvSpPr>
          <p:cNvPr id="5" name="Alt Bilgi Yer Tutucusu 4">
            <a:extLst>
              <a:ext uri="{FF2B5EF4-FFF2-40B4-BE49-F238E27FC236}">
                <a16:creationId xmlns:a16="http://schemas.microsoft.com/office/drawing/2014/main" id="{89AF680C-7090-47B3-B06B-4E9AECF37D03}"/>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FD29FFB7-D058-4282-9D8F-0ED9DDFD880F}"/>
              </a:ext>
            </a:extLst>
          </p:cNvPr>
          <p:cNvSpPr>
            <a:spLocks noGrp="1"/>
          </p:cNvSpPr>
          <p:nvPr>
            <p:ph type="sldNum" sz="quarter" idx="12"/>
          </p:nvPr>
        </p:nvSpPr>
        <p:spPr/>
        <p:txBody>
          <a:bodyPr/>
          <a:lstStyle/>
          <a:p>
            <a:fld id="{CB8FB5A4-6B37-4B2A-98C5-06CE387A69AF}" type="slidenum">
              <a:rPr lang="tr-TR" smtClean="0"/>
              <a:pPr/>
              <a:t>‹#›</a:t>
            </a:fld>
            <a:endParaRPr lang="tr-TR"/>
          </a:p>
        </p:txBody>
      </p:sp>
    </p:spTree>
    <p:extLst>
      <p:ext uri="{BB962C8B-B14F-4D97-AF65-F5344CB8AC3E}">
        <p14:creationId xmlns:p14="http://schemas.microsoft.com/office/powerpoint/2010/main" val="3493769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8B9DA155-0A06-4299-90A7-1F9F9B1971AF}"/>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59A7FEE1-2136-4ADE-A1F5-6BC63EB8AA22}"/>
              </a:ext>
            </a:extLst>
          </p:cNvPr>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57563AB0-0778-4256-A68B-E6FAEEB37A95}"/>
              </a:ext>
            </a:extLst>
          </p:cNvPr>
          <p:cNvSpPr>
            <a:spLocks noGrp="1"/>
          </p:cNvSpPr>
          <p:nvPr>
            <p:ph type="dt" sz="half" idx="10"/>
          </p:nvPr>
        </p:nvSpPr>
        <p:spPr/>
        <p:txBody>
          <a:bodyPr/>
          <a:lstStyle/>
          <a:p>
            <a:fld id="{CD42A9A1-D665-41F9-84F8-46E3ACB34B19}" type="datetimeFigureOut">
              <a:rPr lang="tr-TR" smtClean="0"/>
              <a:pPr/>
              <a:t>16.09.2026</a:t>
            </a:fld>
            <a:endParaRPr lang="tr-TR"/>
          </a:p>
        </p:txBody>
      </p:sp>
      <p:sp>
        <p:nvSpPr>
          <p:cNvPr id="5" name="Alt Bilgi Yer Tutucusu 4">
            <a:extLst>
              <a:ext uri="{FF2B5EF4-FFF2-40B4-BE49-F238E27FC236}">
                <a16:creationId xmlns:a16="http://schemas.microsoft.com/office/drawing/2014/main" id="{789E3551-1D9A-4320-AD73-FBAC57571C60}"/>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7725E692-B064-4C91-A05F-20CCB81CDF34}"/>
              </a:ext>
            </a:extLst>
          </p:cNvPr>
          <p:cNvSpPr>
            <a:spLocks noGrp="1"/>
          </p:cNvSpPr>
          <p:nvPr>
            <p:ph type="sldNum" sz="quarter" idx="12"/>
          </p:nvPr>
        </p:nvSpPr>
        <p:spPr/>
        <p:txBody>
          <a:bodyPr/>
          <a:lstStyle/>
          <a:p>
            <a:fld id="{CB8FB5A4-6B37-4B2A-98C5-06CE387A69AF}" type="slidenum">
              <a:rPr lang="tr-TR" smtClean="0"/>
              <a:pPr/>
              <a:t>‹#›</a:t>
            </a:fld>
            <a:endParaRPr lang="tr-TR"/>
          </a:p>
        </p:txBody>
      </p:sp>
    </p:spTree>
    <p:extLst>
      <p:ext uri="{BB962C8B-B14F-4D97-AF65-F5344CB8AC3E}">
        <p14:creationId xmlns:p14="http://schemas.microsoft.com/office/powerpoint/2010/main" val="3813570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50E48F3D-5646-4487-A628-62BE9D99FCC1}"/>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429712C9-690D-4E9B-AA3F-79C9C3800FF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a:t>
            </a:r>
          </a:p>
        </p:txBody>
      </p:sp>
      <p:sp>
        <p:nvSpPr>
          <p:cNvPr id="4" name="Veri Yer Tutucusu 3">
            <a:extLst>
              <a:ext uri="{FF2B5EF4-FFF2-40B4-BE49-F238E27FC236}">
                <a16:creationId xmlns:a16="http://schemas.microsoft.com/office/drawing/2014/main" id="{E008A3C2-A79F-4DB1-9AA7-5715D084DA97}"/>
              </a:ext>
            </a:extLst>
          </p:cNvPr>
          <p:cNvSpPr>
            <a:spLocks noGrp="1"/>
          </p:cNvSpPr>
          <p:nvPr>
            <p:ph type="dt" sz="half" idx="10"/>
          </p:nvPr>
        </p:nvSpPr>
        <p:spPr/>
        <p:txBody>
          <a:bodyPr/>
          <a:lstStyle/>
          <a:p>
            <a:fld id="{CD42A9A1-D665-41F9-84F8-46E3ACB34B19}" type="datetimeFigureOut">
              <a:rPr lang="tr-TR" smtClean="0"/>
              <a:pPr/>
              <a:t>16.09.2026</a:t>
            </a:fld>
            <a:endParaRPr lang="tr-TR"/>
          </a:p>
        </p:txBody>
      </p:sp>
      <p:sp>
        <p:nvSpPr>
          <p:cNvPr id="5" name="Alt Bilgi Yer Tutucusu 4">
            <a:extLst>
              <a:ext uri="{FF2B5EF4-FFF2-40B4-BE49-F238E27FC236}">
                <a16:creationId xmlns:a16="http://schemas.microsoft.com/office/drawing/2014/main" id="{A861E9CE-96C4-4824-8A15-91300A97C326}"/>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EB452DD7-F439-473D-8F02-C40FEAFFD8C9}"/>
              </a:ext>
            </a:extLst>
          </p:cNvPr>
          <p:cNvSpPr>
            <a:spLocks noGrp="1"/>
          </p:cNvSpPr>
          <p:nvPr>
            <p:ph type="sldNum" sz="quarter" idx="12"/>
          </p:nvPr>
        </p:nvSpPr>
        <p:spPr/>
        <p:txBody>
          <a:bodyPr/>
          <a:lstStyle/>
          <a:p>
            <a:fld id="{CB8FB5A4-6B37-4B2A-98C5-06CE387A69AF}" type="slidenum">
              <a:rPr lang="tr-TR" smtClean="0"/>
              <a:pPr/>
              <a:t>‹#›</a:t>
            </a:fld>
            <a:endParaRPr lang="tr-TR"/>
          </a:p>
        </p:txBody>
      </p:sp>
    </p:spTree>
    <p:extLst>
      <p:ext uri="{BB962C8B-B14F-4D97-AF65-F5344CB8AC3E}">
        <p14:creationId xmlns:p14="http://schemas.microsoft.com/office/powerpoint/2010/main" val="11166957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5502C045-2681-4CB2-8196-FB48F656DCA7}"/>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A9CC501C-742A-4AE5-813F-71358534E542}"/>
              </a:ext>
            </a:extLst>
          </p:cNvPr>
          <p:cNvSpPr>
            <a:spLocks noGrp="1"/>
          </p:cNvSpPr>
          <p:nvPr>
            <p:ph sz="half" idx="1"/>
          </p:nvPr>
        </p:nvSpPr>
        <p:spPr>
          <a:xfrm>
            <a:off x="838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9B23F2D5-D9CB-406A-BD80-1C4E2780D09B}"/>
              </a:ext>
            </a:extLst>
          </p:cNvPr>
          <p:cNvSpPr>
            <a:spLocks noGrp="1"/>
          </p:cNvSpPr>
          <p:nvPr>
            <p:ph sz="half" idx="2"/>
          </p:nvPr>
        </p:nvSpPr>
        <p:spPr>
          <a:xfrm>
            <a:off x="6172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0DA9C10D-B0E5-425A-909C-578CAE3B38F8}"/>
              </a:ext>
            </a:extLst>
          </p:cNvPr>
          <p:cNvSpPr>
            <a:spLocks noGrp="1"/>
          </p:cNvSpPr>
          <p:nvPr>
            <p:ph type="dt" sz="half" idx="10"/>
          </p:nvPr>
        </p:nvSpPr>
        <p:spPr/>
        <p:txBody>
          <a:bodyPr/>
          <a:lstStyle/>
          <a:p>
            <a:fld id="{CD42A9A1-D665-41F9-84F8-46E3ACB34B19}" type="datetimeFigureOut">
              <a:rPr lang="tr-TR" smtClean="0"/>
              <a:pPr/>
              <a:t>16.09.2026</a:t>
            </a:fld>
            <a:endParaRPr lang="tr-TR"/>
          </a:p>
        </p:txBody>
      </p:sp>
      <p:sp>
        <p:nvSpPr>
          <p:cNvPr id="6" name="Alt Bilgi Yer Tutucusu 5">
            <a:extLst>
              <a:ext uri="{FF2B5EF4-FFF2-40B4-BE49-F238E27FC236}">
                <a16:creationId xmlns:a16="http://schemas.microsoft.com/office/drawing/2014/main" id="{8E449F6C-E3F3-428B-86C4-86A6245FAF21}"/>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15B1ADD2-DF1D-400C-83E9-A0A5D05B481F}"/>
              </a:ext>
            </a:extLst>
          </p:cNvPr>
          <p:cNvSpPr>
            <a:spLocks noGrp="1"/>
          </p:cNvSpPr>
          <p:nvPr>
            <p:ph type="sldNum" sz="quarter" idx="12"/>
          </p:nvPr>
        </p:nvSpPr>
        <p:spPr/>
        <p:txBody>
          <a:bodyPr/>
          <a:lstStyle/>
          <a:p>
            <a:fld id="{CB8FB5A4-6B37-4B2A-98C5-06CE387A69AF}" type="slidenum">
              <a:rPr lang="tr-TR" smtClean="0"/>
              <a:pPr/>
              <a:t>‹#›</a:t>
            </a:fld>
            <a:endParaRPr lang="tr-TR"/>
          </a:p>
        </p:txBody>
      </p:sp>
    </p:spTree>
    <p:extLst>
      <p:ext uri="{BB962C8B-B14F-4D97-AF65-F5344CB8AC3E}">
        <p14:creationId xmlns:p14="http://schemas.microsoft.com/office/powerpoint/2010/main" val="90153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DDE5B0E5-607B-402F-8F01-B3DE9C4D832B}"/>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4AC6D68C-CDA5-46CE-B7D9-480918CB184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İçerik Yer Tutucusu 3">
            <a:extLst>
              <a:ext uri="{FF2B5EF4-FFF2-40B4-BE49-F238E27FC236}">
                <a16:creationId xmlns:a16="http://schemas.microsoft.com/office/drawing/2014/main" id="{6F2EA8C0-E408-4CC9-BC38-1095E21AA672}"/>
              </a:ext>
            </a:extLst>
          </p:cNvPr>
          <p:cNvSpPr>
            <a:spLocks noGrp="1"/>
          </p:cNvSpPr>
          <p:nvPr>
            <p:ph sz="half" idx="2"/>
          </p:nvPr>
        </p:nvSpPr>
        <p:spPr>
          <a:xfrm>
            <a:off x="839788" y="2505075"/>
            <a:ext cx="5157787"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F4B092CA-99A5-4AEB-94A2-7627546E2CC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İçerik Yer Tutucusu 5">
            <a:extLst>
              <a:ext uri="{FF2B5EF4-FFF2-40B4-BE49-F238E27FC236}">
                <a16:creationId xmlns:a16="http://schemas.microsoft.com/office/drawing/2014/main" id="{82FC6907-41A6-4335-B276-66671E80DC33}"/>
              </a:ext>
            </a:extLst>
          </p:cNvPr>
          <p:cNvSpPr>
            <a:spLocks noGrp="1"/>
          </p:cNvSpPr>
          <p:nvPr>
            <p:ph sz="quarter" idx="4"/>
          </p:nvPr>
        </p:nvSpPr>
        <p:spPr>
          <a:xfrm>
            <a:off x="6172200" y="2505075"/>
            <a:ext cx="5183188"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98DA618C-5694-4EE8-8390-B2A3F2FB7993}"/>
              </a:ext>
            </a:extLst>
          </p:cNvPr>
          <p:cNvSpPr>
            <a:spLocks noGrp="1"/>
          </p:cNvSpPr>
          <p:nvPr>
            <p:ph type="dt" sz="half" idx="10"/>
          </p:nvPr>
        </p:nvSpPr>
        <p:spPr/>
        <p:txBody>
          <a:bodyPr/>
          <a:lstStyle/>
          <a:p>
            <a:fld id="{CD42A9A1-D665-41F9-84F8-46E3ACB34B19}" type="datetimeFigureOut">
              <a:rPr lang="tr-TR" smtClean="0"/>
              <a:pPr/>
              <a:t>16.09.2026</a:t>
            </a:fld>
            <a:endParaRPr lang="tr-TR"/>
          </a:p>
        </p:txBody>
      </p:sp>
      <p:sp>
        <p:nvSpPr>
          <p:cNvPr id="8" name="Alt Bilgi Yer Tutucusu 7">
            <a:extLst>
              <a:ext uri="{FF2B5EF4-FFF2-40B4-BE49-F238E27FC236}">
                <a16:creationId xmlns:a16="http://schemas.microsoft.com/office/drawing/2014/main" id="{D3D3A408-FF44-4DA5-A0F9-4AD989CFAA3B}"/>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F25CA512-587F-4F64-AFA5-1E692C534D0D}"/>
              </a:ext>
            </a:extLst>
          </p:cNvPr>
          <p:cNvSpPr>
            <a:spLocks noGrp="1"/>
          </p:cNvSpPr>
          <p:nvPr>
            <p:ph type="sldNum" sz="quarter" idx="12"/>
          </p:nvPr>
        </p:nvSpPr>
        <p:spPr/>
        <p:txBody>
          <a:bodyPr/>
          <a:lstStyle/>
          <a:p>
            <a:fld id="{CB8FB5A4-6B37-4B2A-98C5-06CE387A69AF}" type="slidenum">
              <a:rPr lang="tr-TR" smtClean="0"/>
              <a:pPr/>
              <a:t>‹#›</a:t>
            </a:fld>
            <a:endParaRPr lang="tr-TR"/>
          </a:p>
        </p:txBody>
      </p:sp>
    </p:spTree>
    <p:extLst>
      <p:ext uri="{BB962C8B-B14F-4D97-AF65-F5344CB8AC3E}">
        <p14:creationId xmlns:p14="http://schemas.microsoft.com/office/powerpoint/2010/main" val="3100621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19CA0389-72D3-42F9-8CF4-023625AC17CD}"/>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A389AE05-78B9-4627-8C0A-1662A2049789}"/>
              </a:ext>
            </a:extLst>
          </p:cNvPr>
          <p:cNvSpPr>
            <a:spLocks noGrp="1"/>
          </p:cNvSpPr>
          <p:nvPr>
            <p:ph type="dt" sz="half" idx="10"/>
          </p:nvPr>
        </p:nvSpPr>
        <p:spPr/>
        <p:txBody>
          <a:bodyPr/>
          <a:lstStyle/>
          <a:p>
            <a:fld id="{CD42A9A1-D665-41F9-84F8-46E3ACB34B19}" type="datetimeFigureOut">
              <a:rPr lang="tr-TR" smtClean="0"/>
              <a:pPr/>
              <a:t>16.09.2026</a:t>
            </a:fld>
            <a:endParaRPr lang="tr-TR"/>
          </a:p>
        </p:txBody>
      </p:sp>
      <p:sp>
        <p:nvSpPr>
          <p:cNvPr id="4" name="Alt Bilgi Yer Tutucusu 3">
            <a:extLst>
              <a:ext uri="{FF2B5EF4-FFF2-40B4-BE49-F238E27FC236}">
                <a16:creationId xmlns:a16="http://schemas.microsoft.com/office/drawing/2014/main" id="{34B63C7F-CCBD-46C3-8764-DD30FF76C44C}"/>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6BF4B6A9-D514-44FE-9A3D-C64206954884}"/>
              </a:ext>
            </a:extLst>
          </p:cNvPr>
          <p:cNvSpPr>
            <a:spLocks noGrp="1"/>
          </p:cNvSpPr>
          <p:nvPr>
            <p:ph type="sldNum" sz="quarter" idx="12"/>
          </p:nvPr>
        </p:nvSpPr>
        <p:spPr/>
        <p:txBody>
          <a:bodyPr/>
          <a:lstStyle/>
          <a:p>
            <a:fld id="{CB8FB5A4-6B37-4B2A-98C5-06CE387A69AF}" type="slidenum">
              <a:rPr lang="tr-TR" smtClean="0"/>
              <a:pPr/>
              <a:t>‹#›</a:t>
            </a:fld>
            <a:endParaRPr lang="tr-TR"/>
          </a:p>
        </p:txBody>
      </p:sp>
    </p:spTree>
    <p:extLst>
      <p:ext uri="{BB962C8B-B14F-4D97-AF65-F5344CB8AC3E}">
        <p14:creationId xmlns:p14="http://schemas.microsoft.com/office/powerpoint/2010/main" val="26688062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41A3B217-E1AF-4207-AFF1-137F5149AC85}"/>
              </a:ext>
            </a:extLst>
          </p:cNvPr>
          <p:cNvSpPr>
            <a:spLocks noGrp="1"/>
          </p:cNvSpPr>
          <p:nvPr>
            <p:ph type="dt" sz="half" idx="10"/>
          </p:nvPr>
        </p:nvSpPr>
        <p:spPr/>
        <p:txBody>
          <a:bodyPr/>
          <a:lstStyle/>
          <a:p>
            <a:fld id="{CD42A9A1-D665-41F9-84F8-46E3ACB34B19}" type="datetimeFigureOut">
              <a:rPr lang="tr-TR" smtClean="0"/>
              <a:pPr/>
              <a:t>16.09.2026</a:t>
            </a:fld>
            <a:endParaRPr lang="tr-TR"/>
          </a:p>
        </p:txBody>
      </p:sp>
      <p:sp>
        <p:nvSpPr>
          <p:cNvPr id="3" name="Alt Bilgi Yer Tutucusu 2">
            <a:extLst>
              <a:ext uri="{FF2B5EF4-FFF2-40B4-BE49-F238E27FC236}">
                <a16:creationId xmlns:a16="http://schemas.microsoft.com/office/drawing/2014/main" id="{49C3F00E-6A05-44C1-A17F-6125AEAC0A95}"/>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8584205B-5255-40C8-82A5-4CA3691448BE}"/>
              </a:ext>
            </a:extLst>
          </p:cNvPr>
          <p:cNvSpPr>
            <a:spLocks noGrp="1"/>
          </p:cNvSpPr>
          <p:nvPr>
            <p:ph type="sldNum" sz="quarter" idx="12"/>
          </p:nvPr>
        </p:nvSpPr>
        <p:spPr/>
        <p:txBody>
          <a:bodyPr/>
          <a:lstStyle/>
          <a:p>
            <a:fld id="{CB8FB5A4-6B37-4B2A-98C5-06CE387A69AF}" type="slidenum">
              <a:rPr lang="tr-TR" smtClean="0"/>
              <a:pPr/>
              <a:t>‹#›</a:t>
            </a:fld>
            <a:endParaRPr lang="tr-TR"/>
          </a:p>
        </p:txBody>
      </p:sp>
    </p:spTree>
    <p:extLst>
      <p:ext uri="{BB962C8B-B14F-4D97-AF65-F5344CB8AC3E}">
        <p14:creationId xmlns:p14="http://schemas.microsoft.com/office/powerpoint/2010/main" val="3021851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3CB0F2A5-4A1B-4DA7-8B36-F0990BB31E27}"/>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7A51DE8F-6499-4609-B5A8-5AB939CC07B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C7E6CB93-9138-4339-8AC7-9FBB103DF2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a:extLst>
              <a:ext uri="{FF2B5EF4-FFF2-40B4-BE49-F238E27FC236}">
                <a16:creationId xmlns:a16="http://schemas.microsoft.com/office/drawing/2014/main" id="{62FDFD13-D7C7-43A1-AE06-4EEC0001B23E}"/>
              </a:ext>
            </a:extLst>
          </p:cNvPr>
          <p:cNvSpPr>
            <a:spLocks noGrp="1"/>
          </p:cNvSpPr>
          <p:nvPr>
            <p:ph type="dt" sz="half" idx="10"/>
          </p:nvPr>
        </p:nvSpPr>
        <p:spPr/>
        <p:txBody>
          <a:bodyPr/>
          <a:lstStyle/>
          <a:p>
            <a:fld id="{CD42A9A1-D665-41F9-84F8-46E3ACB34B19}" type="datetimeFigureOut">
              <a:rPr lang="tr-TR" smtClean="0"/>
              <a:pPr/>
              <a:t>16.09.2026</a:t>
            </a:fld>
            <a:endParaRPr lang="tr-TR"/>
          </a:p>
        </p:txBody>
      </p:sp>
      <p:sp>
        <p:nvSpPr>
          <p:cNvPr id="6" name="Alt Bilgi Yer Tutucusu 5">
            <a:extLst>
              <a:ext uri="{FF2B5EF4-FFF2-40B4-BE49-F238E27FC236}">
                <a16:creationId xmlns:a16="http://schemas.microsoft.com/office/drawing/2014/main" id="{8B5256A5-6988-41CB-8F0F-E6F932079514}"/>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91F9E146-B95C-4F22-AE2A-F608A6856EC5}"/>
              </a:ext>
            </a:extLst>
          </p:cNvPr>
          <p:cNvSpPr>
            <a:spLocks noGrp="1"/>
          </p:cNvSpPr>
          <p:nvPr>
            <p:ph type="sldNum" sz="quarter" idx="12"/>
          </p:nvPr>
        </p:nvSpPr>
        <p:spPr/>
        <p:txBody>
          <a:bodyPr/>
          <a:lstStyle/>
          <a:p>
            <a:fld id="{CB8FB5A4-6B37-4B2A-98C5-06CE387A69AF}" type="slidenum">
              <a:rPr lang="tr-TR" smtClean="0"/>
              <a:pPr/>
              <a:t>‹#›</a:t>
            </a:fld>
            <a:endParaRPr lang="tr-TR"/>
          </a:p>
        </p:txBody>
      </p:sp>
    </p:spTree>
    <p:extLst>
      <p:ext uri="{BB962C8B-B14F-4D97-AF65-F5344CB8AC3E}">
        <p14:creationId xmlns:p14="http://schemas.microsoft.com/office/powerpoint/2010/main" val="10333817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62FC2766-5086-4608-AD83-518F1CD74562}"/>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2C27952B-84ED-45C4-A2A3-FCEE4A7D13F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1B6FFDB1-FAD4-4A03-8D93-30DEB9DDF3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a:extLst>
              <a:ext uri="{FF2B5EF4-FFF2-40B4-BE49-F238E27FC236}">
                <a16:creationId xmlns:a16="http://schemas.microsoft.com/office/drawing/2014/main" id="{CFAC2C35-7DEB-49DF-9F37-FEB9E2AC3649}"/>
              </a:ext>
            </a:extLst>
          </p:cNvPr>
          <p:cNvSpPr>
            <a:spLocks noGrp="1"/>
          </p:cNvSpPr>
          <p:nvPr>
            <p:ph type="dt" sz="half" idx="10"/>
          </p:nvPr>
        </p:nvSpPr>
        <p:spPr/>
        <p:txBody>
          <a:bodyPr/>
          <a:lstStyle/>
          <a:p>
            <a:fld id="{CD42A9A1-D665-41F9-84F8-46E3ACB34B19}" type="datetimeFigureOut">
              <a:rPr lang="tr-TR" smtClean="0"/>
              <a:pPr/>
              <a:t>16.09.2026</a:t>
            </a:fld>
            <a:endParaRPr lang="tr-TR"/>
          </a:p>
        </p:txBody>
      </p:sp>
      <p:sp>
        <p:nvSpPr>
          <p:cNvPr id="6" name="Alt Bilgi Yer Tutucusu 5">
            <a:extLst>
              <a:ext uri="{FF2B5EF4-FFF2-40B4-BE49-F238E27FC236}">
                <a16:creationId xmlns:a16="http://schemas.microsoft.com/office/drawing/2014/main" id="{275F4038-15FF-4BA4-9852-61501B43C29B}"/>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710F8381-EC15-41BC-90D4-3B24CF4BA3B8}"/>
              </a:ext>
            </a:extLst>
          </p:cNvPr>
          <p:cNvSpPr>
            <a:spLocks noGrp="1"/>
          </p:cNvSpPr>
          <p:nvPr>
            <p:ph type="sldNum" sz="quarter" idx="12"/>
          </p:nvPr>
        </p:nvSpPr>
        <p:spPr/>
        <p:txBody>
          <a:bodyPr/>
          <a:lstStyle/>
          <a:p>
            <a:fld id="{CB8FB5A4-6B37-4B2A-98C5-06CE387A69AF}" type="slidenum">
              <a:rPr lang="tr-TR" smtClean="0"/>
              <a:pPr/>
              <a:t>‹#›</a:t>
            </a:fld>
            <a:endParaRPr lang="tr-TR"/>
          </a:p>
        </p:txBody>
      </p:sp>
    </p:spTree>
    <p:extLst>
      <p:ext uri="{BB962C8B-B14F-4D97-AF65-F5344CB8AC3E}">
        <p14:creationId xmlns:p14="http://schemas.microsoft.com/office/powerpoint/2010/main" val="38286008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61A4BC7D-7815-4F31-8A68-DDCCF1323AC2}"/>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702A216E-1AB5-4009-AB7F-0DDD9B3F113A}"/>
              </a:ext>
            </a:extLst>
          </p:cNvPr>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11C843A9-06E2-42EF-84AA-9AD44FFD778D}"/>
              </a:ext>
            </a:extLst>
          </p:cNvPr>
          <p:cNvSpPr>
            <a:spLocks noGrp="1"/>
          </p:cNvSpPr>
          <p:nvPr>
            <p:ph type="dt" sz="half" idx="10"/>
          </p:nvPr>
        </p:nvSpPr>
        <p:spPr/>
        <p:txBody>
          <a:bodyPr/>
          <a:lstStyle/>
          <a:p>
            <a:fld id="{CD42A9A1-D665-41F9-84F8-46E3ACB34B19}" type="datetimeFigureOut">
              <a:rPr lang="tr-TR" smtClean="0"/>
              <a:pPr/>
              <a:t>16.09.2026</a:t>
            </a:fld>
            <a:endParaRPr lang="tr-TR"/>
          </a:p>
        </p:txBody>
      </p:sp>
      <p:sp>
        <p:nvSpPr>
          <p:cNvPr id="5" name="Alt Bilgi Yer Tutucusu 4">
            <a:extLst>
              <a:ext uri="{FF2B5EF4-FFF2-40B4-BE49-F238E27FC236}">
                <a16:creationId xmlns:a16="http://schemas.microsoft.com/office/drawing/2014/main" id="{ED0AC261-95AE-4410-9E78-57BBCDD1CE49}"/>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11D257E5-7334-4167-817A-256D6816C4B8}"/>
              </a:ext>
            </a:extLst>
          </p:cNvPr>
          <p:cNvSpPr>
            <a:spLocks noGrp="1"/>
          </p:cNvSpPr>
          <p:nvPr>
            <p:ph type="sldNum" sz="quarter" idx="12"/>
          </p:nvPr>
        </p:nvSpPr>
        <p:spPr/>
        <p:txBody>
          <a:bodyPr/>
          <a:lstStyle/>
          <a:p>
            <a:fld id="{CB8FB5A4-6B37-4B2A-98C5-06CE387A69AF}" type="slidenum">
              <a:rPr lang="tr-TR" smtClean="0"/>
              <a:pPr/>
              <a:t>‹#›</a:t>
            </a:fld>
            <a:endParaRPr lang="tr-TR"/>
          </a:p>
        </p:txBody>
      </p:sp>
    </p:spTree>
    <p:extLst>
      <p:ext uri="{BB962C8B-B14F-4D97-AF65-F5344CB8AC3E}">
        <p14:creationId xmlns:p14="http://schemas.microsoft.com/office/powerpoint/2010/main" val="23718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EE7511FC-E344-455B-A773-97E50164869E}"/>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A0A85CDE-3CAE-4FA4-8E42-BF9286BB62E9}"/>
              </a:ext>
            </a:extLst>
          </p:cNvPr>
          <p:cNvSpPr>
            <a:spLocks noGrp="1"/>
          </p:cNvSpPr>
          <p:nvPr>
            <p:ph type="body" orient="vert" idx="1"/>
          </p:nvPr>
        </p:nvSpPr>
        <p:spPr>
          <a:xfrm>
            <a:off x="838200" y="365125"/>
            <a:ext cx="7734300" cy="5811838"/>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F2E73CB6-1C0B-4057-9716-852B6C8D695B}"/>
              </a:ext>
            </a:extLst>
          </p:cNvPr>
          <p:cNvSpPr>
            <a:spLocks noGrp="1"/>
          </p:cNvSpPr>
          <p:nvPr>
            <p:ph type="dt" sz="half" idx="10"/>
          </p:nvPr>
        </p:nvSpPr>
        <p:spPr/>
        <p:txBody>
          <a:bodyPr/>
          <a:lstStyle/>
          <a:p>
            <a:fld id="{CD42A9A1-D665-41F9-84F8-46E3ACB34B19}" type="datetimeFigureOut">
              <a:rPr lang="tr-TR" smtClean="0"/>
              <a:pPr/>
              <a:t>16.09.2026</a:t>
            </a:fld>
            <a:endParaRPr lang="tr-TR"/>
          </a:p>
        </p:txBody>
      </p:sp>
      <p:sp>
        <p:nvSpPr>
          <p:cNvPr id="5" name="Alt Bilgi Yer Tutucusu 4">
            <a:extLst>
              <a:ext uri="{FF2B5EF4-FFF2-40B4-BE49-F238E27FC236}">
                <a16:creationId xmlns:a16="http://schemas.microsoft.com/office/drawing/2014/main" id="{F0A2D464-547C-4452-85B2-CD6C276B9968}"/>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0FC282D7-1A04-4034-B7A8-86259BAA9E85}"/>
              </a:ext>
            </a:extLst>
          </p:cNvPr>
          <p:cNvSpPr>
            <a:spLocks noGrp="1"/>
          </p:cNvSpPr>
          <p:nvPr>
            <p:ph type="sldNum" sz="quarter" idx="12"/>
          </p:nvPr>
        </p:nvSpPr>
        <p:spPr/>
        <p:txBody>
          <a:bodyPr/>
          <a:lstStyle/>
          <a:p>
            <a:fld id="{CB8FB5A4-6B37-4B2A-98C5-06CE387A69AF}" type="slidenum">
              <a:rPr lang="tr-TR" smtClean="0"/>
              <a:pPr/>
              <a:t>‹#›</a:t>
            </a:fld>
            <a:endParaRPr lang="tr-TR"/>
          </a:p>
        </p:txBody>
      </p:sp>
    </p:spTree>
    <p:extLst>
      <p:ext uri="{BB962C8B-B14F-4D97-AF65-F5344CB8AC3E}">
        <p14:creationId xmlns:p14="http://schemas.microsoft.com/office/powerpoint/2010/main" val="1574168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Number+Foot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336800" y="356628"/>
            <a:ext cx="7518400" cy="471365"/>
          </a:xfrm>
          <a:prstGeom prst="rect">
            <a:avLst/>
          </a:prstGeom>
        </p:spPr>
        <p:txBody>
          <a:bodyPr wrap="none" lIns="0" tIns="0" rIns="0" bIns="0" anchor="ctr">
            <a:noAutofit/>
          </a:bodyPr>
          <a:lstStyle>
            <a:lvl1pPr algn="ctr">
              <a:defRPr sz="3200" b="1" baseline="0">
                <a:solidFill>
                  <a:schemeClr val="tx1">
                    <a:lumMod val="90000"/>
                    <a:lumOff val="10000"/>
                  </a:schemeClr>
                </a:solidFill>
              </a:defRPr>
            </a:lvl1pPr>
          </a:lstStyle>
          <a:p>
            <a:r>
              <a:rPr lang="en-US" dirty="0"/>
              <a:t>Click To Edit Master Title Style</a:t>
            </a:r>
          </a:p>
        </p:txBody>
      </p:sp>
      <p:sp>
        <p:nvSpPr>
          <p:cNvPr id="15" name="Text Placeholder 3"/>
          <p:cNvSpPr>
            <a:spLocks noGrp="1"/>
          </p:cNvSpPr>
          <p:nvPr>
            <p:ph type="body" sz="half" idx="2" hasCustomPrompt="1"/>
          </p:nvPr>
        </p:nvSpPr>
        <p:spPr>
          <a:xfrm>
            <a:off x="3352800" y="825950"/>
            <a:ext cx="5486400" cy="267661"/>
          </a:xfrm>
          <a:prstGeom prst="rect">
            <a:avLst/>
          </a:prstGeom>
        </p:spPr>
        <p:txBody>
          <a:bodyPr wrap="square" lIns="0" tIns="0" rIns="0" bIns="0" anchor="ctr">
            <a:noAutofit/>
          </a:bodyPr>
          <a:lstStyle>
            <a:lvl1pPr marL="0" indent="0" algn="ctr">
              <a:buNone/>
              <a:defRPr sz="1600" b="1" i="0" baseline="0">
                <a:solidFill>
                  <a:schemeClr val="bg1">
                    <a:lumMod val="75000"/>
                  </a:schemeClr>
                </a:solidFill>
                <a:latin typeface="+mn-lt"/>
              </a:defRPr>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dirty="0"/>
              <a:t>Subtext Goes Here</a:t>
            </a:r>
          </a:p>
        </p:txBody>
      </p:sp>
      <p:sp>
        <p:nvSpPr>
          <p:cNvPr id="24" name="Right Triangle 23"/>
          <p:cNvSpPr/>
          <p:nvPr userDrawn="1"/>
        </p:nvSpPr>
        <p:spPr>
          <a:xfrm rot="8100000">
            <a:off x="5942382" y="6704379"/>
            <a:ext cx="307239" cy="307239"/>
          </a:xfrm>
          <a:prstGeom prst="rtTriangl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8" name="Oval 7"/>
          <p:cNvSpPr/>
          <p:nvPr userDrawn="1"/>
        </p:nvSpPr>
        <p:spPr>
          <a:xfrm>
            <a:off x="222203" y="6256701"/>
            <a:ext cx="384047" cy="384047"/>
          </a:xfrm>
          <a:prstGeom prst="ellipse">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9" name="Slide Number Placeholder 4"/>
          <p:cNvSpPr>
            <a:spLocks noGrp="1"/>
          </p:cNvSpPr>
          <p:nvPr>
            <p:ph type="sldNum" sz="quarter" idx="12"/>
          </p:nvPr>
        </p:nvSpPr>
        <p:spPr>
          <a:xfrm>
            <a:off x="109106" y="6265633"/>
            <a:ext cx="610241" cy="366183"/>
          </a:xfrm>
          <a:prstGeom prst="rect">
            <a:avLst/>
          </a:prstGeom>
        </p:spPr>
        <p:txBody>
          <a:bodyPr anchor="ctr"/>
          <a:lstStyle>
            <a:lvl1pPr algn="ctr">
              <a:defRPr sz="1333" b="1">
                <a:solidFill>
                  <a:schemeClr val="tx1">
                    <a:lumMod val="25000"/>
                    <a:lumOff val="75000"/>
                  </a:schemeClr>
                </a:solidFill>
              </a:defRPr>
            </a:lvl1pPr>
          </a:lstStyle>
          <a:p>
            <a:fld id="{C136B7D2-B98C-44FD-8D04-7EC62A564975}" type="slidenum">
              <a:rPr lang="en-US" smtClean="0"/>
              <a:pPr/>
              <a:t>‹#›</a:t>
            </a:fld>
            <a:endParaRPr lang="en-US" dirty="0"/>
          </a:p>
        </p:txBody>
      </p:sp>
    </p:spTree>
    <p:extLst>
      <p:ext uri="{BB962C8B-B14F-4D97-AF65-F5344CB8AC3E}">
        <p14:creationId xmlns:p14="http://schemas.microsoft.com/office/powerpoint/2010/main" val="1413591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15">
                                            <p:txEl>
                                              <p:pRg st="0" end="0"/>
                                            </p:txEl>
                                          </p:spTgt>
                                        </p:tgtEl>
                                        <p:attrNameLst>
                                          <p:attrName>style.visibility</p:attrName>
                                        </p:attrNameLst>
                                      </p:cBhvr>
                                      <p:to>
                                        <p:strVal val="visible"/>
                                      </p:to>
                                    </p:set>
                                    <p:animEffect transition="in" filter="fade">
                                      <p:cBhvr>
                                        <p:cTn id="13" dur="50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5" grpId="0" build="p">
        <p:tmplLst>
          <p:tmpl lvl="1">
            <p:tnLst>
              <p:par>
                <p:cTn presetID="10" presetClass="entr" presetSubtype="0" fill="hold" nodeType="afterEffect">
                  <p:stCondLst>
                    <p:cond delay="0"/>
                  </p:st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childTnLst>
                </p:cTn>
              </p:par>
            </p:tnLst>
          </p:tmpl>
        </p:tmplLst>
      </p:bldP>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a:t>Asıl başlık stili için tıklatın</a:t>
            </a: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DEA0B9B-61EE-4AB5-A884-3DF2EB3E4FE2}"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16.09.2026</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Altbilgi Yer Tutucusu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ayt Numarası Yer Tutucusu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538E5F-1B69-4085-A574-ACCE49BE16CE}"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778798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DEA0B9B-61EE-4AB5-A884-3DF2EB3E4FE2}"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16.09.2026</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Altbilgi Yer Tutucusu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ayt Numarası Yer Tutucusu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538E5F-1B69-4085-A574-ACCE49BE16CE}"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170824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a:t>Asıl başlık stili için tıklatın</a:t>
            </a: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a:t>
            </a:r>
          </a:p>
        </p:txBody>
      </p:sp>
      <p:sp>
        <p:nvSpPr>
          <p:cNvPr id="4" name="Veri Yer Tutucusu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DEA0B9B-61EE-4AB5-A884-3DF2EB3E4FE2}"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16.09.2026</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Altbilgi Yer Tutucusu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ayt Numarası Yer Tutucusu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538E5F-1B69-4085-A574-ACCE49BE16CE}"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486928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sz="half" idx="1"/>
          </p:nvPr>
        </p:nvSpPr>
        <p:spPr>
          <a:xfrm>
            <a:off x="838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6172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DEA0B9B-61EE-4AB5-A884-3DF2EB3E4FE2}"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16.09.2026</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Altbilgi Yer Tutucusu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ayt Numarası Yer Tutucusu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538E5F-1B69-4085-A574-ACCE49BE16CE}"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264745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a:t>Asıl başlık stili için tıklatın</a:t>
            </a: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DEA0B9B-61EE-4AB5-A884-3DF2EB3E4FE2}"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16.09.2026</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Altbilgi Yer Tutucusu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ayt Numarası Yer Tutucusu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538E5F-1B69-4085-A574-ACCE49BE16CE}"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444961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Veri Yer Tutucusu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DEA0B9B-61EE-4AB5-A884-3DF2EB3E4FE2}"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16.09.2026</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Altbilgi Yer Tutucusu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ayt Numarası Yer Tutucusu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538E5F-1B69-4085-A574-ACCE49BE16CE}"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609423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DEA0B9B-61EE-4AB5-A884-3DF2EB3E4FE2}"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16.09.2026</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Altbilgi Yer Tutucusu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ayt Numarası Yer Tutucusu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538E5F-1B69-4085-A574-ACCE49BE16CE}"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038196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a:t>Asıl başlık stili için tıklatın</a:t>
            </a: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DEA0B9B-61EE-4AB5-A884-3DF2EB3E4FE2}"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16.09.2026</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Altbilgi Yer Tutucusu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ayt Numarası Yer Tutucusu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538E5F-1B69-4085-A574-ACCE49BE16CE}"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837675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a:t>Asıl başlık stili için tıklatın</a:t>
            </a: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DEA0B9B-61EE-4AB5-A884-3DF2EB3E4FE2}"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16.09.2026</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Altbilgi Yer Tutucusu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ayt Numarası Yer Tutucusu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538E5F-1B69-4085-A574-ACCE49BE16CE}"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919810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Dikey Metin Yer Tutucusu 2"/>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DEA0B9B-61EE-4AB5-A884-3DF2EB3E4FE2}"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16.09.2026</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Altbilgi Yer Tutucusu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ayt Numarası Yer Tutucusu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538E5F-1B69-4085-A574-ACCE49BE16CE}"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4596828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a:t>Asıl başlık stili için tıklatın</a:t>
            </a: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DEA0B9B-61EE-4AB5-A884-3DF2EB3E4FE2}"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16.09.2026</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Altbilgi Yer Tutucusu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ayt Numarası Yer Tutucusu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538E5F-1B69-4085-A574-ACCE49BE16CE}"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8157031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tr-TR" smtClean="0"/>
              <a:t>Asıl başlık stili için tıklatın</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en-US" dirty="0"/>
          </a:p>
        </p:txBody>
      </p:sp>
      <p:sp>
        <p:nvSpPr>
          <p:cNvPr id="4" name="Date Placeholder 3"/>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9/16/2026</a:t>
            </a:fld>
            <a:endParaRPr kumimoji="0" lang="en-US" sz="1000" b="0" i="0" u="none" strike="noStrike" kern="1200" cap="none" spc="0" normalizeH="0" baseline="0" noProof="0" dirty="0">
              <a:ln>
                <a:noFill/>
              </a:ln>
              <a:solidFill>
                <a:prstClr val="black"/>
              </a:solidFill>
              <a:effectLst/>
              <a:uLnTx/>
              <a:uFillTx/>
              <a:latin typeface="Tw Cen MT" panose="020B0602020104020603"/>
              <a:ea typeface="+mn-ea"/>
              <a:cs typeface="+mn-cs"/>
            </a:endParaRPr>
          </a:p>
        </p:txBody>
      </p:sp>
      <p:sp>
        <p:nvSpPr>
          <p:cNvPr id="5" name="Footer Placeholder 4"/>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Tw Cen MT" panose="020B0602020104020603"/>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dirty="0">
              <a:ln>
                <a:noFill/>
              </a:ln>
              <a:solidFill>
                <a:prstClr val="black"/>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167590800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tr-TR" smtClean="0"/>
              <a:t>Asıl başlık stili için tıklatın</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9/16/2026</a:t>
            </a:fld>
            <a:endParaRPr kumimoji="0" lang="en-US" sz="1000" b="0" i="0" u="none" strike="noStrike" kern="1200" cap="none" spc="0" normalizeH="0" baseline="0" noProof="0" dirty="0">
              <a:ln>
                <a:noFill/>
              </a:ln>
              <a:solidFill>
                <a:prstClr val="black"/>
              </a:solidFill>
              <a:effectLst/>
              <a:uLnTx/>
              <a:uFillTx/>
              <a:latin typeface="Tw Cen MT" panose="020B0602020104020603"/>
              <a:ea typeface="+mn-ea"/>
              <a:cs typeface="+mn-cs"/>
            </a:endParaRPr>
          </a:p>
        </p:txBody>
      </p:sp>
      <p:sp>
        <p:nvSpPr>
          <p:cNvPr id="5" name="Footer Placeholder 4"/>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Tw Cen MT" panose="020B0602020104020603"/>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dirty="0">
              <a:ln>
                <a:noFill/>
              </a:ln>
              <a:solidFill>
                <a:prstClr val="black"/>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18740509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tr-TR" smtClean="0"/>
              <a:t>Asıl başlık stili için tıklatın</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9/16/2026</a:t>
            </a:fld>
            <a:endParaRPr kumimoji="0" lang="en-US" sz="1000" b="0" i="0" u="none" strike="noStrike" kern="1200" cap="none" spc="0" normalizeH="0" baseline="0" noProof="0" dirty="0">
              <a:ln>
                <a:noFill/>
              </a:ln>
              <a:solidFill>
                <a:prstClr val="black"/>
              </a:solidFill>
              <a:effectLst/>
              <a:uLnTx/>
              <a:uFillTx/>
              <a:latin typeface="Tw Cen MT" panose="020B0602020104020603"/>
              <a:ea typeface="+mn-ea"/>
              <a:cs typeface="+mn-cs"/>
            </a:endParaRPr>
          </a:p>
        </p:txBody>
      </p:sp>
      <p:sp>
        <p:nvSpPr>
          <p:cNvPr id="5" name="Footer Placeholder 4"/>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Tw Cen MT" panose="020B0602020104020603"/>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dirty="0">
              <a:ln>
                <a:noFill/>
              </a:ln>
              <a:solidFill>
                <a:prstClr val="black"/>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102105885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tr-TR" smtClean="0"/>
              <a:t>Asıl başlık stili için tıklatın</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9/16/2026</a:t>
            </a:fld>
            <a:endParaRPr kumimoji="0" lang="en-US" sz="1000" b="0" i="0" u="none" strike="noStrike" kern="1200" cap="none" spc="0" normalizeH="0" baseline="0" noProof="0" dirty="0">
              <a:ln>
                <a:noFill/>
              </a:ln>
              <a:solidFill>
                <a:prstClr val="black"/>
              </a:solidFill>
              <a:effectLst/>
              <a:uLnTx/>
              <a:uFillTx/>
              <a:latin typeface="Tw Cen MT" panose="020B0602020104020603"/>
              <a:ea typeface="+mn-ea"/>
              <a:cs typeface="+mn-cs"/>
            </a:endParaRPr>
          </a:p>
        </p:txBody>
      </p:sp>
      <p:sp>
        <p:nvSpPr>
          <p:cNvPr id="6" name="Footer Placeholder 5"/>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Tw Cen MT" panose="020B0602020104020603"/>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dirty="0">
              <a:ln>
                <a:noFill/>
              </a:ln>
              <a:solidFill>
                <a:prstClr val="black"/>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43494046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tr-TR" smtClean="0"/>
              <a:t>Asıl başlık stili için tıklatın</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12" name="Content Placeholder 3"/>
          <p:cNvSpPr>
            <a:spLocks noGrp="1"/>
          </p:cNvSpPr>
          <p:nvPr>
            <p:ph sz="quarter" idx="13"/>
          </p:nvPr>
        </p:nvSpPr>
        <p:spPr>
          <a:xfrm>
            <a:off x="913774" y="3051012"/>
            <a:ext cx="5106027" cy="2740187"/>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13" name="Content Placeholder 5"/>
          <p:cNvSpPr>
            <a:spLocks noGrp="1"/>
          </p:cNvSpPr>
          <p:nvPr>
            <p:ph sz="quarter" idx="14"/>
          </p:nvPr>
        </p:nvSpPr>
        <p:spPr>
          <a:xfrm>
            <a:off x="6172200" y="3051012"/>
            <a:ext cx="5105401" cy="2740187"/>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9/16/2026</a:t>
            </a:fld>
            <a:endParaRPr kumimoji="0" lang="en-US" sz="1000" b="0" i="0" u="none" strike="noStrike" kern="1200" cap="none" spc="0" normalizeH="0" baseline="0" noProof="0" dirty="0">
              <a:ln>
                <a:noFill/>
              </a:ln>
              <a:solidFill>
                <a:prstClr val="black"/>
              </a:solidFill>
              <a:effectLst/>
              <a:uLnTx/>
              <a:uFillTx/>
              <a:latin typeface="Tw Cen MT" panose="020B0602020104020603"/>
              <a:ea typeface="+mn-ea"/>
              <a:cs typeface="+mn-cs"/>
            </a:endParaRPr>
          </a:p>
        </p:txBody>
      </p:sp>
      <p:sp>
        <p:nvSpPr>
          <p:cNvPr id="8" name="Footer Placeholder 7"/>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Tw Cen MT" panose="020B0602020104020603"/>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dirty="0">
              <a:ln>
                <a:noFill/>
              </a:ln>
              <a:solidFill>
                <a:prstClr val="black"/>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80685434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9/16/2026</a:t>
            </a:fld>
            <a:endParaRPr kumimoji="0" lang="en-US" sz="1000" b="0" i="0" u="none" strike="noStrike" kern="1200" cap="none" spc="0" normalizeH="0" baseline="0" noProof="0" dirty="0">
              <a:ln>
                <a:noFill/>
              </a:ln>
              <a:solidFill>
                <a:prstClr val="black"/>
              </a:solidFill>
              <a:effectLst/>
              <a:uLnTx/>
              <a:uFillTx/>
              <a:latin typeface="Tw Cen MT" panose="020B0602020104020603"/>
              <a:ea typeface="+mn-ea"/>
              <a:cs typeface="+mn-cs"/>
            </a:endParaRPr>
          </a:p>
        </p:txBody>
      </p:sp>
      <p:sp>
        <p:nvSpPr>
          <p:cNvPr id="4" name="Footer Placeholder 3"/>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Tw Cen MT" panose="020B0602020104020603"/>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dirty="0">
              <a:ln>
                <a:noFill/>
              </a:ln>
              <a:solidFill>
                <a:prstClr val="black"/>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413810721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9/16/2026</a:t>
            </a:fld>
            <a:endParaRPr kumimoji="0" lang="en-US" sz="1000" b="0" i="0" u="none" strike="noStrike" kern="1200" cap="none" spc="0" normalizeH="0" baseline="0" noProof="0" dirty="0">
              <a:ln>
                <a:noFill/>
              </a:ln>
              <a:solidFill>
                <a:prstClr val="black"/>
              </a:solidFill>
              <a:effectLst/>
              <a:uLnTx/>
              <a:uFillTx/>
              <a:latin typeface="Tw Cen MT" panose="020B0602020104020603"/>
              <a:ea typeface="+mn-ea"/>
              <a:cs typeface="+mn-cs"/>
            </a:endParaRPr>
          </a:p>
        </p:txBody>
      </p:sp>
      <p:sp>
        <p:nvSpPr>
          <p:cNvPr id="3" name="Footer Placeholder 2"/>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Tw Cen MT" panose="020B0602020104020603"/>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dirty="0">
              <a:ln>
                <a:noFill/>
              </a:ln>
              <a:solidFill>
                <a:prstClr val="black"/>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397531578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tr-TR" smtClean="0"/>
              <a:t>Asıl başlık stili için tıklatın</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Date Placeholder 4"/>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9/16/2026</a:t>
            </a:fld>
            <a:endParaRPr kumimoji="0" lang="en-US" sz="1000" b="0" i="0" u="none" strike="noStrike" kern="1200" cap="none" spc="0" normalizeH="0" baseline="0" noProof="0" dirty="0">
              <a:ln>
                <a:noFill/>
              </a:ln>
              <a:solidFill>
                <a:prstClr val="black"/>
              </a:solidFill>
              <a:effectLst/>
              <a:uLnTx/>
              <a:uFillTx/>
              <a:latin typeface="Tw Cen MT" panose="020B0602020104020603"/>
              <a:ea typeface="+mn-ea"/>
              <a:cs typeface="+mn-cs"/>
            </a:endParaRPr>
          </a:p>
        </p:txBody>
      </p:sp>
      <p:sp>
        <p:nvSpPr>
          <p:cNvPr id="6" name="Footer Placeholder 5"/>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Tw Cen MT" panose="020B0602020104020603"/>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dirty="0">
              <a:ln>
                <a:noFill/>
              </a:ln>
              <a:solidFill>
                <a:prstClr val="black"/>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71373014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Date Placeholder 4"/>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9/16/2026</a:t>
            </a:fld>
            <a:endParaRPr kumimoji="0" lang="en-US" sz="1000" b="0" i="0" u="none" strike="noStrike" kern="1200" cap="none" spc="0" normalizeH="0" baseline="0" noProof="0" dirty="0">
              <a:ln>
                <a:noFill/>
              </a:ln>
              <a:solidFill>
                <a:prstClr val="black"/>
              </a:solidFill>
              <a:effectLst/>
              <a:uLnTx/>
              <a:uFillTx/>
              <a:latin typeface="Tw Cen MT" panose="020B0602020104020603"/>
              <a:ea typeface="+mn-ea"/>
              <a:cs typeface="+mn-cs"/>
            </a:endParaRPr>
          </a:p>
        </p:txBody>
      </p:sp>
      <p:sp>
        <p:nvSpPr>
          <p:cNvPr id="6" name="Footer Placeholder 5"/>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Tw Cen MT" panose="020B0602020104020603"/>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dirty="0">
              <a:ln>
                <a:noFill/>
              </a:ln>
              <a:solidFill>
                <a:prstClr val="black"/>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280672227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Date Placeholder 4"/>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9/16/2026</a:t>
            </a:fld>
            <a:endParaRPr kumimoji="0" lang="en-US" sz="1000" b="0" i="0" u="none" strike="noStrike" kern="1200" cap="none" spc="0" normalizeH="0" baseline="0" noProof="0" dirty="0">
              <a:ln>
                <a:noFill/>
              </a:ln>
              <a:solidFill>
                <a:prstClr val="black"/>
              </a:solidFill>
              <a:effectLst/>
              <a:uLnTx/>
              <a:uFillTx/>
              <a:latin typeface="Tw Cen MT" panose="020B0602020104020603"/>
              <a:ea typeface="+mn-ea"/>
              <a:cs typeface="+mn-cs"/>
            </a:endParaRPr>
          </a:p>
        </p:txBody>
      </p:sp>
      <p:sp>
        <p:nvSpPr>
          <p:cNvPr id="6" name="Footer Placeholder 5"/>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Tw Cen MT" panose="020B0602020104020603"/>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dirty="0">
              <a:ln>
                <a:noFill/>
              </a:ln>
              <a:solidFill>
                <a:prstClr val="black"/>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353046858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tr-TR" smtClean="0"/>
              <a:t>Asıl başlık stili için tıklatın</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Date Placeholder 4"/>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9/16/2026</a:t>
            </a:fld>
            <a:endParaRPr kumimoji="0" lang="en-US" sz="1000" b="0" i="0" u="none" strike="noStrike" kern="1200" cap="none" spc="0" normalizeH="0" baseline="0" noProof="0" dirty="0">
              <a:ln>
                <a:noFill/>
              </a:ln>
              <a:solidFill>
                <a:prstClr val="black"/>
              </a:solidFill>
              <a:effectLst/>
              <a:uLnTx/>
              <a:uFillTx/>
              <a:latin typeface="Tw Cen MT" panose="020B0602020104020603"/>
              <a:ea typeface="+mn-ea"/>
              <a:cs typeface="+mn-cs"/>
            </a:endParaRPr>
          </a:p>
        </p:txBody>
      </p:sp>
      <p:sp>
        <p:nvSpPr>
          <p:cNvPr id="6" name="Footer Placeholder 5"/>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Tw Cen MT" panose="020B0602020104020603"/>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dirty="0">
              <a:ln>
                <a:noFill/>
              </a:ln>
              <a:solidFill>
                <a:prstClr val="black"/>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338181234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tr-TR" smtClean="0"/>
              <a:t>Asıl başlık stili için tıklatın</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Date Placeholder 4"/>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9/16/2026</a:t>
            </a:fld>
            <a:endParaRPr kumimoji="0" lang="en-US" sz="1000" b="0" i="0" u="none" strike="noStrike" kern="1200" cap="none" spc="0" normalizeH="0" baseline="0" noProof="0" dirty="0">
              <a:ln>
                <a:noFill/>
              </a:ln>
              <a:solidFill>
                <a:prstClr val="black"/>
              </a:solidFill>
              <a:effectLst/>
              <a:uLnTx/>
              <a:uFillTx/>
              <a:latin typeface="Tw Cen MT" panose="020B0602020104020603"/>
              <a:ea typeface="+mn-ea"/>
              <a:cs typeface="+mn-cs"/>
            </a:endParaRPr>
          </a:p>
        </p:txBody>
      </p:sp>
      <p:sp>
        <p:nvSpPr>
          <p:cNvPr id="6" name="Footer Placeholder 5"/>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Tw Cen MT" panose="020B0602020104020603"/>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dirty="0">
              <a:ln>
                <a:noFill/>
              </a:ln>
              <a:solidFill>
                <a:prstClr val="black"/>
              </a:solidFill>
              <a:effectLst/>
              <a:uLnTx/>
              <a:uFillTx/>
              <a:latin typeface="Tw Cen MT" panose="020B0602020104020603"/>
              <a:ea typeface="+mn-ea"/>
              <a:cs typeface="+mn-cs"/>
            </a:endParaRPr>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8000" b="0" i="0" u="none" strike="noStrike" kern="1200" cap="all" spc="0" normalizeH="0" baseline="0" noProof="0" dirty="0">
                <a:ln w="3175" cmpd="sng">
                  <a:noFill/>
                </a:ln>
                <a:solidFill>
                  <a:prstClr val="black"/>
                </a:solidFill>
                <a:effectLst/>
                <a:uLnTx/>
                <a:uFillTx/>
                <a:latin typeface="Tw Cen MT" panose="020B0602020104020603"/>
                <a:ea typeface="+mn-ea"/>
                <a:cs typeface="+mn-cs"/>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marL="0" marR="0" lvl="0" indent="0" algn="r" defTabSz="457200" rtl="0" eaLnBrk="1" fontAlgn="auto" latinLnBrk="0" hangingPunct="1">
              <a:lnSpc>
                <a:spcPct val="100000"/>
              </a:lnSpc>
              <a:spcBef>
                <a:spcPct val="0"/>
              </a:spcBef>
              <a:spcAft>
                <a:spcPts val="0"/>
              </a:spcAft>
              <a:buClrTx/>
              <a:buSzTx/>
              <a:buFontTx/>
              <a:buNone/>
              <a:tabLst/>
              <a:defRPr/>
            </a:pPr>
            <a:r>
              <a:rPr kumimoji="0" lang="en-US" sz="8000" b="0" i="0" u="none" strike="noStrike" kern="1200" cap="all" spc="0" normalizeH="0" baseline="0" noProof="0" dirty="0">
                <a:ln w="3175" cmpd="sng">
                  <a:noFill/>
                </a:ln>
                <a:solidFill>
                  <a:prstClr val="black"/>
                </a:solidFill>
                <a:effectLst/>
                <a:uLnTx/>
                <a:uFillTx/>
                <a:latin typeface="Tw Cen MT" panose="020B0602020104020603"/>
                <a:ea typeface="+mn-ea"/>
                <a:cs typeface="+mn-cs"/>
              </a:rPr>
              <a:t>”</a:t>
            </a:r>
          </a:p>
        </p:txBody>
      </p:sp>
    </p:spTree>
    <p:extLst>
      <p:ext uri="{BB962C8B-B14F-4D97-AF65-F5344CB8AC3E}">
        <p14:creationId xmlns:p14="http://schemas.microsoft.com/office/powerpoint/2010/main" val="267335997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tr-TR" smtClean="0"/>
              <a:t>Asıl başlık stili için tıklatın</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Date Placeholder 4"/>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9/16/2026</a:t>
            </a:fld>
            <a:endParaRPr kumimoji="0" lang="en-US" sz="1000" b="0" i="0" u="none" strike="noStrike" kern="1200" cap="none" spc="0" normalizeH="0" baseline="0" noProof="0" dirty="0">
              <a:ln>
                <a:noFill/>
              </a:ln>
              <a:solidFill>
                <a:prstClr val="black"/>
              </a:solidFill>
              <a:effectLst/>
              <a:uLnTx/>
              <a:uFillTx/>
              <a:latin typeface="Tw Cen MT" panose="020B0602020104020603"/>
              <a:ea typeface="+mn-ea"/>
              <a:cs typeface="+mn-cs"/>
            </a:endParaRPr>
          </a:p>
        </p:txBody>
      </p:sp>
      <p:sp>
        <p:nvSpPr>
          <p:cNvPr id="6" name="Footer Placeholder 5"/>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Tw Cen MT" panose="020B0602020104020603"/>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dirty="0">
              <a:ln>
                <a:noFill/>
              </a:ln>
              <a:solidFill>
                <a:prstClr val="black"/>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184303588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3 Sütu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tr-TR" smtClean="0"/>
              <a:t>Asıl başlık stili için tıklatın</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a:t>
            </a:r>
          </a:p>
        </p:txBody>
      </p:sp>
      <p:sp>
        <p:nvSpPr>
          <p:cNvPr id="3" name="Date Placeholder 2"/>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9/16/2026</a:t>
            </a:fld>
            <a:endParaRPr kumimoji="0" lang="en-US" sz="1000" b="0" i="0" u="none" strike="noStrike" kern="1200" cap="none" spc="0" normalizeH="0" baseline="0" noProof="0" dirty="0">
              <a:ln>
                <a:noFill/>
              </a:ln>
              <a:solidFill>
                <a:prstClr val="black"/>
              </a:solidFill>
              <a:effectLst/>
              <a:uLnTx/>
              <a:uFillTx/>
              <a:latin typeface="Tw Cen MT" panose="020B0602020104020603"/>
              <a:ea typeface="+mn-ea"/>
              <a:cs typeface="+mn-cs"/>
            </a:endParaRPr>
          </a:p>
        </p:txBody>
      </p:sp>
      <p:sp>
        <p:nvSpPr>
          <p:cNvPr id="4" name="Footer Placeholder 3"/>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Tw Cen MT" panose="020B0602020104020603"/>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dirty="0">
              <a:ln>
                <a:noFill/>
              </a:ln>
              <a:solidFill>
                <a:prstClr val="black"/>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384004124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3 Resim Sütunu">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tr-TR" smtClean="0"/>
              <a:t>Asıl başlık stili için tıklatın</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a:t>
            </a:r>
          </a:p>
        </p:txBody>
      </p:sp>
      <p:sp>
        <p:nvSpPr>
          <p:cNvPr id="3" name="Date Placeholder 2"/>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9/16/2026</a:t>
            </a:fld>
            <a:endParaRPr kumimoji="0" lang="en-US" sz="1000" b="0" i="0" u="none" strike="noStrike" kern="1200" cap="none" spc="0" normalizeH="0" baseline="0" noProof="0" dirty="0">
              <a:ln>
                <a:noFill/>
              </a:ln>
              <a:solidFill>
                <a:prstClr val="black"/>
              </a:solidFill>
              <a:effectLst/>
              <a:uLnTx/>
              <a:uFillTx/>
              <a:latin typeface="Tw Cen MT" panose="020B0602020104020603"/>
              <a:ea typeface="+mn-ea"/>
              <a:cs typeface="+mn-cs"/>
            </a:endParaRPr>
          </a:p>
        </p:txBody>
      </p:sp>
      <p:sp>
        <p:nvSpPr>
          <p:cNvPr id="4" name="Footer Placeholder 3"/>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Tw Cen MT" panose="020B0602020104020603"/>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dirty="0">
              <a:ln>
                <a:noFill/>
              </a:ln>
              <a:solidFill>
                <a:prstClr val="black"/>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403257254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tr-TR" smtClean="0"/>
              <a:t>Asıl başlık stili için tıklatın</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9/16/2026</a:t>
            </a:fld>
            <a:endParaRPr kumimoji="0" lang="en-US" sz="1000" b="0" i="0" u="none" strike="noStrike" kern="1200" cap="none" spc="0" normalizeH="0" baseline="0" noProof="0" dirty="0">
              <a:ln>
                <a:noFill/>
              </a:ln>
              <a:solidFill>
                <a:prstClr val="black"/>
              </a:solidFill>
              <a:effectLst/>
              <a:uLnTx/>
              <a:uFillTx/>
              <a:latin typeface="Tw Cen MT" panose="020B0602020104020603"/>
              <a:ea typeface="+mn-ea"/>
              <a:cs typeface="+mn-cs"/>
            </a:endParaRPr>
          </a:p>
        </p:txBody>
      </p:sp>
      <p:sp>
        <p:nvSpPr>
          <p:cNvPr id="5" name="Footer Placeholder 4"/>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Tw Cen MT" panose="020B0602020104020603"/>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dirty="0">
              <a:ln>
                <a:noFill/>
              </a:ln>
              <a:solidFill>
                <a:prstClr val="black"/>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206482616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tr-TR" smtClean="0"/>
              <a:t>Asıl başlık stili için tıklatın</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9/16/2026</a:t>
            </a:fld>
            <a:endParaRPr kumimoji="0" lang="en-US" sz="1000" b="0" i="0" u="none" strike="noStrike" kern="1200" cap="none" spc="0" normalizeH="0" baseline="0" noProof="0" dirty="0">
              <a:ln>
                <a:noFill/>
              </a:ln>
              <a:solidFill>
                <a:prstClr val="black"/>
              </a:solidFill>
              <a:effectLst/>
              <a:uLnTx/>
              <a:uFillTx/>
              <a:latin typeface="Tw Cen MT" panose="020B0602020104020603"/>
              <a:ea typeface="+mn-ea"/>
              <a:cs typeface="+mn-cs"/>
            </a:endParaRPr>
          </a:p>
        </p:txBody>
      </p:sp>
      <p:sp>
        <p:nvSpPr>
          <p:cNvPr id="5" name="Footer Placeholder 4"/>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Tw Cen MT" panose="020B0602020104020603"/>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dirty="0">
              <a:ln>
                <a:noFill/>
              </a:ln>
              <a:solidFill>
                <a:prstClr val="black"/>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3928651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18"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slideLayout" Target="../slideLayouts/slideLayout40.xml"/><Relationship Id="rId2" Type="http://schemas.openxmlformats.org/officeDocument/2006/relationships/slideLayout" Target="../slideLayouts/slideLayout25.xml"/><Relationship Id="rId16" Type="http://schemas.openxmlformats.org/officeDocument/2006/relationships/slideLayout" Target="../slideLayouts/slideLayout39.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slideLayout" Target="../slideLayouts/slideLayout38.xml"/><Relationship Id="rId10" Type="http://schemas.openxmlformats.org/officeDocument/2006/relationships/slideLayout" Target="../slideLayouts/slideLayout33.xml"/><Relationship Id="rId19" Type="http://schemas.openxmlformats.org/officeDocument/2006/relationships/image" Target="../media/image1.png"/><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6ECB258A-5C95-4539-8F66-B8295C106A3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DD65A99E-F40F-417D-A5FB-01D9591311C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0C9EE0B9-E6B4-4CAF-9ADC-C0B0972D9B8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D42A9A1-D665-41F9-84F8-46E3ACB34B19}" type="datetimeFigureOut">
              <a:rPr lang="tr-TR" smtClean="0"/>
              <a:pPr/>
              <a:t>16.09.2026</a:t>
            </a:fld>
            <a:endParaRPr lang="tr-TR"/>
          </a:p>
        </p:txBody>
      </p:sp>
      <p:sp>
        <p:nvSpPr>
          <p:cNvPr id="5" name="Alt Bilgi Yer Tutucusu 4">
            <a:extLst>
              <a:ext uri="{FF2B5EF4-FFF2-40B4-BE49-F238E27FC236}">
                <a16:creationId xmlns:a16="http://schemas.microsoft.com/office/drawing/2014/main" id="{B7ABE6F4-24C8-41DC-8319-FAAE4AFE254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a:extLst>
              <a:ext uri="{FF2B5EF4-FFF2-40B4-BE49-F238E27FC236}">
                <a16:creationId xmlns:a16="http://schemas.microsoft.com/office/drawing/2014/main" id="{BD13A2AC-AAFA-4B9A-9DD5-78E5E935C2B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8FB5A4-6B37-4B2A-98C5-06CE387A69AF}" type="slidenum">
              <a:rPr lang="tr-TR" smtClean="0"/>
              <a:pPr/>
              <a:t>‹#›</a:t>
            </a:fld>
            <a:endParaRPr lang="tr-TR"/>
          </a:p>
        </p:txBody>
      </p:sp>
    </p:spTree>
    <p:extLst>
      <p:ext uri="{BB962C8B-B14F-4D97-AF65-F5344CB8AC3E}">
        <p14:creationId xmlns:p14="http://schemas.microsoft.com/office/powerpoint/2010/main" val="36398260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0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 için tıklatın</a:t>
            </a: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8DEA0B9B-61EE-4AB5-A884-3DF2EB3E4FE2}"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16.09.2026</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8A538E5F-1B69-4085-A574-ACCE49BE16CE}"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9572850"/>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mt="7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9/16/2026</a:t>
            </a:fld>
            <a:endParaRPr kumimoji="0" lang="en-US" sz="1000" b="0" i="0" u="none" strike="noStrike" kern="1200" cap="none" spc="0" normalizeH="0" baseline="0" noProof="0" dirty="0">
              <a:ln>
                <a:noFill/>
              </a:ln>
              <a:solidFill>
                <a:prstClr val="black"/>
              </a:solidFill>
              <a:effectLst/>
              <a:uLnTx/>
              <a:uFillTx/>
              <a:latin typeface="Tw Cen MT" panose="020B0602020104020603"/>
              <a:ea typeface="+mn-ea"/>
              <a:cs typeface="+mn-cs"/>
            </a:endParaRPr>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Tw Cen MT" panose="020B0602020104020603"/>
              <a:ea typeface="+mn-ea"/>
              <a:cs typeface="+mn-cs"/>
            </a:endParaRPr>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dirty="0">
              <a:ln>
                <a:noFill/>
              </a:ln>
              <a:solidFill>
                <a:prstClr val="black"/>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1989739250"/>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717" r:id="rId13"/>
    <p:sldLayoutId id="2147483718" r:id="rId14"/>
    <p:sldLayoutId id="2147483719" r:id="rId15"/>
    <p:sldLayoutId id="2147483720" r:id="rId16"/>
    <p:sldLayoutId id="2147483721"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2.png"/><Relationship Id="rId1" Type="http://schemas.openxmlformats.org/officeDocument/2006/relationships/slideLayout" Target="../slideLayouts/slideLayout19.xml"/><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5.xml"/></Relationships>
</file>

<file path=ppt/slides/_rels/slide4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8.xml"/><Relationship Id="rId1" Type="http://schemas.openxmlformats.org/officeDocument/2006/relationships/slideLayout" Target="../slideLayouts/slideLayout31.xml"/><Relationship Id="rId4" Type="http://schemas.openxmlformats.org/officeDocument/2006/relationships/image" Target="../media/image15.png"/></Relationships>
</file>

<file path=ppt/slides/_rels/slide4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4.jpeg"/><Relationship Id="rId1" Type="http://schemas.openxmlformats.org/officeDocument/2006/relationships/slideLayout" Target="../slideLayouts/slideLayout31.xml"/></Relationships>
</file>

<file path=ppt/slides/_rels/slide4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5.jpeg"/><Relationship Id="rId1" Type="http://schemas.openxmlformats.org/officeDocument/2006/relationships/slideLayout" Target="../slideLayouts/slideLayout31.xml"/></Relationships>
</file>

<file path=ppt/slides/_rels/slide4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31.xml"/><Relationship Id="rId4" Type="http://schemas.openxmlformats.org/officeDocument/2006/relationships/image" Target="../media/image15.png"/></Relationships>
</file>

<file path=ppt/slides/_rels/slide4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31.xml"/><Relationship Id="rId4" Type="http://schemas.openxmlformats.org/officeDocument/2006/relationships/image" Target="../media/image15.png"/></Relationships>
</file>

<file path=ppt/slides/_rels/slide47.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image" Target="../media/image30.jpeg"/><Relationship Id="rId7" Type="http://schemas.openxmlformats.org/officeDocument/2006/relationships/image" Target="../media/image34.jpeg"/><Relationship Id="rId2" Type="http://schemas.openxmlformats.org/officeDocument/2006/relationships/image" Target="../media/image15.png"/><Relationship Id="rId1" Type="http://schemas.openxmlformats.org/officeDocument/2006/relationships/slideLayout" Target="../slideLayouts/slideLayout31.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 Id="rId9" Type="http://schemas.openxmlformats.org/officeDocument/2006/relationships/image" Target="../media/image36.jpeg"/></Relationships>
</file>

<file path=ppt/slides/_rels/slide4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15.png"/><Relationship Id="rId1" Type="http://schemas.openxmlformats.org/officeDocument/2006/relationships/slideLayout" Target="../slideLayouts/slideLayout31.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jpeg"/></Relationships>
</file>

<file path=ppt/slides/_rels/slide4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kdörtgen 5">
            <a:extLst>
              <a:ext uri="{FF2B5EF4-FFF2-40B4-BE49-F238E27FC236}">
                <a16:creationId xmlns:a16="http://schemas.microsoft.com/office/drawing/2014/main" id="{01D6D227-3D1C-4EFB-BFF8-04DDC10217E4}"/>
              </a:ext>
            </a:extLst>
          </p:cNvPr>
          <p:cNvSpPr/>
          <p:nvPr/>
        </p:nvSpPr>
        <p:spPr>
          <a:xfrm>
            <a:off x="0" y="2025747"/>
            <a:ext cx="12192000" cy="858129"/>
          </a:xfrm>
          <a:prstGeom prst="rect">
            <a:avLst/>
          </a:prstGeom>
          <a:solidFill>
            <a:srgbClr val="260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7" name="Dikdörtgen 6">
            <a:extLst>
              <a:ext uri="{FF2B5EF4-FFF2-40B4-BE49-F238E27FC236}">
                <a16:creationId xmlns:a16="http://schemas.microsoft.com/office/drawing/2014/main" id="{88BE9D87-4894-4806-8F3F-199060C3BA42}"/>
              </a:ext>
            </a:extLst>
          </p:cNvPr>
          <p:cNvSpPr/>
          <p:nvPr/>
        </p:nvSpPr>
        <p:spPr>
          <a:xfrm>
            <a:off x="0" y="3010485"/>
            <a:ext cx="12192000" cy="216116"/>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i="1" dirty="0"/>
          </a:p>
        </p:txBody>
      </p:sp>
      <p:pic>
        <p:nvPicPr>
          <p:cNvPr id="5" name="Resim 4">
            <a:extLst>
              <a:ext uri="{FF2B5EF4-FFF2-40B4-BE49-F238E27FC236}">
                <a16:creationId xmlns:a16="http://schemas.microsoft.com/office/drawing/2014/main" id="{B999050A-8455-488D-89BE-2843D9D9094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06974" y="1081283"/>
            <a:ext cx="3300991" cy="3319279"/>
          </a:xfrm>
          <a:prstGeom prst="rect">
            <a:avLst/>
          </a:prstGeom>
        </p:spPr>
      </p:pic>
      <p:sp>
        <p:nvSpPr>
          <p:cNvPr id="8" name="Metin kutusu 7">
            <a:extLst>
              <a:ext uri="{FF2B5EF4-FFF2-40B4-BE49-F238E27FC236}">
                <a16:creationId xmlns:a16="http://schemas.microsoft.com/office/drawing/2014/main" id="{21090D4C-AB1F-45F9-8F4F-80856124B392}"/>
              </a:ext>
            </a:extLst>
          </p:cNvPr>
          <p:cNvSpPr txBox="1"/>
          <p:nvPr/>
        </p:nvSpPr>
        <p:spPr>
          <a:xfrm>
            <a:off x="2129698" y="306358"/>
            <a:ext cx="7829323" cy="584775"/>
          </a:xfrm>
          <a:prstGeom prst="rect">
            <a:avLst/>
          </a:prstGeom>
          <a:noFill/>
        </p:spPr>
        <p:txBody>
          <a:bodyPr wrap="none" rtlCol="0">
            <a:spAutoFit/>
          </a:bodyPr>
          <a:lstStyle/>
          <a:p>
            <a:r>
              <a:rPr lang="tr-TR" sz="3200" b="1" dirty="0"/>
              <a:t>ONDOKUZ MAYIS ÜNİVERSİTESİ VAKFI KOLEJİ</a:t>
            </a:r>
          </a:p>
        </p:txBody>
      </p:sp>
      <p:sp>
        <p:nvSpPr>
          <p:cNvPr id="9" name="Metin kutusu 8">
            <a:extLst>
              <a:ext uri="{FF2B5EF4-FFF2-40B4-BE49-F238E27FC236}">
                <a16:creationId xmlns:a16="http://schemas.microsoft.com/office/drawing/2014/main" id="{E6E80A13-B03A-4180-8B7B-E23F5FDC7152}"/>
              </a:ext>
            </a:extLst>
          </p:cNvPr>
          <p:cNvSpPr txBox="1"/>
          <p:nvPr/>
        </p:nvSpPr>
        <p:spPr>
          <a:xfrm>
            <a:off x="1914050" y="4501891"/>
            <a:ext cx="8176213" cy="1077218"/>
          </a:xfrm>
          <a:prstGeom prst="rect">
            <a:avLst/>
          </a:prstGeom>
          <a:noFill/>
        </p:spPr>
        <p:txBody>
          <a:bodyPr wrap="none" rtlCol="0">
            <a:spAutoFit/>
          </a:bodyPr>
          <a:lstStyle/>
          <a:p>
            <a:pPr algn="ctr"/>
            <a:r>
              <a:rPr lang="tr-TR" sz="3200" b="1" dirty="0" smtClean="0"/>
              <a:t>2026-2027 </a:t>
            </a:r>
            <a:r>
              <a:rPr lang="tr-TR" sz="3200" b="1" dirty="0"/>
              <a:t>EĞİTİM VE ÖĞRETİM YILI</a:t>
            </a:r>
          </a:p>
          <a:p>
            <a:pPr algn="ctr"/>
            <a:r>
              <a:rPr lang="tr-TR" sz="3200" b="1" dirty="0"/>
              <a:t>8. SINIFLAR AKADEMİK DERS TANITIM SUNUSU</a:t>
            </a:r>
          </a:p>
        </p:txBody>
      </p:sp>
    </p:spTree>
    <p:extLst>
      <p:ext uri="{BB962C8B-B14F-4D97-AF65-F5344CB8AC3E}">
        <p14:creationId xmlns:p14="http://schemas.microsoft.com/office/powerpoint/2010/main" val="379018807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AF327E14-4E26-4EE5-AF25-C35F50676564}"/>
              </a:ext>
            </a:extLst>
          </p:cNvPr>
          <p:cNvSpPr/>
          <p:nvPr/>
        </p:nvSpPr>
        <p:spPr>
          <a:xfrm>
            <a:off x="0" y="0"/>
            <a:ext cx="12192000" cy="506437"/>
          </a:xfrm>
          <a:prstGeom prst="rect">
            <a:avLst/>
          </a:prstGeom>
          <a:solidFill>
            <a:srgbClr val="2609FF"/>
          </a:solidFill>
          <a:ln>
            <a:solidFill>
              <a:srgbClr val="2609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3" name="Paralelkenar 2">
            <a:extLst>
              <a:ext uri="{FF2B5EF4-FFF2-40B4-BE49-F238E27FC236}">
                <a16:creationId xmlns:a16="http://schemas.microsoft.com/office/drawing/2014/main" id="{1A3413B1-15F2-4709-B5CE-967EF456D32A}"/>
              </a:ext>
            </a:extLst>
          </p:cNvPr>
          <p:cNvSpPr/>
          <p:nvPr/>
        </p:nvSpPr>
        <p:spPr>
          <a:xfrm>
            <a:off x="10058400" y="0"/>
            <a:ext cx="914400" cy="506437"/>
          </a:xfrm>
          <a:prstGeom prst="parallelogram">
            <a:avLst>
              <a:gd name="adj" fmla="val 97222"/>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4" name="Metin kutusu 3">
            <a:extLst>
              <a:ext uri="{FF2B5EF4-FFF2-40B4-BE49-F238E27FC236}">
                <a16:creationId xmlns:a16="http://schemas.microsoft.com/office/drawing/2014/main" id="{B29FC0BD-6808-4D09-B89D-D54EABD156F1}"/>
              </a:ext>
            </a:extLst>
          </p:cNvPr>
          <p:cNvSpPr txBox="1"/>
          <p:nvPr/>
        </p:nvSpPr>
        <p:spPr>
          <a:xfrm>
            <a:off x="196949" y="68551"/>
            <a:ext cx="7232493" cy="369332"/>
          </a:xfrm>
          <a:prstGeom prst="rect">
            <a:avLst/>
          </a:prstGeom>
          <a:noFill/>
        </p:spPr>
        <p:txBody>
          <a:bodyPr wrap="none" rtlCol="0">
            <a:spAutoFit/>
          </a:bodyPr>
          <a:lstStyle/>
          <a:p>
            <a:r>
              <a:rPr lang="tr-TR" b="1" dirty="0" smtClean="0">
                <a:solidFill>
                  <a:schemeClr val="bg1"/>
                </a:solidFill>
              </a:rPr>
              <a:t>2026 </a:t>
            </a:r>
            <a:r>
              <a:rPr lang="tr-TR" b="1" dirty="0">
                <a:solidFill>
                  <a:schemeClr val="bg1"/>
                </a:solidFill>
              </a:rPr>
              <a:t>- </a:t>
            </a:r>
            <a:r>
              <a:rPr lang="tr-TR" b="1" dirty="0" smtClean="0">
                <a:solidFill>
                  <a:schemeClr val="bg1"/>
                </a:solidFill>
              </a:rPr>
              <a:t>2027 </a:t>
            </a:r>
            <a:r>
              <a:rPr lang="tr-TR" b="1" dirty="0">
                <a:solidFill>
                  <a:schemeClr val="bg1"/>
                </a:solidFill>
              </a:rPr>
              <a:t>OMÜ VAKFI KOLEJİ ORTAOKULU AKADEMİK ÇALIŞMA TAKVİMİ</a:t>
            </a:r>
          </a:p>
        </p:txBody>
      </p:sp>
      <p:sp>
        <p:nvSpPr>
          <p:cNvPr id="5" name="Paralelkenar 4">
            <a:extLst>
              <a:ext uri="{FF2B5EF4-FFF2-40B4-BE49-F238E27FC236}">
                <a16:creationId xmlns:a16="http://schemas.microsoft.com/office/drawing/2014/main" id="{D34640A0-34EE-45EA-ABA9-69E137BE76A0}"/>
              </a:ext>
            </a:extLst>
          </p:cNvPr>
          <p:cNvSpPr/>
          <p:nvPr/>
        </p:nvSpPr>
        <p:spPr>
          <a:xfrm>
            <a:off x="10044332" y="-2"/>
            <a:ext cx="635391" cy="506437"/>
          </a:xfrm>
          <a:prstGeom prst="parallelogram">
            <a:avLst>
              <a:gd name="adj" fmla="val 9722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pic>
        <p:nvPicPr>
          <p:cNvPr id="8" name="Resim 7">
            <a:extLst>
              <a:ext uri="{FF2B5EF4-FFF2-40B4-BE49-F238E27FC236}">
                <a16:creationId xmlns:a16="http://schemas.microsoft.com/office/drawing/2014/main" id="{5D87A572-AE62-4824-B3CE-71ED3E0D8EE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3115" y="827206"/>
            <a:ext cx="4879884" cy="6030794"/>
          </a:xfrm>
          <a:prstGeom prst="rect">
            <a:avLst/>
          </a:prstGeom>
        </p:spPr>
      </p:pic>
      <p:grpSp>
        <p:nvGrpSpPr>
          <p:cNvPr id="22" name="Grup 21">
            <a:extLst>
              <a:ext uri="{FF2B5EF4-FFF2-40B4-BE49-F238E27FC236}">
                <a16:creationId xmlns:a16="http://schemas.microsoft.com/office/drawing/2014/main" id="{7F55E85E-96BE-4561-A170-9753D662421B}"/>
              </a:ext>
            </a:extLst>
          </p:cNvPr>
          <p:cNvGrpSpPr/>
          <p:nvPr/>
        </p:nvGrpSpPr>
        <p:grpSpPr>
          <a:xfrm>
            <a:off x="5068711" y="1338953"/>
            <a:ext cx="7434224" cy="4911648"/>
            <a:chOff x="4787002" y="3660177"/>
            <a:chExt cx="7494432" cy="2908561"/>
          </a:xfrm>
        </p:grpSpPr>
        <p:sp>
          <p:nvSpPr>
            <p:cNvPr id="13" name="Dikdörtgen: Yuvarlatılmış Köşeler 12">
              <a:extLst>
                <a:ext uri="{FF2B5EF4-FFF2-40B4-BE49-F238E27FC236}">
                  <a16:creationId xmlns:a16="http://schemas.microsoft.com/office/drawing/2014/main" id="{A7BE45E5-536F-48C2-8AB9-FDC7B9C1DD58}"/>
                </a:ext>
              </a:extLst>
            </p:cNvPr>
            <p:cNvSpPr/>
            <p:nvPr/>
          </p:nvSpPr>
          <p:spPr>
            <a:xfrm>
              <a:off x="5185862" y="3660177"/>
              <a:ext cx="6782119" cy="376982"/>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6" name="Metin kutusu 5">
              <a:extLst>
                <a:ext uri="{FF2B5EF4-FFF2-40B4-BE49-F238E27FC236}">
                  <a16:creationId xmlns:a16="http://schemas.microsoft.com/office/drawing/2014/main" id="{14A5841F-FC50-4A37-A112-A0E3023D8B57}"/>
                </a:ext>
              </a:extLst>
            </p:cNvPr>
            <p:cNvSpPr txBox="1"/>
            <p:nvPr/>
          </p:nvSpPr>
          <p:spPr>
            <a:xfrm>
              <a:off x="5321878" y="3720679"/>
              <a:ext cx="6756557" cy="387577"/>
            </a:xfrm>
            <a:prstGeom prst="rect">
              <a:avLst/>
            </a:prstGeom>
            <a:noFill/>
          </p:spPr>
          <p:txBody>
            <a:bodyPr wrap="square" rtlCol="0">
              <a:spAutoFit/>
            </a:bodyPr>
            <a:lstStyle/>
            <a:p>
              <a:r>
                <a:rPr lang="tr-TR" sz="2000" b="1" dirty="0"/>
                <a:t>8.SINIF ÖĞRENCİLERİMİZE YÖNELİK YAPILAN ÇALIŞMALAR</a:t>
              </a:r>
            </a:p>
          </p:txBody>
        </p:sp>
        <p:sp>
          <p:nvSpPr>
            <p:cNvPr id="17" name="Metin kutusu 16">
              <a:extLst>
                <a:ext uri="{FF2B5EF4-FFF2-40B4-BE49-F238E27FC236}">
                  <a16:creationId xmlns:a16="http://schemas.microsoft.com/office/drawing/2014/main" id="{F4B2CBB7-FD35-43C1-AAD1-A3572E160CEA}"/>
                </a:ext>
              </a:extLst>
            </p:cNvPr>
            <p:cNvSpPr txBox="1"/>
            <p:nvPr/>
          </p:nvSpPr>
          <p:spPr>
            <a:xfrm>
              <a:off x="4787002" y="4037159"/>
              <a:ext cx="7494432" cy="2531579"/>
            </a:xfrm>
            <a:prstGeom prst="rect">
              <a:avLst/>
            </a:prstGeom>
            <a:noFill/>
          </p:spPr>
          <p:txBody>
            <a:bodyPr wrap="square" rtlCol="0">
              <a:spAutoFit/>
            </a:bodyPr>
            <a:lstStyle/>
            <a:p>
              <a:r>
                <a:rPr lang="tr-TR" sz="2400" b="1" dirty="0"/>
                <a:t>Akademik Çalışmalar:</a:t>
              </a:r>
            </a:p>
            <a:p>
              <a:r>
                <a:rPr lang="tr-TR" sz="2000" b="1" dirty="0"/>
                <a:t>1-</a:t>
              </a:r>
              <a:r>
                <a:rPr lang="tr-TR" sz="2000" dirty="0"/>
                <a:t> MEB kazanım bazlı konu anlatımları ve konu tekrarları</a:t>
              </a:r>
            </a:p>
            <a:p>
              <a:r>
                <a:rPr lang="tr-TR" sz="2000" b="1" dirty="0"/>
                <a:t>2-</a:t>
              </a:r>
              <a:r>
                <a:rPr lang="tr-TR" sz="2000" dirty="0"/>
                <a:t> Soru çözüm yöntem ve teknikleri                                                                   </a:t>
              </a:r>
              <a:r>
                <a:rPr lang="tr-TR" sz="2000" b="1" dirty="0"/>
                <a:t>3- </a:t>
              </a:r>
              <a:r>
                <a:rPr lang="tr-TR" sz="2000" dirty="0"/>
                <a:t>Konuların kavratılmasında özel yöntem ve teknikler</a:t>
              </a:r>
            </a:p>
            <a:p>
              <a:r>
                <a:rPr lang="tr-TR" sz="2000" b="1" dirty="0"/>
                <a:t>4- </a:t>
              </a:r>
              <a:r>
                <a:rPr lang="tr-TR" sz="2000" dirty="0"/>
                <a:t>Soru tipleri analizleri                                          </a:t>
              </a:r>
              <a:r>
                <a:rPr lang="tr-TR" sz="2000" b="1" dirty="0"/>
                <a:t>                                                                                                                    5- </a:t>
              </a:r>
              <a:r>
                <a:rPr lang="tr-TR" sz="2000" dirty="0"/>
                <a:t>Deneme sınav uygulamaları ve kazanım test uygulamaları</a:t>
              </a:r>
            </a:p>
            <a:p>
              <a:r>
                <a:rPr lang="tr-TR" sz="2000" b="1" dirty="0"/>
                <a:t>6</a:t>
              </a:r>
              <a:r>
                <a:rPr lang="tr-TR" sz="2000" dirty="0"/>
                <a:t>-Rehberlik birimi sınav süreci ve zaman yönetimi süreçleri motivasyon çalışmaları</a:t>
              </a:r>
            </a:p>
            <a:p>
              <a:r>
                <a:rPr lang="tr-TR" sz="2000" b="1" dirty="0"/>
                <a:t>7</a:t>
              </a:r>
              <a:r>
                <a:rPr lang="tr-TR" sz="2000" dirty="0"/>
                <a:t>-Rehberlik birimi tarafından hazırlanan haftalık çalışma programı ve danışman sınıf öğretmeni ile birlikte yapılan takip</a:t>
              </a:r>
            </a:p>
            <a:p>
              <a:r>
                <a:rPr lang="tr-TR" sz="2000" b="1" dirty="0"/>
                <a:t>8</a:t>
              </a:r>
              <a:r>
                <a:rPr lang="tr-TR" sz="2000" dirty="0"/>
                <a:t>-Danışman sınıf öğretmen uygulaması</a:t>
              </a:r>
            </a:p>
            <a:p>
              <a:r>
                <a:rPr lang="tr-TR" sz="2000" b="1" dirty="0"/>
                <a:t>9</a:t>
              </a:r>
              <a:r>
                <a:rPr lang="tr-TR" sz="2000" dirty="0"/>
                <a:t>-Ayrıntılı olarak hazırlanan deneme sınav karnelerinin incelenerek eksik konuların tespiti ve giderilmesine yönelik çalışmalar</a:t>
              </a:r>
            </a:p>
          </p:txBody>
        </p:sp>
      </p:grpSp>
      <p:sp>
        <p:nvSpPr>
          <p:cNvPr id="7" name="Metin kutusu 6">
            <a:extLst>
              <a:ext uri="{FF2B5EF4-FFF2-40B4-BE49-F238E27FC236}">
                <a16:creationId xmlns:a16="http://schemas.microsoft.com/office/drawing/2014/main" id="{D096A8E3-A163-4DBA-91A1-17E97C5A42B4}"/>
              </a:ext>
            </a:extLst>
          </p:cNvPr>
          <p:cNvSpPr txBox="1"/>
          <p:nvPr/>
        </p:nvSpPr>
        <p:spPr>
          <a:xfrm>
            <a:off x="330682" y="1382290"/>
            <a:ext cx="4529797" cy="1938992"/>
          </a:xfrm>
          <a:prstGeom prst="rect">
            <a:avLst/>
          </a:prstGeom>
          <a:noFill/>
        </p:spPr>
        <p:txBody>
          <a:bodyPr wrap="square" rtlCol="0">
            <a:spAutoFit/>
          </a:bodyPr>
          <a:lstStyle/>
          <a:p>
            <a:r>
              <a:rPr lang="tr-TR" sz="2000" dirty="0"/>
              <a:t>Eğitim ve Öğretim sürecinde öğrencilerimizin akademik potansiyellerini en üst seviyeye taşımak.</a:t>
            </a:r>
          </a:p>
          <a:p>
            <a:r>
              <a:rPr lang="tr-TR" sz="2000" dirty="0"/>
              <a:t/>
            </a:r>
            <a:br>
              <a:rPr lang="tr-TR" sz="2000" dirty="0"/>
            </a:br>
            <a:r>
              <a:rPr lang="tr-TR" sz="2000" dirty="0"/>
              <a:t/>
            </a:r>
            <a:br>
              <a:rPr lang="tr-TR" sz="2000" dirty="0"/>
            </a:br>
            <a:endParaRPr lang="tr-TR" sz="2000" dirty="0"/>
          </a:p>
        </p:txBody>
      </p:sp>
      <p:grpSp>
        <p:nvGrpSpPr>
          <p:cNvPr id="9" name="Grup 8">
            <a:extLst>
              <a:ext uri="{FF2B5EF4-FFF2-40B4-BE49-F238E27FC236}">
                <a16:creationId xmlns:a16="http://schemas.microsoft.com/office/drawing/2014/main" id="{614889F8-F94E-4F4D-8FAB-B6ED712616EE}"/>
              </a:ext>
            </a:extLst>
          </p:cNvPr>
          <p:cNvGrpSpPr/>
          <p:nvPr/>
        </p:nvGrpSpPr>
        <p:grpSpPr>
          <a:xfrm>
            <a:off x="302974" y="827206"/>
            <a:ext cx="3496056" cy="3438545"/>
            <a:chOff x="330682" y="827206"/>
            <a:chExt cx="3496056" cy="3438545"/>
          </a:xfrm>
        </p:grpSpPr>
        <p:cxnSp>
          <p:nvCxnSpPr>
            <p:cNvPr id="19" name="Düz Bağlayıcı 18">
              <a:extLst>
                <a:ext uri="{FF2B5EF4-FFF2-40B4-BE49-F238E27FC236}">
                  <a16:creationId xmlns:a16="http://schemas.microsoft.com/office/drawing/2014/main" id="{C7656550-BF3A-4A15-83D1-095B8729CDAA}"/>
                </a:ext>
              </a:extLst>
            </p:cNvPr>
            <p:cNvCxnSpPr>
              <a:cxnSpLocks/>
            </p:cNvCxnSpPr>
            <p:nvPr/>
          </p:nvCxnSpPr>
          <p:spPr>
            <a:xfrm>
              <a:off x="358871" y="1214031"/>
              <a:ext cx="0" cy="305172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23" name="Dikdörtgen 22">
              <a:extLst>
                <a:ext uri="{FF2B5EF4-FFF2-40B4-BE49-F238E27FC236}">
                  <a16:creationId xmlns:a16="http://schemas.microsoft.com/office/drawing/2014/main" id="{73AA41E7-C111-4276-8DAE-B01802FF1F2F}"/>
                </a:ext>
              </a:extLst>
            </p:cNvPr>
            <p:cNvSpPr/>
            <p:nvPr/>
          </p:nvSpPr>
          <p:spPr>
            <a:xfrm>
              <a:off x="330682" y="891462"/>
              <a:ext cx="3496056" cy="506437"/>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26" name="Metin kutusu 25">
              <a:extLst>
                <a:ext uri="{FF2B5EF4-FFF2-40B4-BE49-F238E27FC236}">
                  <a16:creationId xmlns:a16="http://schemas.microsoft.com/office/drawing/2014/main" id="{5810A552-699F-4770-9F5E-C661BB307CD5}"/>
                </a:ext>
              </a:extLst>
            </p:cNvPr>
            <p:cNvSpPr txBox="1"/>
            <p:nvPr/>
          </p:nvSpPr>
          <p:spPr>
            <a:xfrm>
              <a:off x="330682" y="827206"/>
              <a:ext cx="1253869" cy="584775"/>
            </a:xfrm>
            <a:prstGeom prst="rect">
              <a:avLst/>
            </a:prstGeom>
            <a:noFill/>
          </p:spPr>
          <p:txBody>
            <a:bodyPr wrap="none" rtlCol="0">
              <a:spAutoFit/>
            </a:bodyPr>
            <a:lstStyle/>
            <a:p>
              <a:r>
                <a:rPr lang="tr-TR" sz="3200" b="1" dirty="0">
                  <a:solidFill>
                    <a:schemeClr val="bg1"/>
                  </a:solidFill>
                </a:rPr>
                <a:t>AMAÇ</a:t>
              </a:r>
            </a:p>
          </p:txBody>
        </p:sp>
      </p:grpSp>
    </p:spTree>
    <p:extLst>
      <p:ext uri="{BB962C8B-B14F-4D97-AF65-F5344CB8AC3E}">
        <p14:creationId xmlns:p14="http://schemas.microsoft.com/office/powerpoint/2010/main" val="3412067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fltVal val="0"/>
                                          </p:val>
                                        </p:tav>
                                        <p:tav tm="100000">
                                          <p:val>
                                            <p:strVal val="#ppt_w"/>
                                          </p:val>
                                        </p:tav>
                                      </p:tavLst>
                                    </p:anim>
                                    <p:anim calcmode="lin" valueType="num">
                                      <p:cBhvr>
                                        <p:cTn id="8" dur="500" fill="hold"/>
                                        <p:tgtEl>
                                          <p:spTgt spid="22"/>
                                        </p:tgtEl>
                                        <p:attrNameLst>
                                          <p:attrName>ppt_h</p:attrName>
                                        </p:attrNameLst>
                                      </p:cBhvr>
                                      <p:tavLst>
                                        <p:tav tm="0">
                                          <p:val>
                                            <p:fltVal val="0"/>
                                          </p:val>
                                        </p:tav>
                                        <p:tav tm="100000">
                                          <p:val>
                                            <p:strVal val="#ppt_h"/>
                                          </p:val>
                                        </p:tav>
                                      </p:tavLst>
                                    </p:anim>
                                    <p:animEffect transition="in" filter="fade">
                                      <p:cBhvr>
                                        <p:cTn id="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AF327E14-4E26-4EE5-AF25-C35F50676564}"/>
              </a:ext>
            </a:extLst>
          </p:cNvPr>
          <p:cNvSpPr/>
          <p:nvPr/>
        </p:nvSpPr>
        <p:spPr>
          <a:xfrm>
            <a:off x="0" y="0"/>
            <a:ext cx="12192000" cy="506437"/>
          </a:xfrm>
          <a:prstGeom prst="rect">
            <a:avLst/>
          </a:prstGeom>
          <a:solidFill>
            <a:srgbClr val="2609FF"/>
          </a:solidFill>
          <a:ln>
            <a:solidFill>
              <a:srgbClr val="2609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3" name="Paralelkenar 2">
            <a:extLst>
              <a:ext uri="{FF2B5EF4-FFF2-40B4-BE49-F238E27FC236}">
                <a16:creationId xmlns:a16="http://schemas.microsoft.com/office/drawing/2014/main" id="{1A3413B1-15F2-4709-B5CE-967EF456D32A}"/>
              </a:ext>
            </a:extLst>
          </p:cNvPr>
          <p:cNvSpPr/>
          <p:nvPr/>
        </p:nvSpPr>
        <p:spPr>
          <a:xfrm>
            <a:off x="10058400" y="0"/>
            <a:ext cx="914400" cy="506437"/>
          </a:xfrm>
          <a:prstGeom prst="parallelogram">
            <a:avLst>
              <a:gd name="adj" fmla="val 97222"/>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4" name="Metin kutusu 3">
            <a:extLst>
              <a:ext uri="{FF2B5EF4-FFF2-40B4-BE49-F238E27FC236}">
                <a16:creationId xmlns:a16="http://schemas.microsoft.com/office/drawing/2014/main" id="{B29FC0BD-6808-4D09-B89D-D54EABD156F1}"/>
              </a:ext>
            </a:extLst>
          </p:cNvPr>
          <p:cNvSpPr txBox="1"/>
          <p:nvPr/>
        </p:nvSpPr>
        <p:spPr>
          <a:xfrm>
            <a:off x="196949" y="68551"/>
            <a:ext cx="7232493" cy="369332"/>
          </a:xfrm>
          <a:prstGeom prst="rect">
            <a:avLst/>
          </a:prstGeom>
          <a:noFill/>
        </p:spPr>
        <p:txBody>
          <a:bodyPr wrap="none" rtlCol="0">
            <a:spAutoFit/>
          </a:bodyPr>
          <a:lstStyle/>
          <a:p>
            <a:r>
              <a:rPr lang="tr-TR" b="1" dirty="0" smtClean="0">
                <a:solidFill>
                  <a:schemeClr val="bg1"/>
                </a:solidFill>
              </a:rPr>
              <a:t>2026 </a:t>
            </a:r>
            <a:r>
              <a:rPr lang="tr-TR" b="1" dirty="0">
                <a:solidFill>
                  <a:schemeClr val="bg1"/>
                </a:solidFill>
              </a:rPr>
              <a:t>- </a:t>
            </a:r>
            <a:r>
              <a:rPr lang="tr-TR" b="1" dirty="0" smtClean="0">
                <a:solidFill>
                  <a:schemeClr val="bg1"/>
                </a:solidFill>
              </a:rPr>
              <a:t>2027 </a:t>
            </a:r>
            <a:r>
              <a:rPr lang="tr-TR" b="1" dirty="0">
                <a:solidFill>
                  <a:schemeClr val="bg1"/>
                </a:solidFill>
              </a:rPr>
              <a:t>OMÜ VAKFI KOLEJİ ORTAOKULU AKADEMİK ÇALIŞMA TAKVİMİ</a:t>
            </a:r>
          </a:p>
        </p:txBody>
      </p:sp>
      <p:sp>
        <p:nvSpPr>
          <p:cNvPr id="5" name="Paralelkenar 4">
            <a:extLst>
              <a:ext uri="{FF2B5EF4-FFF2-40B4-BE49-F238E27FC236}">
                <a16:creationId xmlns:a16="http://schemas.microsoft.com/office/drawing/2014/main" id="{D34640A0-34EE-45EA-ABA9-69E137BE76A0}"/>
              </a:ext>
            </a:extLst>
          </p:cNvPr>
          <p:cNvSpPr/>
          <p:nvPr/>
        </p:nvSpPr>
        <p:spPr>
          <a:xfrm>
            <a:off x="10044332" y="-2"/>
            <a:ext cx="635391" cy="506437"/>
          </a:xfrm>
          <a:prstGeom prst="parallelogram">
            <a:avLst>
              <a:gd name="adj" fmla="val 9722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grpSp>
        <p:nvGrpSpPr>
          <p:cNvPr id="22" name="Grup 21">
            <a:extLst>
              <a:ext uri="{FF2B5EF4-FFF2-40B4-BE49-F238E27FC236}">
                <a16:creationId xmlns:a16="http://schemas.microsoft.com/office/drawing/2014/main" id="{7F55E85E-96BE-4561-A170-9753D662421B}"/>
              </a:ext>
            </a:extLst>
          </p:cNvPr>
          <p:cNvGrpSpPr/>
          <p:nvPr/>
        </p:nvGrpSpPr>
        <p:grpSpPr>
          <a:xfrm>
            <a:off x="400051" y="1338954"/>
            <a:ext cx="11601450" cy="4858927"/>
            <a:chOff x="80532" y="3660177"/>
            <a:chExt cx="11695407" cy="2392855"/>
          </a:xfrm>
        </p:grpSpPr>
        <p:sp>
          <p:nvSpPr>
            <p:cNvPr id="13" name="Dikdörtgen: Yuvarlatılmış Köşeler 12">
              <a:extLst>
                <a:ext uri="{FF2B5EF4-FFF2-40B4-BE49-F238E27FC236}">
                  <a16:creationId xmlns:a16="http://schemas.microsoft.com/office/drawing/2014/main" id="{A7BE45E5-536F-48C2-8AB9-FDC7B9C1DD58}"/>
                </a:ext>
              </a:extLst>
            </p:cNvPr>
            <p:cNvSpPr/>
            <p:nvPr/>
          </p:nvSpPr>
          <p:spPr>
            <a:xfrm>
              <a:off x="1930818" y="3660177"/>
              <a:ext cx="6782119" cy="376982"/>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6" name="Metin kutusu 5">
              <a:extLst>
                <a:ext uri="{FF2B5EF4-FFF2-40B4-BE49-F238E27FC236}">
                  <a16:creationId xmlns:a16="http://schemas.microsoft.com/office/drawing/2014/main" id="{14A5841F-FC50-4A37-A112-A0E3023D8B57}"/>
                </a:ext>
              </a:extLst>
            </p:cNvPr>
            <p:cNvSpPr txBox="1"/>
            <p:nvPr/>
          </p:nvSpPr>
          <p:spPr>
            <a:xfrm>
              <a:off x="2050890" y="3720679"/>
              <a:ext cx="6662048" cy="236936"/>
            </a:xfrm>
            <a:prstGeom prst="rect">
              <a:avLst/>
            </a:prstGeom>
            <a:noFill/>
          </p:spPr>
          <p:txBody>
            <a:bodyPr wrap="square" rtlCol="0">
              <a:spAutoFit/>
            </a:bodyPr>
            <a:lstStyle/>
            <a:p>
              <a:r>
                <a:rPr lang="tr-TR" sz="2000" b="1" dirty="0"/>
                <a:t>8.SINIF </a:t>
              </a:r>
              <a:r>
                <a:rPr lang="tr-TR" sz="2000" b="1" dirty="0" smtClean="0"/>
                <a:t>ÖĞRENCİ VELİLERİMİZDEN BEKLENTİMİZ,</a:t>
              </a:r>
              <a:endParaRPr lang="tr-TR" sz="2000" b="1" dirty="0"/>
            </a:p>
          </p:txBody>
        </p:sp>
        <p:sp>
          <p:nvSpPr>
            <p:cNvPr id="17" name="Metin kutusu 16">
              <a:extLst>
                <a:ext uri="{FF2B5EF4-FFF2-40B4-BE49-F238E27FC236}">
                  <a16:creationId xmlns:a16="http://schemas.microsoft.com/office/drawing/2014/main" id="{F4B2CBB7-FD35-43C1-AAD1-A3572E160CEA}"/>
                </a:ext>
              </a:extLst>
            </p:cNvPr>
            <p:cNvSpPr txBox="1"/>
            <p:nvPr/>
          </p:nvSpPr>
          <p:spPr>
            <a:xfrm>
              <a:off x="80532" y="4037159"/>
              <a:ext cx="11695407" cy="2015873"/>
            </a:xfrm>
            <a:prstGeom prst="rect">
              <a:avLst/>
            </a:prstGeom>
            <a:noFill/>
          </p:spPr>
          <p:txBody>
            <a:bodyPr wrap="square" rtlCol="0">
              <a:spAutoFit/>
            </a:bodyPr>
            <a:lstStyle/>
            <a:p>
              <a:r>
                <a:rPr lang="tr-TR" sz="2000" b="1" dirty="0" smtClean="0"/>
                <a:t>1-Öğrencilerimizin okul girişlerinin zamanında olması ve zorunlu olmadıkça devamsızlık yapılmamasının sağlanması</a:t>
              </a:r>
            </a:p>
            <a:p>
              <a:r>
                <a:rPr lang="tr-TR" sz="2000" b="1" dirty="0" smtClean="0"/>
                <a:t>2-Devamsızlığın olması durumunda sınıf öğretmeniyle bilgi paylaşımının yapılması </a:t>
              </a:r>
              <a:endParaRPr lang="tr-TR" sz="2000" b="1" dirty="0"/>
            </a:p>
            <a:p>
              <a:r>
                <a:rPr lang="tr-TR" sz="2000" b="1" dirty="0"/>
                <a:t>3</a:t>
              </a:r>
              <a:r>
                <a:rPr lang="tr-TR" sz="2000" b="1" dirty="0" smtClean="0"/>
                <a:t>- Öğrencilerimizin sınav senesi olması bilinci ile ev ortamının düzenlenmesi ve öğrencimizin motivasyonunun yüksek tutulması                                                                 </a:t>
              </a:r>
            </a:p>
            <a:p>
              <a:r>
                <a:rPr lang="tr-TR" sz="2000" b="1" dirty="0"/>
                <a:t>4</a:t>
              </a:r>
              <a:r>
                <a:rPr lang="tr-TR" sz="2000" b="1" dirty="0" smtClean="0"/>
                <a:t>- Evde yaşanan öğrencimizi etkileyen ve okulun bilmesi gereken durumların sınıf öğretmeni veya rehberlik birimi ile paylaşılması</a:t>
              </a:r>
            </a:p>
            <a:p>
              <a:r>
                <a:rPr lang="tr-TR" sz="2000" b="1" dirty="0"/>
                <a:t>5</a:t>
              </a:r>
              <a:r>
                <a:rPr lang="tr-TR" sz="2000" b="1" dirty="0" smtClean="0"/>
                <a:t>- Dönemde bir kez toplamda eğitim yılında iki kez yapılan veli toplantılarına zamanında katılım gösterilmesi. </a:t>
              </a:r>
            </a:p>
            <a:p>
              <a:r>
                <a:rPr lang="tr-TR" sz="2000" b="1" dirty="0"/>
                <a:t>6</a:t>
              </a:r>
              <a:r>
                <a:rPr lang="tr-TR" sz="2000" b="1" dirty="0" smtClean="0"/>
                <a:t>-Öğrencimizin cep telefonu, bilgisayar, televizyon ,tablet gibi alışkanlıklarının minimum düzeyde tutulması gerekirse bu konuda okul ile işbirliği yapılarak destek alınması.</a:t>
              </a:r>
            </a:p>
            <a:p>
              <a:r>
                <a:rPr lang="tr-TR" sz="2000" b="1" dirty="0"/>
                <a:t>7</a:t>
              </a:r>
              <a:r>
                <a:rPr lang="tr-TR" sz="2000" b="1" dirty="0" smtClean="0"/>
                <a:t>-Öğrencimizin hastalık gibi zorunlu durumlarda rapor alınması durumu, LGS yerleştirmelerinde puan eşitliği durumunda öğrencimizi olumsuz etkileyeceğinden rapor alınmaması önemle rica olunur.</a:t>
              </a:r>
            </a:p>
          </p:txBody>
        </p:sp>
      </p:grpSp>
    </p:spTree>
    <p:extLst>
      <p:ext uri="{BB962C8B-B14F-4D97-AF65-F5344CB8AC3E}">
        <p14:creationId xmlns:p14="http://schemas.microsoft.com/office/powerpoint/2010/main" val="2324161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fltVal val="0"/>
                                          </p:val>
                                        </p:tav>
                                        <p:tav tm="100000">
                                          <p:val>
                                            <p:strVal val="#ppt_w"/>
                                          </p:val>
                                        </p:tav>
                                      </p:tavLst>
                                    </p:anim>
                                    <p:anim calcmode="lin" valueType="num">
                                      <p:cBhvr>
                                        <p:cTn id="8" dur="500" fill="hold"/>
                                        <p:tgtEl>
                                          <p:spTgt spid="22"/>
                                        </p:tgtEl>
                                        <p:attrNameLst>
                                          <p:attrName>ppt_h</p:attrName>
                                        </p:attrNameLst>
                                      </p:cBhvr>
                                      <p:tavLst>
                                        <p:tav tm="0">
                                          <p:val>
                                            <p:fltVal val="0"/>
                                          </p:val>
                                        </p:tav>
                                        <p:tav tm="100000">
                                          <p:val>
                                            <p:strVal val="#ppt_h"/>
                                          </p:val>
                                        </p:tav>
                                      </p:tavLst>
                                    </p:anim>
                                    <p:animEffect transition="in" filter="fade">
                                      <p:cBhvr>
                                        <p:cTn id="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up 5">
            <a:extLst>
              <a:ext uri="{FF2B5EF4-FFF2-40B4-BE49-F238E27FC236}">
                <a16:creationId xmlns:a16="http://schemas.microsoft.com/office/drawing/2014/main" id="{CAAD077E-C77E-409F-BE6D-C5E661522487}"/>
              </a:ext>
            </a:extLst>
          </p:cNvPr>
          <p:cNvGrpSpPr/>
          <p:nvPr/>
        </p:nvGrpSpPr>
        <p:grpSpPr>
          <a:xfrm>
            <a:off x="0" y="-2"/>
            <a:ext cx="12192000" cy="506439"/>
            <a:chOff x="0" y="-2"/>
            <a:chExt cx="12192000" cy="506439"/>
          </a:xfrm>
        </p:grpSpPr>
        <p:sp>
          <p:nvSpPr>
            <p:cNvPr id="2" name="Dikdörtgen 1">
              <a:extLst>
                <a:ext uri="{FF2B5EF4-FFF2-40B4-BE49-F238E27FC236}">
                  <a16:creationId xmlns:a16="http://schemas.microsoft.com/office/drawing/2014/main" id="{B60C5CB1-D6AE-43ED-AC96-7E88DEEA86F2}"/>
                </a:ext>
              </a:extLst>
            </p:cNvPr>
            <p:cNvSpPr/>
            <p:nvPr/>
          </p:nvSpPr>
          <p:spPr>
            <a:xfrm>
              <a:off x="0" y="0"/>
              <a:ext cx="12192000" cy="506437"/>
            </a:xfrm>
            <a:prstGeom prst="rect">
              <a:avLst/>
            </a:prstGeom>
            <a:solidFill>
              <a:srgbClr val="2609FF"/>
            </a:solidFill>
            <a:ln>
              <a:solidFill>
                <a:srgbClr val="2609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3" name="Paralelkenar 2">
              <a:extLst>
                <a:ext uri="{FF2B5EF4-FFF2-40B4-BE49-F238E27FC236}">
                  <a16:creationId xmlns:a16="http://schemas.microsoft.com/office/drawing/2014/main" id="{DB2858FC-A7C6-4915-867D-13192DB3B0D8}"/>
                </a:ext>
              </a:extLst>
            </p:cNvPr>
            <p:cNvSpPr/>
            <p:nvPr/>
          </p:nvSpPr>
          <p:spPr>
            <a:xfrm>
              <a:off x="10058400" y="0"/>
              <a:ext cx="914400" cy="506437"/>
            </a:xfrm>
            <a:prstGeom prst="parallelogram">
              <a:avLst>
                <a:gd name="adj" fmla="val 97222"/>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4" name="Paralelkenar 3">
              <a:extLst>
                <a:ext uri="{FF2B5EF4-FFF2-40B4-BE49-F238E27FC236}">
                  <a16:creationId xmlns:a16="http://schemas.microsoft.com/office/drawing/2014/main" id="{624A38DF-AC84-4845-A656-8491393F0EA0}"/>
                </a:ext>
              </a:extLst>
            </p:cNvPr>
            <p:cNvSpPr/>
            <p:nvPr/>
          </p:nvSpPr>
          <p:spPr>
            <a:xfrm>
              <a:off x="10044332" y="-2"/>
              <a:ext cx="635391" cy="506437"/>
            </a:xfrm>
            <a:prstGeom prst="parallelogram">
              <a:avLst>
                <a:gd name="adj" fmla="val 9722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5" name="Metin kutusu 4">
              <a:extLst>
                <a:ext uri="{FF2B5EF4-FFF2-40B4-BE49-F238E27FC236}">
                  <a16:creationId xmlns:a16="http://schemas.microsoft.com/office/drawing/2014/main" id="{90247663-6E9F-43E8-935C-455306BC6ABE}"/>
                </a:ext>
              </a:extLst>
            </p:cNvPr>
            <p:cNvSpPr txBox="1"/>
            <p:nvPr/>
          </p:nvSpPr>
          <p:spPr>
            <a:xfrm>
              <a:off x="196949" y="68551"/>
              <a:ext cx="7232493" cy="369332"/>
            </a:xfrm>
            <a:prstGeom prst="rect">
              <a:avLst/>
            </a:prstGeom>
            <a:noFill/>
          </p:spPr>
          <p:txBody>
            <a:bodyPr wrap="none" rtlCol="0">
              <a:spAutoFit/>
            </a:bodyPr>
            <a:lstStyle/>
            <a:p>
              <a:r>
                <a:rPr lang="tr-TR" b="1" dirty="0" smtClean="0">
                  <a:solidFill>
                    <a:schemeClr val="bg1"/>
                  </a:solidFill>
                </a:rPr>
                <a:t>2026 </a:t>
              </a:r>
              <a:r>
                <a:rPr lang="tr-TR" b="1" dirty="0">
                  <a:solidFill>
                    <a:schemeClr val="bg1"/>
                  </a:solidFill>
                </a:rPr>
                <a:t>- </a:t>
              </a:r>
              <a:r>
                <a:rPr lang="tr-TR" b="1" dirty="0" smtClean="0">
                  <a:solidFill>
                    <a:schemeClr val="bg1"/>
                  </a:solidFill>
                </a:rPr>
                <a:t>2027 </a:t>
              </a:r>
              <a:r>
                <a:rPr lang="tr-TR" b="1" dirty="0">
                  <a:solidFill>
                    <a:schemeClr val="bg1"/>
                  </a:solidFill>
                </a:rPr>
                <a:t>OMÜ VAKFI KOLEJİ ORTAOKULU AKADEMİK ÇALIŞMA TAKVİMİ</a:t>
              </a:r>
            </a:p>
          </p:txBody>
        </p:sp>
      </p:grpSp>
      <p:pic>
        <p:nvPicPr>
          <p:cNvPr id="8" name="Resim 7">
            <a:extLst>
              <a:ext uri="{FF2B5EF4-FFF2-40B4-BE49-F238E27FC236}">
                <a16:creationId xmlns:a16="http://schemas.microsoft.com/office/drawing/2014/main" id="{3F9FBD0B-C7B9-4E24-A8F7-AC8326D1A44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2194" b="1"/>
          <a:stretch/>
        </p:blipFill>
        <p:spPr>
          <a:xfrm>
            <a:off x="0" y="568636"/>
            <a:ext cx="12192000" cy="6283014"/>
          </a:xfrm>
          <a:prstGeom prst="rect">
            <a:avLst/>
          </a:prstGeom>
        </p:spPr>
      </p:pic>
      <p:sp>
        <p:nvSpPr>
          <p:cNvPr id="9" name="Dikdörtgen: Yuvarlatılmış Köşeler 8">
            <a:extLst>
              <a:ext uri="{FF2B5EF4-FFF2-40B4-BE49-F238E27FC236}">
                <a16:creationId xmlns:a16="http://schemas.microsoft.com/office/drawing/2014/main" id="{6ED0432D-C127-42E9-BDDE-082D29B1FF75}"/>
              </a:ext>
            </a:extLst>
          </p:cNvPr>
          <p:cNvSpPr/>
          <p:nvPr/>
        </p:nvSpPr>
        <p:spPr>
          <a:xfrm>
            <a:off x="508000" y="769257"/>
            <a:ext cx="4368800" cy="638629"/>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3200" b="1" dirty="0" smtClean="0">
                <a:solidFill>
                  <a:schemeClr val="tx1">
                    <a:lumMod val="95000"/>
                    <a:lumOff val="5000"/>
                  </a:schemeClr>
                </a:solidFill>
              </a:rPr>
              <a:t>14/09/2025 </a:t>
            </a:r>
            <a:r>
              <a:rPr lang="tr-TR" sz="3200" b="1" dirty="0">
                <a:solidFill>
                  <a:schemeClr val="tx1">
                    <a:lumMod val="95000"/>
                    <a:lumOff val="5000"/>
                  </a:schemeClr>
                </a:solidFill>
              </a:rPr>
              <a:t>Okul Açılışı</a:t>
            </a:r>
          </a:p>
        </p:txBody>
      </p:sp>
    </p:spTree>
    <p:extLst>
      <p:ext uri="{BB962C8B-B14F-4D97-AF65-F5344CB8AC3E}">
        <p14:creationId xmlns:p14="http://schemas.microsoft.com/office/powerpoint/2010/main" val="169310242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Dikdörtgen 25">
            <a:extLst>
              <a:ext uri="{FF2B5EF4-FFF2-40B4-BE49-F238E27FC236}">
                <a16:creationId xmlns:a16="http://schemas.microsoft.com/office/drawing/2014/main" id="{3DFAA61C-3835-4949-A19F-BEF85344A821}"/>
              </a:ext>
            </a:extLst>
          </p:cNvPr>
          <p:cNvSpPr/>
          <p:nvPr/>
        </p:nvSpPr>
        <p:spPr>
          <a:xfrm>
            <a:off x="901087" y="3833845"/>
            <a:ext cx="4863217" cy="439493"/>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22" name="Dikdörtgen 21">
            <a:extLst>
              <a:ext uri="{FF2B5EF4-FFF2-40B4-BE49-F238E27FC236}">
                <a16:creationId xmlns:a16="http://schemas.microsoft.com/office/drawing/2014/main" id="{66E5565C-BC79-4BC6-BCA6-BFC2A473B16E}"/>
              </a:ext>
            </a:extLst>
          </p:cNvPr>
          <p:cNvSpPr/>
          <p:nvPr/>
        </p:nvSpPr>
        <p:spPr>
          <a:xfrm>
            <a:off x="901086" y="2924764"/>
            <a:ext cx="4863217" cy="40771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1" name="Dikdörtgen 10">
            <a:extLst>
              <a:ext uri="{FF2B5EF4-FFF2-40B4-BE49-F238E27FC236}">
                <a16:creationId xmlns:a16="http://schemas.microsoft.com/office/drawing/2014/main" id="{721C341A-5D50-4EA9-8A20-B02A6251E51F}"/>
              </a:ext>
            </a:extLst>
          </p:cNvPr>
          <p:cNvSpPr/>
          <p:nvPr/>
        </p:nvSpPr>
        <p:spPr>
          <a:xfrm>
            <a:off x="901088" y="1521043"/>
            <a:ext cx="4863217" cy="502154"/>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nvGrpSpPr>
          <p:cNvPr id="3" name="Grup 2">
            <a:extLst>
              <a:ext uri="{FF2B5EF4-FFF2-40B4-BE49-F238E27FC236}">
                <a16:creationId xmlns:a16="http://schemas.microsoft.com/office/drawing/2014/main" id="{297CDA8A-724B-46C6-82A8-132C63783CAE}"/>
              </a:ext>
            </a:extLst>
          </p:cNvPr>
          <p:cNvGrpSpPr/>
          <p:nvPr/>
        </p:nvGrpSpPr>
        <p:grpSpPr>
          <a:xfrm>
            <a:off x="0" y="-2"/>
            <a:ext cx="12192000" cy="506439"/>
            <a:chOff x="0" y="-2"/>
            <a:chExt cx="12192000" cy="506439"/>
          </a:xfrm>
        </p:grpSpPr>
        <p:sp>
          <p:nvSpPr>
            <p:cNvPr id="4" name="Dikdörtgen 3">
              <a:extLst>
                <a:ext uri="{FF2B5EF4-FFF2-40B4-BE49-F238E27FC236}">
                  <a16:creationId xmlns:a16="http://schemas.microsoft.com/office/drawing/2014/main" id="{4F341D1E-6B31-4488-921E-E3080B50AA03}"/>
                </a:ext>
              </a:extLst>
            </p:cNvPr>
            <p:cNvSpPr/>
            <p:nvPr/>
          </p:nvSpPr>
          <p:spPr>
            <a:xfrm>
              <a:off x="0" y="0"/>
              <a:ext cx="12192000" cy="506437"/>
            </a:xfrm>
            <a:prstGeom prst="rect">
              <a:avLst/>
            </a:prstGeom>
            <a:solidFill>
              <a:srgbClr val="2609FF"/>
            </a:solidFill>
            <a:ln>
              <a:solidFill>
                <a:srgbClr val="2609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5" name="Paralelkenar 4">
              <a:extLst>
                <a:ext uri="{FF2B5EF4-FFF2-40B4-BE49-F238E27FC236}">
                  <a16:creationId xmlns:a16="http://schemas.microsoft.com/office/drawing/2014/main" id="{582974B9-FB9C-4964-91BC-3B2B3A83D5E4}"/>
                </a:ext>
              </a:extLst>
            </p:cNvPr>
            <p:cNvSpPr/>
            <p:nvPr/>
          </p:nvSpPr>
          <p:spPr>
            <a:xfrm>
              <a:off x="10058400" y="0"/>
              <a:ext cx="914400" cy="506437"/>
            </a:xfrm>
            <a:prstGeom prst="parallelogram">
              <a:avLst>
                <a:gd name="adj" fmla="val 97222"/>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6" name="Paralelkenar 5">
              <a:extLst>
                <a:ext uri="{FF2B5EF4-FFF2-40B4-BE49-F238E27FC236}">
                  <a16:creationId xmlns:a16="http://schemas.microsoft.com/office/drawing/2014/main" id="{52B9409F-5C99-49C5-9380-52E7E84A33D5}"/>
                </a:ext>
              </a:extLst>
            </p:cNvPr>
            <p:cNvSpPr/>
            <p:nvPr/>
          </p:nvSpPr>
          <p:spPr>
            <a:xfrm>
              <a:off x="10044332" y="-2"/>
              <a:ext cx="635391" cy="506437"/>
            </a:xfrm>
            <a:prstGeom prst="parallelogram">
              <a:avLst>
                <a:gd name="adj" fmla="val 9722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7" name="Metin kutusu 6">
              <a:extLst>
                <a:ext uri="{FF2B5EF4-FFF2-40B4-BE49-F238E27FC236}">
                  <a16:creationId xmlns:a16="http://schemas.microsoft.com/office/drawing/2014/main" id="{D5F90C2B-7CE7-4D37-8F87-E336A4C16224}"/>
                </a:ext>
              </a:extLst>
            </p:cNvPr>
            <p:cNvSpPr txBox="1"/>
            <p:nvPr/>
          </p:nvSpPr>
          <p:spPr>
            <a:xfrm>
              <a:off x="196949" y="68551"/>
              <a:ext cx="7232493" cy="369332"/>
            </a:xfrm>
            <a:prstGeom prst="rect">
              <a:avLst/>
            </a:prstGeom>
            <a:noFill/>
          </p:spPr>
          <p:txBody>
            <a:bodyPr wrap="none" rtlCol="0">
              <a:spAutoFit/>
            </a:bodyPr>
            <a:lstStyle/>
            <a:p>
              <a:r>
                <a:rPr lang="tr-TR" b="1" dirty="0" smtClean="0">
                  <a:solidFill>
                    <a:schemeClr val="bg1"/>
                  </a:solidFill>
                </a:rPr>
                <a:t>2026 </a:t>
              </a:r>
              <a:r>
                <a:rPr lang="tr-TR" b="1" dirty="0">
                  <a:solidFill>
                    <a:schemeClr val="bg1"/>
                  </a:solidFill>
                </a:rPr>
                <a:t>- </a:t>
              </a:r>
              <a:r>
                <a:rPr lang="tr-TR" b="1" dirty="0" smtClean="0">
                  <a:solidFill>
                    <a:schemeClr val="bg1"/>
                  </a:solidFill>
                </a:rPr>
                <a:t>2027 </a:t>
              </a:r>
              <a:r>
                <a:rPr lang="tr-TR" b="1" dirty="0">
                  <a:solidFill>
                    <a:schemeClr val="bg1"/>
                  </a:solidFill>
                </a:rPr>
                <a:t>OMÜ VAKFI KOLEJİ ORTAOKULU AKADEMİK ÇALIŞMA TAKVİMİ</a:t>
              </a:r>
            </a:p>
          </p:txBody>
        </p:sp>
      </p:grpSp>
      <p:sp>
        <p:nvSpPr>
          <p:cNvPr id="8" name="Metin kutusu 7">
            <a:extLst>
              <a:ext uri="{FF2B5EF4-FFF2-40B4-BE49-F238E27FC236}">
                <a16:creationId xmlns:a16="http://schemas.microsoft.com/office/drawing/2014/main" id="{E710B4A2-5E8F-4800-9DCE-7D5C7468C20C}"/>
              </a:ext>
            </a:extLst>
          </p:cNvPr>
          <p:cNvSpPr txBox="1"/>
          <p:nvPr/>
        </p:nvSpPr>
        <p:spPr>
          <a:xfrm>
            <a:off x="6999248" y="3577354"/>
            <a:ext cx="5192752" cy="646331"/>
          </a:xfrm>
          <a:prstGeom prst="rect">
            <a:avLst/>
          </a:prstGeom>
          <a:noFill/>
        </p:spPr>
        <p:txBody>
          <a:bodyPr wrap="square" rtlCol="0">
            <a:spAutoFit/>
          </a:bodyPr>
          <a:lstStyle/>
          <a:p>
            <a:r>
              <a:rPr lang="tr-TR" dirty="0"/>
              <a:t>                                                                                                                   </a:t>
            </a:r>
          </a:p>
          <a:p>
            <a:r>
              <a:rPr lang="tr-TR" dirty="0"/>
              <a:t>                   </a:t>
            </a:r>
          </a:p>
        </p:txBody>
      </p:sp>
      <p:sp>
        <p:nvSpPr>
          <p:cNvPr id="19" name="Metin kutusu 18">
            <a:extLst>
              <a:ext uri="{FF2B5EF4-FFF2-40B4-BE49-F238E27FC236}">
                <a16:creationId xmlns:a16="http://schemas.microsoft.com/office/drawing/2014/main" id="{15340AD1-42D7-49B4-9C5D-C7E505B17734}"/>
              </a:ext>
            </a:extLst>
          </p:cNvPr>
          <p:cNvSpPr txBox="1"/>
          <p:nvPr/>
        </p:nvSpPr>
        <p:spPr>
          <a:xfrm>
            <a:off x="1047973" y="1499862"/>
            <a:ext cx="7065086" cy="3724096"/>
          </a:xfrm>
          <a:prstGeom prst="rect">
            <a:avLst/>
          </a:prstGeom>
          <a:noFill/>
        </p:spPr>
        <p:txBody>
          <a:bodyPr wrap="square" rtlCol="0">
            <a:spAutoFit/>
          </a:bodyPr>
          <a:lstStyle/>
          <a:p>
            <a:r>
              <a:rPr lang="tr-TR" sz="3200" b="1" dirty="0">
                <a:solidFill>
                  <a:schemeClr val="bg1"/>
                </a:solidFill>
              </a:rPr>
              <a:t>1.DÖNEM</a:t>
            </a:r>
          </a:p>
          <a:p>
            <a:r>
              <a:rPr lang="tr-TR" sz="2800" dirty="0" smtClean="0"/>
              <a:t>31 </a:t>
            </a:r>
            <a:r>
              <a:rPr lang="tr-TR" sz="2800" dirty="0"/>
              <a:t>AĞUSTOS </a:t>
            </a:r>
            <a:r>
              <a:rPr lang="tr-TR" sz="2800" dirty="0" smtClean="0"/>
              <a:t>2026-5 </a:t>
            </a:r>
            <a:r>
              <a:rPr lang="tr-TR" sz="2800" dirty="0"/>
              <a:t>EYLÜL </a:t>
            </a:r>
            <a:r>
              <a:rPr lang="tr-TR" sz="2800" dirty="0" smtClean="0"/>
              <a:t>2026</a:t>
            </a:r>
            <a:endParaRPr lang="tr-TR" sz="2800" dirty="0"/>
          </a:p>
          <a:p>
            <a:r>
              <a:rPr lang="tr-TR" sz="2800" dirty="0" smtClean="0"/>
              <a:t>16 </a:t>
            </a:r>
            <a:r>
              <a:rPr lang="tr-TR" sz="2800" dirty="0"/>
              <a:t>KASIM </a:t>
            </a:r>
            <a:r>
              <a:rPr lang="tr-TR" sz="2800" dirty="0" smtClean="0"/>
              <a:t>2026-20 </a:t>
            </a:r>
            <a:r>
              <a:rPr lang="tr-TR" sz="2800" dirty="0"/>
              <a:t>KASIM </a:t>
            </a:r>
            <a:r>
              <a:rPr lang="tr-TR" sz="2800" dirty="0" smtClean="0"/>
              <a:t>2026 </a:t>
            </a:r>
            <a:r>
              <a:rPr lang="tr-TR" sz="2800" dirty="0"/>
              <a:t>(ARA KARNE)</a:t>
            </a:r>
            <a:endParaRPr lang="tr-TR" sz="2800" b="1" dirty="0"/>
          </a:p>
          <a:p>
            <a:r>
              <a:rPr lang="tr-TR" sz="3200" b="1" dirty="0"/>
              <a:t>YARIYIL TATİL SÜRECİ</a:t>
            </a:r>
          </a:p>
          <a:p>
            <a:r>
              <a:rPr lang="tr-TR" sz="2800" dirty="0" smtClean="0"/>
              <a:t>22 </a:t>
            </a:r>
            <a:r>
              <a:rPr lang="tr-TR" sz="2800" dirty="0"/>
              <a:t>OCAK </a:t>
            </a:r>
            <a:r>
              <a:rPr lang="tr-TR" sz="2800" dirty="0" smtClean="0"/>
              <a:t>2027-08 ŞUBAT 2027</a:t>
            </a:r>
            <a:endParaRPr lang="tr-TR" sz="2800" dirty="0"/>
          </a:p>
          <a:p>
            <a:r>
              <a:rPr lang="tr-TR" sz="3200" b="1" dirty="0">
                <a:solidFill>
                  <a:schemeClr val="bg1"/>
                </a:solidFill>
              </a:rPr>
              <a:t>2.DÖNEM</a:t>
            </a:r>
          </a:p>
          <a:p>
            <a:r>
              <a:rPr lang="tr-TR" sz="2800" dirty="0"/>
              <a:t>8</a:t>
            </a:r>
            <a:r>
              <a:rPr lang="tr-TR" sz="2800" dirty="0" smtClean="0"/>
              <a:t> ŞUBAT 2027-25 HAZİRAN 2027</a:t>
            </a:r>
          </a:p>
          <a:p>
            <a:r>
              <a:rPr lang="tr-TR" sz="2800" smtClean="0"/>
              <a:t>08 MART 2027-12 MART 2027 </a:t>
            </a:r>
            <a:r>
              <a:rPr lang="tr-TR" sz="2800" dirty="0"/>
              <a:t>(ARA KARNE</a:t>
            </a:r>
            <a:r>
              <a:rPr lang="tr-TR" sz="2800" dirty="0" smtClean="0"/>
              <a:t>)</a:t>
            </a:r>
            <a:endParaRPr lang="tr-TR" sz="2800" dirty="0"/>
          </a:p>
        </p:txBody>
      </p:sp>
    </p:spTree>
    <p:extLst>
      <p:ext uri="{BB962C8B-B14F-4D97-AF65-F5344CB8AC3E}">
        <p14:creationId xmlns:p14="http://schemas.microsoft.com/office/powerpoint/2010/main" val="637254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strVal val="#ppt_w+.3"/>
                                          </p:val>
                                        </p:tav>
                                        <p:tav tm="100000">
                                          <p:val>
                                            <p:strVal val="#ppt_w"/>
                                          </p:val>
                                        </p:tav>
                                      </p:tavLst>
                                    </p:anim>
                                    <p:anim calcmode="lin" valueType="num">
                                      <p:cBhvr>
                                        <p:cTn id="8" dur="1000" fill="hold"/>
                                        <p:tgtEl>
                                          <p:spTgt spid="11"/>
                                        </p:tgtEl>
                                        <p:attrNameLst>
                                          <p:attrName>ppt_h</p:attrName>
                                        </p:attrNameLst>
                                      </p:cBhvr>
                                      <p:tavLst>
                                        <p:tav tm="0">
                                          <p:val>
                                            <p:strVal val="#ppt_h"/>
                                          </p:val>
                                        </p:tav>
                                        <p:tav tm="100000">
                                          <p:val>
                                            <p:strVal val="#ppt_h"/>
                                          </p:val>
                                        </p:tav>
                                      </p:tavLst>
                                    </p:anim>
                                    <p:animEffect transition="in" filter="fade">
                                      <p:cBhvr>
                                        <p:cTn id="9" dur="1000"/>
                                        <p:tgtEl>
                                          <p:spTgt spid="11"/>
                                        </p:tgtEl>
                                      </p:cBhvr>
                                    </p:animEffect>
                                  </p:childTnLst>
                                </p:cTn>
                              </p:par>
                              <p:par>
                                <p:cTn id="10" presetID="50" presetClass="entr" presetSubtype="0" decel="100000" fill="hold" grpId="0" nodeType="with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p:cTn id="12" dur="1000" fill="hold"/>
                                        <p:tgtEl>
                                          <p:spTgt spid="26"/>
                                        </p:tgtEl>
                                        <p:attrNameLst>
                                          <p:attrName>ppt_w</p:attrName>
                                        </p:attrNameLst>
                                      </p:cBhvr>
                                      <p:tavLst>
                                        <p:tav tm="0">
                                          <p:val>
                                            <p:strVal val="#ppt_w+.3"/>
                                          </p:val>
                                        </p:tav>
                                        <p:tav tm="100000">
                                          <p:val>
                                            <p:strVal val="#ppt_w"/>
                                          </p:val>
                                        </p:tav>
                                      </p:tavLst>
                                    </p:anim>
                                    <p:anim calcmode="lin" valueType="num">
                                      <p:cBhvr>
                                        <p:cTn id="13" dur="1000" fill="hold"/>
                                        <p:tgtEl>
                                          <p:spTgt spid="26"/>
                                        </p:tgtEl>
                                        <p:attrNameLst>
                                          <p:attrName>ppt_h</p:attrName>
                                        </p:attrNameLst>
                                      </p:cBhvr>
                                      <p:tavLst>
                                        <p:tav tm="0">
                                          <p:val>
                                            <p:strVal val="#ppt_h"/>
                                          </p:val>
                                        </p:tav>
                                        <p:tav tm="100000">
                                          <p:val>
                                            <p:strVal val="#ppt_h"/>
                                          </p:val>
                                        </p:tav>
                                      </p:tavLst>
                                    </p:anim>
                                    <p:animEffect transition="in" filter="fade">
                                      <p:cBhvr>
                                        <p:cTn id="14" dur="1000"/>
                                        <p:tgtEl>
                                          <p:spTgt spid="26"/>
                                        </p:tgtEl>
                                      </p:cBhvr>
                                    </p:animEffect>
                                  </p:childTnLst>
                                </p:cTn>
                              </p:par>
                              <p:par>
                                <p:cTn id="15" presetID="50" presetClass="entr" presetSubtype="0" decel="100000"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p:cTn id="17" dur="1000" fill="hold"/>
                                        <p:tgtEl>
                                          <p:spTgt spid="22"/>
                                        </p:tgtEl>
                                        <p:attrNameLst>
                                          <p:attrName>ppt_w</p:attrName>
                                        </p:attrNameLst>
                                      </p:cBhvr>
                                      <p:tavLst>
                                        <p:tav tm="0">
                                          <p:val>
                                            <p:strVal val="#ppt_w+.3"/>
                                          </p:val>
                                        </p:tav>
                                        <p:tav tm="100000">
                                          <p:val>
                                            <p:strVal val="#ppt_w"/>
                                          </p:val>
                                        </p:tav>
                                      </p:tavLst>
                                    </p:anim>
                                    <p:anim calcmode="lin" valueType="num">
                                      <p:cBhvr>
                                        <p:cTn id="18" dur="1000" fill="hold"/>
                                        <p:tgtEl>
                                          <p:spTgt spid="22"/>
                                        </p:tgtEl>
                                        <p:attrNameLst>
                                          <p:attrName>ppt_h</p:attrName>
                                        </p:attrNameLst>
                                      </p:cBhvr>
                                      <p:tavLst>
                                        <p:tav tm="0">
                                          <p:val>
                                            <p:strVal val="#ppt_h"/>
                                          </p:val>
                                        </p:tav>
                                        <p:tav tm="100000">
                                          <p:val>
                                            <p:strVal val="#ppt_h"/>
                                          </p:val>
                                        </p:tav>
                                      </p:tavLst>
                                    </p:anim>
                                    <p:animEffect transition="in" filter="fade">
                                      <p:cBhvr>
                                        <p:cTn id="19" dur="1000"/>
                                        <p:tgtEl>
                                          <p:spTgt spid="22"/>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2" grpId="0" animBg="1"/>
      <p:bldP spid="11" grpId="0" animBg="1"/>
      <p:bldP spid="19"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CF7"/>
        </a:solidFill>
        <a:effectLst/>
      </p:bgPr>
    </p:bg>
    <p:spTree>
      <p:nvGrpSpPr>
        <p:cNvPr id="1" name=""/>
        <p:cNvGrpSpPr/>
        <p:nvPr/>
      </p:nvGrpSpPr>
      <p:grpSpPr>
        <a:xfrm>
          <a:off x="0" y="0"/>
          <a:ext cx="0" cy="0"/>
          <a:chOff x="0" y="0"/>
          <a:chExt cx="0" cy="0"/>
        </a:xfrm>
      </p:grpSpPr>
      <p:pic>
        <p:nvPicPr>
          <p:cNvPr id="13" name="Resim 12">
            <a:extLst>
              <a:ext uri="{FF2B5EF4-FFF2-40B4-BE49-F238E27FC236}">
                <a16:creationId xmlns:a16="http://schemas.microsoft.com/office/drawing/2014/main" id="{A2FA460A-68B3-4F92-AE50-3DE5DD3DFA05}"/>
              </a:ext>
            </a:extLst>
          </p:cNvPr>
          <p:cNvPicPr>
            <a:picLocks noChangeAspect="1"/>
          </p:cNvPicPr>
          <p:nvPr/>
        </p:nvPicPr>
        <p:blipFill>
          <a:blip r:embed="rId2" cstate="print"/>
          <a:stretch>
            <a:fillRect/>
          </a:stretch>
        </p:blipFill>
        <p:spPr>
          <a:xfrm>
            <a:off x="6518031" y="586154"/>
            <a:ext cx="5611229" cy="6107723"/>
          </a:xfrm>
          <a:prstGeom prst="rect">
            <a:avLst/>
          </a:prstGeom>
        </p:spPr>
      </p:pic>
      <p:grpSp>
        <p:nvGrpSpPr>
          <p:cNvPr id="2" name="Grup 1">
            <a:extLst>
              <a:ext uri="{FF2B5EF4-FFF2-40B4-BE49-F238E27FC236}">
                <a16:creationId xmlns:a16="http://schemas.microsoft.com/office/drawing/2014/main" id="{BB14649C-9666-490C-9F94-FAFCFD74FB6D}"/>
              </a:ext>
            </a:extLst>
          </p:cNvPr>
          <p:cNvGrpSpPr/>
          <p:nvPr/>
        </p:nvGrpSpPr>
        <p:grpSpPr>
          <a:xfrm>
            <a:off x="0" y="-2"/>
            <a:ext cx="12192000" cy="506439"/>
            <a:chOff x="0" y="-2"/>
            <a:chExt cx="12192000" cy="506439"/>
          </a:xfrm>
        </p:grpSpPr>
        <p:sp>
          <p:nvSpPr>
            <p:cNvPr id="3" name="Dikdörtgen 2">
              <a:extLst>
                <a:ext uri="{FF2B5EF4-FFF2-40B4-BE49-F238E27FC236}">
                  <a16:creationId xmlns:a16="http://schemas.microsoft.com/office/drawing/2014/main" id="{E2F29512-E0DA-495D-9ABF-AE0F0830422E}"/>
                </a:ext>
              </a:extLst>
            </p:cNvPr>
            <p:cNvSpPr/>
            <p:nvPr/>
          </p:nvSpPr>
          <p:spPr>
            <a:xfrm>
              <a:off x="0" y="0"/>
              <a:ext cx="12192000" cy="506437"/>
            </a:xfrm>
            <a:prstGeom prst="rect">
              <a:avLst/>
            </a:prstGeom>
            <a:solidFill>
              <a:srgbClr val="2609FF"/>
            </a:solidFill>
            <a:ln>
              <a:solidFill>
                <a:srgbClr val="2609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4" name="Paralelkenar 3">
              <a:extLst>
                <a:ext uri="{FF2B5EF4-FFF2-40B4-BE49-F238E27FC236}">
                  <a16:creationId xmlns:a16="http://schemas.microsoft.com/office/drawing/2014/main" id="{6ACF0FDD-4A01-4368-9963-0846239428C2}"/>
                </a:ext>
              </a:extLst>
            </p:cNvPr>
            <p:cNvSpPr/>
            <p:nvPr/>
          </p:nvSpPr>
          <p:spPr>
            <a:xfrm>
              <a:off x="10058400" y="0"/>
              <a:ext cx="914400" cy="506437"/>
            </a:xfrm>
            <a:prstGeom prst="parallelogram">
              <a:avLst>
                <a:gd name="adj" fmla="val 97222"/>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5" name="Paralelkenar 4">
              <a:extLst>
                <a:ext uri="{FF2B5EF4-FFF2-40B4-BE49-F238E27FC236}">
                  <a16:creationId xmlns:a16="http://schemas.microsoft.com/office/drawing/2014/main" id="{8605F991-FF28-42E3-B09C-A6B63AACDB72}"/>
                </a:ext>
              </a:extLst>
            </p:cNvPr>
            <p:cNvSpPr/>
            <p:nvPr/>
          </p:nvSpPr>
          <p:spPr>
            <a:xfrm>
              <a:off x="10044332" y="-2"/>
              <a:ext cx="635391" cy="506437"/>
            </a:xfrm>
            <a:prstGeom prst="parallelogram">
              <a:avLst>
                <a:gd name="adj" fmla="val 9722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6" name="Metin kutusu 5">
              <a:extLst>
                <a:ext uri="{FF2B5EF4-FFF2-40B4-BE49-F238E27FC236}">
                  <a16:creationId xmlns:a16="http://schemas.microsoft.com/office/drawing/2014/main" id="{4E3A76A1-A438-416F-8A1F-37106AE7888B}"/>
                </a:ext>
              </a:extLst>
            </p:cNvPr>
            <p:cNvSpPr txBox="1"/>
            <p:nvPr/>
          </p:nvSpPr>
          <p:spPr>
            <a:xfrm>
              <a:off x="196949" y="68551"/>
              <a:ext cx="7232493" cy="369332"/>
            </a:xfrm>
            <a:prstGeom prst="rect">
              <a:avLst/>
            </a:prstGeom>
            <a:noFill/>
          </p:spPr>
          <p:txBody>
            <a:bodyPr wrap="none" rtlCol="0">
              <a:spAutoFit/>
            </a:bodyPr>
            <a:lstStyle/>
            <a:p>
              <a:r>
                <a:rPr lang="tr-TR" b="1" dirty="0" smtClean="0">
                  <a:solidFill>
                    <a:schemeClr val="bg1"/>
                  </a:solidFill>
                </a:rPr>
                <a:t>2026 </a:t>
              </a:r>
              <a:r>
                <a:rPr lang="tr-TR" b="1" dirty="0">
                  <a:solidFill>
                    <a:schemeClr val="bg1"/>
                  </a:solidFill>
                </a:rPr>
                <a:t>- </a:t>
              </a:r>
              <a:r>
                <a:rPr lang="tr-TR" b="1" dirty="0" smtClean="0">
                  <a:solidFill>
                    <a:schemeClr val="bg1"/>
                  </a:solidFill>
                </a:rPr>
                <a:t>2027 </a:t>
              </a:r>
              <a:r>
                <a:rPr lang="tr-TR" b="1" dirty="0">
                  <a:solidFill>
                    <a:schemeClr val="bg1"/>
                  </a:solidFill>
                </a:rPr>
                <a:t>OMÜ VAKFI KOLEJİ ORTAOKULU AKADEMİK ÇALIŞMA TAKVİMİ</a:t>
              </a:r>
            </a:p>
          </p:txBody>
        </p:sp>
      </p:grpSp>
      <p:sp>
        <p:nvSpPr>
          <p:cNvPr id="7" name="Dikdörtgen 6">
            <a:extLst>
              <a:ext uri="{FF2B5EF4-FFF2-40B4-BE49-F238E27FC236}">
                <a16:creationId xmlns:a16="http://schemas.microsoft.com/office/drawing/2014/main" id="{9B4771CC-4FAD-4F94-B92A-98E08700D7AD}"/>
              </a:ext>
            </a:extLst>
          </p:cNvPr>
          <p:cNvSpPr/>
          <p:nvPr/>
        </p:nvSpPr>
        <p:spPr>
          <a:xfrm>
            <a:off x="7126573" y="2631453"/>
            <a:ext cx="4741333" cy="459160"/>
          </a:xfrm>
          <a:prstGeom prst="rect">
            <a:avLst/>
          </a:prstGeom>
        </p:spPr>
        <p:txBody>
          <a:bodyPr wrap="square">
            <a:spAutoFit/>
          </a:bodyPr>
          <a:lstStyle/>
          <a:p>
            <a:pPr algn="ctr"/>
            <a:endParaRPr lang="tr-TR" sz="2000" dirty="0"/>
          </a:p>
        </p:txBody>
      </p:sp>
      <p:sp>
        <p:nvSpPr>
          <p:cNvPr id="18" name="Dikdörtgen 17">
            <a:extLst>
              <a:ext uri="{FF2B5EF4-FFF2-40B4-BE49-F238E27FC236}">
                <a16:creationId xmlns:a16="http://schemas.microsoft.com/office/drawing/2014/main" id="{B4912417-7F37-48BB-BC25-B083AF10DEDE}"/>
              </a:ext>
            </a:extLst>
          </p:cNvPr>
          <p:cNvSpPr/>
          <p:nvPr/>
        </p:nvSpPr>
        <p:spPr>
          <a:xfrm>
            <a:off x="363414" y="1277815"/>
            <a:ext cx="6084278" cy="5403655"/>
          </a:xfrm>
          <a:prstGeom prst="rect">
            <a:avLst/>
          </a:prstGeom>
        </p:spPr>
        <p:txBody>
          <a:bodyPr wrap="square">
            <a:spAutoFit/>
          </a:bodyPr>
          <a:lstStyle/>
          <a:p>
            <a:r>
              <a:rPr lang="tr-TR" sz="2400" dirty="0"/>
              <a:t>Alanlarında uzman, akademik alanda donanımlı güçlü eğitim kadrosu ile</a:t>
            </a:r>
            <a:br>
              <a:rPr lang="tr-TR" sz="2400" dirty="0"/>
            </a:br>
            <a:r>
              <a:rPr lang="tr-TR" sz="2400" b="1" dirty="0"/>
              <a:t>OMÜ Vakfı Koleji 8.sınıf öğretmenleri </a:t>
            </a:r>
            <a:r>
              <a:rPr lang="tr-TR" sz="2400" dirty="0"/>
              <a:t>pedagojik olarak çocuklarımızın gelişim süreçlerinde onların birey olma süreçlerine ve akademik gelişimlerine ve okulumuzdaki uyum sürecinde birincil desteği sağlayacaktır. </a:t>
            </a:r>
            <a:br>
              <a:rPr lang="tr-TR" sz="2400" dirty="0"/>
            </a:br>
            <a:r>
              <a:rPr lang="tr-TR" sz="2400" dirty="0"/>
              <a:t>Siz değerli velilerimizle ayda </a:t>
            </a:r>
            <a:r>
              <a:rPr lang="tr-TR" sz="2400" dirty="0" smtClean="0"/>
              <a:t>bir </a:t>
            </a:r>
            <a:r>
              <a:rPr lang="tr-TR" sz="2400" dirty="0"/>
              <a:t>kez genel aramalar ile görüşmeler yaparak bilgilendirmelerde </a:t>
            </a:r>
            <a:r>
              <a:rPr lang="tr-TR" sz="2400" dirty="0" smtClean="0"/>
              <a:t>bulunacaktır.</a:t>
            </a:r>
            <a:endParaRPr lang="tr-TR" sz="2400" dirty="0"/>
          </a:p>
          <a:p>
            <a:r>
              <a:rPr lang="tr-TR" sz="2400" dirty="0"/>
              <a:t>Ayrıca okulumuz k12 sistemi üzerinden sizlere verilecek olan şifreler ile giriş yaparak öğrencilerimiz hakkında gelişim bilgilerine ulaşabilirsiniz. </a:t>
            </a:r>
          </a:p>
        </p:txBody>
      </p:sp>
      <p:sp>
        <p:nvSpPr>
          <p:cNvPr id="14" name="Dikdörtgen 13">
            <a:extLst>
              <a:ext uri="{FF2B5EF4-FFF2-40B4-BE49-F238E27FC236}">
                <a16:creationId xmlns:a16="http://schemas.microsoft.com/office/drawing/2014/main" id="{ECEAE892-B287-4FCC-ADC5-9A77143B19AB}"/>
              </a:ext>
            </a:extLst>
          </p:cNvPr>
          <p:cNvSpPr/>
          <p:nvPr/>
        </p:nvSpPr>
        <p:spPr>
          <a:xfrm>
            <a:off x="1034980" y="550986"/>
            <a:ext cx="4801708" cy="597876"/>
          </a:xfrm>
          <a:prstGeom prst="rect">
            <a:avLst/>
          </a:prstGeom>
          <a:solidFill>
            <a:srgbClr val="FB906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dirty="0">
                <a:solidFill>
                  <a:schemeClr val="tx1"/>
                </a:solidFill>
              </a:rPr>
              <a:t>DANIŞMAN SINIF ÖĞRETMENLİĞİ SİSTEMİ</a:t>
            </a:r>
          </a:p>
        </p:txBody>
      </p:sp>
    </p:spTree>
    <p:extLst>
      <p:ext uri="{BB962C8B-B14F-4D97-AF65-F5344CB8AC3E}">
        <p14:creationId xmlns:p14="http://schemas.microsoft.com/office/powerpoint/2010/main" val="122220414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Resim 10">
            <a:extLst>
              <a:ext uri="{FF2B5EF4-FFF2-40B4-BE49-F238E27FC236}">
                <a16:creationId xmlns:a16="http://schemas.microsoft.com/office/drawing/2014/main" id="{00C10C46-9C8F-4603-B267-515F3BE20A1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411" y="-2"/>
            <a:ext cx="6858000" cy="6858000"/>
          </a:xfrm>
          <a:prstGeom prst="rect">
            <a:avLst/>
          </a:prstGeom>
        </p:spPr>
      </p:pic>
      <p:grpSp>
        <p:nvGrpSpPr>
          <p:cNvPr id="2" name="Grup 1">
            <a:extLst>
              <a:ext uri="{FF2B5EF4-FFF2-40B4-BE49-F238E27FC236}">
                <a16:creationId xmlns:a16="http://schemas.microsoft.com/office/drawing/2014/main" id="{6E8BFCD7-B160-494D-A1AC-72055209F50A}"/>
              </a:ext>
            </a:extLst>
          </p:cNvPr>
          <p:cNvGrpSpPr/>
          <p:nvPr/>
        </p:nvGrpSpPr>
        <p:grpSpPr>
          <a:xfrm>
            <a:off x="0" y="-2"/>
            <a:ext cx="12192000" cy="506439"/>
            <a:chOff x="0" y="-2"/>
            <a:chExt cx="12192000" cy="506439"/>
          </a:xfrm>
        </p:grpSpPr>
        <p:sp>
          <p:nvSpPr>
            <p:cNvPr id="3" name="Dikdörtgen 2">
              <a:extLst>
                <a:ext uri="{FF2B5EF4-FFF2-40B4-BE49-F238E27FC236}">
                  <a16:creationId xmlns:a16="http://schemas.microsoft.com/office/drawing/2014/main" id="{A2BAD398-2394-4276-8F6F-D3CFFE89919E}"/>
                </a:ext>
              </a:extLst>
            </p:cNvPr>
            <p:cNvSpPr/>
            <p:nvPr/>
          </p:nvSpPr>
          <p:spPr>
            <a:xfrm>
              <a:off x="0" y="0"/>
              <a:ext cx="12192000" cy="506437"/>
            </a:xfrm>
            <a:prstGeom prst="rect">
              <a:avLst/>
            </a:prstGeom>
            <a:solidFill>
              <a:srgbClr val="2609FF"/>
            </a:solidFill>
            <a:ln>
              <a:solidFill>
                <a:srgbClr val="2609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4" name="Paralelkenar 3">
              <a:extLst>
                <a:ext uri="{FF2B5EF4-FFF2-40B4-BE49-F238E27FC236}">
                  <a16:creationId xmlns:a16="http://schemas.microsoft.com/office/drawing/2014/main" id="{909AFFD0-6AE3-41C7-92C7-D09EC9B4D94F}"/>
                </a:ext>
              </a:extLst>
            </p:cNvPr>
            <p:cNvSpPr/>
            <p:nvPr/>
          </p:nvSpPr>
          <p:spPr>
            <a:xfrm>
              <a:off x="10058400" y="0"/>
              <a:ext cx="914400" cy="506437"/>
            </a:xfrm>
            <a:prstGeom prst="parallelogram">
              <a:avLst>
                <a:gd name="adj" fmla="val 97222"/>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5" name="Paralelkenar 4">
              <a:extLst>
                <a:ext uri="{FF2B5EF4-FFF2-40B4-BE49-F238E27FC236}">
                  <a16:creationId xmlns:a16="http://schemas.microsoft.com/office/drawing/2014/main" id="{6518C532-C783-4782-8CF2-4C7365346E22}"/>
                </a:ext>
              </a:extLst>
            </p:cNvPr>
            <p:cNvSpPr/>
            <p:nvPr/>
          </p:nvSpPr>
          <p:spPr>
            <a:xfrm>
              <a:off x="10044332" y="-2"/>
              <a:ext cx="635391" cy="506437"/>
            </a:xfrm>
            <a:prstGeom prst="parallelogram">
              <a:avLst>
                <a:gd name="adj" fmla="val 9722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6" name="Metin kutusu 5">
              <a:extLst>
                <a:ext uri="{FF2B5EF4-FFF2-40B4-BE49-F238E27FC236}">
                  <a16:creationId xmlns:a16="http://schemas.microsoft.com/office/drawing/2014/main" id="{EE7E9F72-77F1-4A20-9FEF-4535C2A065AC}"/>
                </a:ext>
              </a:extLst>
            </p:cNvPr>
            <p:cNvSpPr txBox="1"/>
            <p:nvPr/>
          </p:nvSpPr>
          <p:spPr>
            <a:xfrm>
              <a:off x="196949" y="68551"/>
              <a:ext cx="7285392" cy="369332"/>
            </a:xfrm>
            <a:prstGeom prst="rect">
              <a:avLst/>
            </a:prstGeom>
            <a:noFill/>
          </p:spPr>
          <p:txBody>
            <a:bodyPr wrap="none" rtlCol="0">
              <a:spAutoFit/>
            </a:bodyPr>
            <a:lstStyle/>
            <a:p>
              <a:r>
                <a:rPr lang="tr-TR" b="1" dirty="0" smtClean="0">
                  <a:solidFill>
                    <a:schemeClr val="bg1"/>
                  </a:solidFill>
                </a:rPr>
                <a:t>2026 </a:t>
              </a:r>
              <a:r>
                <a:rPr lang="tr-TR" b="1" dirty="0">
                  <a:solidFill>
                    <a:schemeClr val="bg1"/>
                  </a:solidFill>
                </a:rPr>
                <a:t>- </a:t>
              </a:r>
              <a:r>
                <a:rPr lang="tr-TR" b="1" dirty="0" smtClean="0">
                  <a:solidFill>
                    <a:schemeClr val="bg1"/>
                  </a:solidFill>
                </a:rPr>
                <a:t>2027 </a:t>
              </a:r>
              <a:r>
                <a:rPr lang="tr-TR" b="1" dirty="0">
                  <a:solidFill>
                    <a:schemeClr val="bg1"/>
                  </a:solidFill>
                </a:rPr>
                <a:t>OMÜ VAKFI KOLEJİ ORTAOKULU AKADEMİK ÇALIŞMA TAKVİMİ</a:t>
              </a:r>
            </a:p>
          </p:txBody>
        </p:sp>
      </p:grpSp>
      <p:sp>
        <p:nvSpPr>
          <p:cNvPr id="10" name="Metin kutusu 9">
            <a:extLst>
              <a:ext uri="{FF2B5EF4-FFF2-40B4-BE49-F238E27FC236}">
                <a16:creationId xmlns:a16="http://schemas.microsoft.com/office/drawing/2014/main" id="{059D1C90-F096-4929-A601-0D7B3AE3397F}"/>
              </a:ext>
            </a:extLst>
          </p:cNvPr>
          <p:cNvSpPr txBox="1"/>
          <p:nvPr/>
        </p:nvSpPr>
        <p:spPr>
          <a:xfrm>
            <a:off x="5905937" y="758232"/>
            <a:ext cx="5864377" cy="461665"/>
          </a:xfrm>
          <a:prstGeom prst="rect">
            <a:avLst/>
          </a:prstGeom>
          <a:solidFill>
            <a:srgbClr val="BDD6D3"/>
          </a:solidFill>
        </p:spPr>
        <p:txBody>
          <a:bodyPr wrap="square" rtlCol="0">
            <a:spAutoFit/>
          </a:bodyPr>
          <a:lstStyle/>
          <a:p>
            <a:pPr algn="r"/>
            <a:r>
              <a:rPr lang="tr-TR" sz="2400" b="1" dirty="0">
                <a:latin typeface="Calibri" panose="020F0502020204030204" pitchFamily="34" charset="0"/>
                <a:ea typeface="Calibri" panose="020F0502020204030204" pitchFamily="34" charset="0"/>
                <a:cs typeface="Times New Roman" panose="02020603050405020304" pitchFamily="18" charset="0"/>
              </a:rPr>
              <a:t>HAFTA SONU (CUMARTESİ) KURSLARI</a:t>
            </a:r>
            <a:endParaRPr lang="tr-TR" sz="2400" b="1" dirty="0"/>
          </a:p>
        </p:txBody>
      </p:sp>
      <p:sp>
        <p:nvSpPr>
          <p:cNvPr id="16" name="Metin kutusu 15">
            <a:extLst>
              <a:ext uri="{FF2B5EF4-FFF2-40B4-BE49-F238E27FC236}">
                <a16:creationId xmlns:a16="http://schemas.microsoft.com/office/drawing/2014/main" id="{7183005F-CD06-4F5B-99AC-0C396DAD825F}"/>
              </a:ext>
            </a:extLst>
          </p:cNvPr>
          <p:cNvSpPr txBox="1"/>
          <p:nvPr/>
        </p:nvSpPr>
        <p:spPr>
          <a:xfrm>
            <a:off x="5652341" y="1057619"/>
            <a:ext cx="253596" cy="461665"/>
          </a:xfrm>
          <a:prstGeom prst="rect">
            <a:avLst/>
          </a:prstGeom>
          <a:noFill/>
        </p:spPr>
        <p:txBody>
          <a:bodyPr wrap="none" rtlCol="0">
            <a:spAutoFit/>
          </a:bodyPr>
          <a:lstStyle/>
          <a:p>
            <a:pPr algn="ctr"/>
            <a:r>
              <a:rPr lang="tr-TR" sz="2400" b="1" dirty="0"/>
              <a:t> </a:t>
            </a:r>
            <a:endParaRPr lang="tr-TR" b="1" dirty="0"/>
          </a:p>
        </p:txBody>
      </p:sp>
      <p:grpSp>
        <p:nvGrpSpPr>
          <p:cNvPr id="14" name="Grup 13">
            <a:extLst>
              <a:ext uri="{FF2B5EF4-FFF2-40B4-BE49-F238E27FC236}">
                <a16:creationId xmlns:a16="http://schemas.microsoft.com/office/drawing/2014/main" id="{A1D1A1C8-7076-4D8A-8F17-90B81B337DCE}"/>
              </a:ext>
            </a:extLst>
          </p:cNvPr>
          <p:cNvGrpSpPr/>
          <p:nvPr/>
        </p:nvGrpSpPr>
        <p:grpSpPr>
          <a:xfrm>
            <a:off x="6427820" y="3088836"/>
            <a:ext cx="1596944" cy="593381"/>
            <a:chOff x="10125614" y="2607815"/>
            <a:chExt cx="1596944" cy="593381"/>
          </a:xfrm>
        </p:grpSpPr>
        <p:sp>
          <p:nvSpPr>
            <p:cNvPr id="18" name="Dikdörtgen 17">
              <a:extLst>
                <a:ext uri="{FF2B5EF4-FFF2-40B4-BE49-F238E27FC236}">
                  <a16:creationId xmlns:a16="http://schemas.microsoft.com/office/drawing/2014/main" id="{F70B4B4B-EAF3-4620-92BB-88A0002ECAE6}"/>
                </a:ext>
              </a:extLst>
            </p:cNvPr>
            <p:cNvSpPr/>
            <p:nvPr/>
          </p:nvSpPr>
          <p:spPr>
            <a:xfrm>
              <a:off x="10125614" y="2647560"/>
              <a:ext cx="1596944" cy="513890"/>
            </a:xfrm>
            <a:prstGeom prst="rect">
              <a:avLst/>
            </a:prstGeom>
            <a:solidFill>
              <a:srgbClr val="6F21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9" name="Metin kutusu 18">
              <a:extLst>
                <a:ext uri="{FF2B5EF4-FFF2-40B4-BE49-F238E27FC236}">
                  <a16:creationId xmlns:a16="http://schemas.microsoft.com/office/drawing/2014/main" id="{A759A6A5-263B-4420-8CFA-823F55D483C8}"/>
                </a:ext>
              </a:extLst>
            </p:cNvPr>
            <p:cNvSpPr txBox="1"/>
            <p:nvPr/>
          </p:nvSpPr>
          <p:spPr>
            <a:xfrm>
              <a:off x="10297152" y="2607815"/>
              <a:ext cx="1253869" cy="593381"/>
            </a:xfrm>
            <a:prstGeom prst="rect">
              <a:avLst/>
            </a:prstGeom>
            <a:noFill/>
          </p:spPr>
          <p:txBody>
            <a:bodyPr wrap="none" rtlCol="0">
              <a:spAutoFit/>
            </a:bodyPr>
            <a:lstStyle/>
            <a:p>
              <a:r>
                <a:rPr lang="tr-TR" sz="3200" b="1" dirty="0">
                  <a:solidFill>
                    <a:schemeClr val="bg1"/>
                  </a:solidFill>
                </a:rPr>
                <a:t>AMAÇ</a:t>
              </a:r>
            </a:p>
          </p:txBody>
        </p:sp>
      </p:grpSp>
      <p:sp>
        <p:nvSpPr>
          <p:cNvPr id="20" name="Metin kutusu 19">
            <a:extLst>
              <a:ext uri="{FF2B5EF4-FFF2-40B4-BE49-F238E27FC236}">
                <a16:creationId xmlns:a16="http://schemas.microsoft.com/office/drawing/2014/main" id="{8D688FA0-CA4E-44C5-8A7E-FA70A99427FC}"/>
              </a:ext>
            </a:extLst>
          </p:cNvPr>
          <p:cNvSpPr txBox="1"/>
          <p:nvPr/>
        </p:nvSpPr>
        <p:spPr>
          <a:xfrm>
            <a:off x="6225092" y="3696551"/>
            <a:ext cx="4747708" cy="1969770"/>
          </a:xfrm>
          <a:prstGeom prst="rect">
            <a:avLst/>
          </a:prstGeom>
          <a:solidFill>
            <a:schemeClr val="bg1"/>
          </a:solidFill>
        </p:spPr>
        <p:txBody>
          <a:bodyPr wrap="square" rtlCol="0">
            <a:spAutoFit/>
          </a:bodyPr>
          <a:lstStyle/>
          <a:p>
            <a:r>
              <a:rPr lang="tr-TR" sz="2000" b="1" dirty="0"/>
              <a:t>*</a:t>
            </a:r>
            <a:r>
              <a:rPr lang="tr-TR" b="1" dirty="0"/>
              <a:t>HAFTA İÇİ MEB KAZANIMLARININ,</a:t>
            </a:r>
            <a:br>
              <a:rPr lang="tr-TR" b="1" dirty="0"/>
            </a:br>
            <a:r>
              <a:rPr lang="tr-TR" b="1" dirty="0"/>
              <a:t>   HAFTA SONU KURSLARI İLE</a:t>
            </a:r>
            <a:br>
              <a:rPr lang="tr-TR" b="1" dirty="0"/>
            </a:br>
            <a:r>
              <a:rPr lang="tr-TR" b="1" dirty="0"/>
              <a:t>   FARKLI KAYNAKLARDAN </a:t>
            </a:r>
            <a:br>
              <a:rPr lang="tr-TR" b="1" dirty="0"/>
            </a:br>
            <a:r>
              <a:rPr lang="tr-TR" b="1" dirty="0"/>
              <a:t>   FARKLI SORU TİPLERİNİ DE GÖREREK</a:t>
            </a:r>
            <a:r>
              <a:rPr lang="tr-TR" sz="2000" b="1" dirty="0"/>
              <a:t/>
            </a:r>
            <a:br>
              <a:rPr lang="tr-TR" sz="2000" b="1" dirty="0"/>
            </a:br>
            <a:r>
              <a:rPr lang="tr-TR" sz="2000" b="1" dirty="0"/>
              <a:t>   </a:t>
            </a:r>
            <a:r>
              <a:rPr lang="tr-TR" b="1" dirty="0"/>
              <a:t>BÜTÜN EKSİKLERİN GİDERİLMESİ  </a:t>
            </a:r>
            <a:endParaRPr lang="tr-TR" sz="2800" b="1" dirty="0"/>
          </a:p>
          <a:p>
            <a:r>
              <a:rPr lang="tr-TR" sz="2800" b="1" dirty="0">
                <a:solidFill>
                  <a:srgbClr val="FF0000"/>
                </a:solidFill>
              </a:rPr>
              <a:t>  </a:t>
            </a:r>
            <a:endParaRPr lang="tr-TR" sz="2000" b="1" dirty="0">
              <a:solidFill>
                <a:srgbClr val="FF0000"/>
              </a:solidFill>
            </a:endParaRPr>
          </a:p>
        </p:txBody>
      </p:sp>
      <p:sp>
        <p:nvSpPr>
          <p:cNvPr id="12" name="Dikdörtgen 11">
            <a:extLst>
              <a:ext uri="{FF2B5EF4-FFF2-40B4-BE49-F238E27FC236}">
                <a16:creationId xmlns:a16="http://schemas.microsoft.com/office/drawing/2014/main" id="{3938FC89-21E3-4130-A63D-8B1D0FD0A887}"/>
              </a:ext>
            </a:extLst>
          </p:cNvPr>
          <p:cNvSpPr/>
          <p:nvPr/>
        </p:nvSpPr>
        <p:spPr>
          <a:xfrm>
            <a:off x="5737609" y="1259643"/>
            <a:ext cx="6032705" cy="1231478"/>
          </a:xfrm>
          <a:prstGeom prst="rect">
            <a:avLst/>
          </a:prstGeom>
          <a:solidFill>
            <a:srgbClr val="E3595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800" b="1" dirty="0">
                <a:solidFill>
                  <a:schemeClr val="bg1"/>
                </a:solidFill>
              </a:rPr>
              <a:t>Kurslarımız Cumartesi 09:00-13:00</a:t>
            </a:r>
          </a:p>
          <a:p>
            <a:pPr algn="ctr"/>
            <a:r>
              <a:rPr lang="tr-TR" sz="2800" b="1" dirty="0">
                <a:solidFill>
                  <a:schemeClr val="bg1"/>
                </a:solidFill>
              </a:rPr>
              <a:t>saatleri arasında yapılacaktır.</a:t>
            </a:r>
          </a:p>
        </p:txBody>
      </p:sp>
      <p:pic>
        <p:nvPicPr>
          <p:cNvPr id="22" name="Resim 21">
            <a:extLst>
              <a:ext uri="{FF2B5EF4-FFF2-40B4-BE49-F238E27FC236}">
                <a16:creationId xmlns:a16="http://schemas.microsoft.com/office/drawing/2014/main" id="{A6D800AB-1037-45C8-83DC-CE65709F5FC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96302" y="3088836"/>
            <a:ext cx="548920" cy="548920"/>
          </a:xfrm>
          <a:prstGeom prst="rect">
            <a:avLst/>
          </a:prstGeom>
        </p:spPr>
      </p:pic>
    </p:spTree>
    <p:extLst>
      <p:ext uri="{BB962C8B-B14F-4D97-AF65-F5344CB8AC3E}">
        <p14:creationId xmlns:p14="http://schemas.microsoft.com/office/powerpoint/2010/main" val="56767566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 1">
            <a:extLst>
              <a:ext uri="{FF2B5EF4-FFF2-40B4-BE49-F238E27FC236}">
                <a16:creationId xmlns:a16="http://schemas.microsoft.com/office/drawing/2014/main" id="{9AF42DC9-CA22-4317-BD0F-E216A4288A89}"/>
              </a:ext>
            </a:extLst>
          </p:cNvPr>
          <p:cNvGrpSpPr/>
          <p:nvPr/>
        </p:nvGrpSpPr>
        <p:grpSpPr>
          <a:xfrm>
            <a:off x="0" y="-2"/>
            <a:ext cx="12192000" cy="506439"/>
            <a:chOff x="0" y="-2"/>
            <a:chExt cx="12192000" cy="506439"/>
          </a:xfrm>
        </p:grpSpPr>
        <p:sp>
          <p:nvSpPr>
            <p:cNvPr id="3" name="Dikdörtgen 2">
              <a:extLst>
                <a:ext uri="{FF2B5EF4-FFF2-40B4-BE49-F238E27FC236}">
                  <a16:creationId xmlns:a16="http://schemas.microsoft.com/office/drawing/2014/main" id="{CA1816AB-D51B-409C-B723-28215C529941}"/>
                </a:ext>
              </a:extLst>
            </p:cNvPr>
            <p:cNvSpPr/>
            <p:nvPr/>
          </p:nvSpPr>
          <p:spPr>
            <a:xfrm>
              <a:off x="0" y="0"/>
              <a:ext cx="12192000" cy="506437"/>
            </a:xfrm>
            <a:prstGeom prst="rect">
              <a:avLst/>
            </a:prstGeom>
            <a:solidFill>
              <a:srgbClr val="2609FF"/>
            </a:solidFill>
            <a:ln>
              <a:solidFill>
                <a:srgbClr val="2609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4" name="Paralelkenar 3">
              <a:extLst>
                <a:ext uri="{FF2B5EF4-FFF2-40B4-BE49-F238E27FC236}">
                  <a16:creationId xmlns:a16="http://schemas.microsoft.com/office/drawing/2014/main" id="{D6A5EC18-E2E9-4905-BC32-7122296D4026}"/>
                </a:ext>
              </a:extLst>
            </p:cNvPr>
            <p:cNvSpPr/>
            <p:nvPr/>
          </p:nvSpPr>
          <p:spPr>
            <a:xfrm>
              <a:off x="10058400" y="0"/>
              <a:ext cx="914400" cy="506437"/>
            </a:xfrm>
            <a:prstGeom prst="parallelogram">
              <a:avLst>
                <a:gd name="adj" fmla="val 97222"/>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 name="Paralelkenar 4">
              <a:extLst>
                <a:ext uri="{FF2B5EF4-FFF2-40B4-BE49-F238E27FC236}">
                  <a16:creationId xmlns:a16="http://schemas.microsoft.com/office/drawing/2014/main" id="{6629809C-BCF9-43E1-8207-72CC82699019}"/>
                </a:ext>
              </a:extLst>
            </p:cNvPr>
            <p:cNvSpPr/>
            <p:nvPr/>
          </p:nvSpPr>
          <p:spPr>
            <a:xfrm>
              <a:off x="10044332" y="-2"/>
              <a:ext cx="635391" cy="506437"/>
            </a:xfrm>
            <a:prstGeom prst="parallelogram">
              <a:avLst>
                <a:gd name="adj" fmla="val 9722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Metin kutusu 5">
              <a:extLst>
                <a:ext uri="{FF2B5EF4-FFF2-40B4-BE49-F238E27FC236}">
                  <a16:creationId xmlns:a16="http://schemas.microsoft.com/office/drawing/2014/main" id="{E39B5800-A265-4E56-B9DA-CEBCA7426A63}"/>
                </a:ext>
              </a:extLst>
            </p:cNvPr>
            <p:cNvSpPr txBox="1"/>
            <p:nvPr/>
          </p:nvSpPr>
          <p:spPr>
            <a:xfrm>
              <a:off x="196949" y="68551"/>
              <a:ext cx="7232493" cy="369332"/>
            </a:xfrm>
            <a:prstGeom prst="rect">
              <a:avLst/>
            </a:prstGeom>
            <a:noFill/>
          </p:spPr>
          <p:txBody>
            <a:bodyPr wrap="none" rtlCol="0">
              <a:spAutoFit/>
            </a:bodyPr>
            <a:lstStyle/>
            <a:p>
              <a:r>
                <a:rPr lang="tr-TR" b="1" dirty="0" smtClean="0">
                  <a:solidFill>
                    <a:schemeClr val="bg1"/>
                  </a:solidFill>
                </a:rPr>
                <a:t>2026 </a:t>
              </a:r>
              <a:r>
                <a:rPr lang="tr-TR" b="1" dirty="0">
                  <a:solidFill>
                    <a:schemeClr val="bg1"/>
                  </a:solidFill>
                </a:rPr>
                <a:t>- </a:t>
              </a:r>
              <a:r>
                <a:rPr lang="tr-TR" b="1" dirty="0" smtClean="0">
                  <a:solidFill>
                    <a:schemeClr val="bg1"/>
                  </a:solidFill>
                </a:rPr>
                <a:t>2027 </a:t>
              </a:r>
              <a:r>
                <a:rPr lang="tr-TR" b="1" dirty="0">
                  <a:solidFill>
                    <a:schemeClr val="bg1"/>
                  </a:solidFill>
                </a:rPr>
                <a:t>OMÜ VAKFI KOLEJİ ORTAOKULU AKADEMİK ÇALIŞMA TAKVİMİ</a:t>
              </a:r>
            </a:p>
          </p:txBody>
        </p:sp>
      </p:grpSp>
      <p:graphicFrame>
        <p:nvGraphicFramePr>
          <p:cNvPr id="7" name="Diyagram 6">
            <a:extLst>
              <a:ext uri="{FF2B5EF4-FFF2-40B4-BE49-F238E27FC236}">
                <a16:creationId xmlns:a16="http://schemas.microsoft.com/office/drawing/2014/main" id="{1F407C7E-FB05-4055-B7DF-955F5430AA24}"/>
              </a:ext>
            </a:extLst>
          </p:cNvPr>
          <p:cNvGraphicFramePr/>
          <p:nvPr>
            <p:extLst>
              <p:ext uri="{D42A27DB-BD31-4B8C-83A1-F6EECF244321}">
                <p14:modId xmlns:p14="http://schemas.microsoft.com/office/powerpoint/2010/main" val="72865468"/>
              </p:ext>
            </p:extLst>
          </p:nvPr>
        </p:nvGraphicFramePr>
        <p:xfrm>
          <a:off x="-286071" y="1001020"/>
          <a:ext cx="8815594" cy="54535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Yıldız: 12 Nokta 9">
            <a:extLst>
              <a:ext uri="{FF2B5EF4-FFF2-40B4-BE49-F238E27FC236}">
                <a16:creationId xmlns:a16="http://schemas.microsoft.com/office/drawing/2014/main" id="{DBE4E351-453E-40DD-8EB6-93819AE89AE6}"/>
              </a:ext>
            </a:extLst>
          </p:cNvPr>
          <p:cNvSpPr/>
          <p:nvPr/>
        </p:nvSpPr>
        <p:spPr>
          <a:xfrm>
            <a:off x="9193642" y="3676141"/>
            <a:ext cx="2940148" cy="2646715"/>
          </a:xfrm>
          <a:prstGeom prst="star12">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Metin kutusu 10">
            <a:extLst>
              <a:ext uri="{FF2B5EF4-FFF2-40B4-BE49-F238E27FC236}">
                <a16:creationId xmlns:a16="http://schemas.microsoft.com/office/drawing/2014/main" id="{AE81B247-20C8-42F7-9A95-4B3595A61A1C}"/>
              </a:ext>
            </a:extLst>
          </p:cNvPr>
          <p:cNvSpPr txBox="1"/>
          <p:nvPr/>
        </p:nvSpPr>
        <p:spPr>
          <a:xfrm>
            <a:off x="9380809" y="4227149"/>
            <a:ext cx="2597827" cy="1692771"/>
          </a:xfrm>
          <a:prstGeom prst="rect">
            <a:avLst/>
          </a:prstGeom>
          <a:noFill/>
        </p:spPr>
        <p:txBody>
          <a:bodyPr wrap="none" rtlCol="0">
            <a:spAutoFit/>
          </a:bodyPr>
          <a:lstStyle/>
          <a:p>
            <a:pPr algn="ctr"/>
            <a:r>
              <a:rPr lang="tr-TR" sz="2800" b="1" dirty="0" smtClean="0">
                <a:solidFill>
                  <a:schemeClr val="bg1"/>
                </a:solidFill>
              </a:rPr>
              <a:t>Haftada toplam </a:t>
            </a:r>
            <a:r>
              <a:rPr lang="tr-TR" sz="2800" b="1" dirty="0">
                <a:solidFill>
                  <a:schemeClr val="bg1"/>
                </a:solidFill>
              </a:rPr>
              <a:t/>
            </a:r>
            <a:br>
              <a:rPr lang="tr-TR" sz="2800" b="1" dirty="0">
                <a:solidFill>
                  <a:schemeClr val="bg1"/>
                </a:solidFill>
              </a:rPr>
            </a:br>
            <a:r>
              <a:rPr lang="tr-TR" sz="4800" b="1" dirty="0" smtClean="0">
                <a:solidFill>
                  <a:schemeClr val="bg1"/>
                </a:solidFill>
              </a:rPr>
              <a:t>51</a:t>
            </a:r>
            <a:r>
              <a:rPr lang="tr-TR" sz="2800" b="1" dirty="0">
                <a:solidFill>
                  <a:schemeClr val="bg1"/>
                </a:solidFill>
              </a:rPr>
              <a:t/>
            </a:r>
            <a:br>
              <a:rPr lang="tr-TR" sz="2800" b="1" dirty="0">
                <a:solidFill>
                  <a:schemeClr val="bg1"/>
                </a:solidFill>
              </a:rPr>
            </a:br>
            <a:r>
              <a:rPr lang="tr-TR" sz="2800" b="1" dirty="0" smtClean="0">
                <a:solidFill>
                  <a:schemeClr val="bg1"/>
                </a:solidFill>
              </a:rPr>
              <a:t>saat ders</a:t>
            </a:r>
            <a:endParaRPr lang="tr-TR" sz="2800" b="1" dirty="0">
              <a:solidFill>
                <a:schemeClr val="bg1"/>
              </a:solidFill>
            </a:endParaRPr>
          </a:p>
        </p:txBody>
      </p:sp>
      <p:sp>
        <p:nvSpPr>
          <p:cNvPr id="8" name="Metin kutusu 7">
            <a:extLst>
              <a:ext uri="{FF2B5EF4-FFF2-40B4-BE49-F238E27FC236}">
                <a16:creationId xmlns:a16="http://schemas.microsoft.com/office/drawing/2014/main" id="{3BF9A891-82D8-4A1D-92A3-92345DA49EF8}"/>
              </a:ext>
            </a:extLst>
          </p:cNvPr>
          <p:cNvSpPr txBox="1"/>
          <p:nvPr/>
        </p:nvSpPr>
        <p:spPr>
          <a:xfrm>
            <a:off x="4840941" y="5406155"/>
            <a:ext cx="3613563" cy="646331"/>
          </a:xfrm>
          <a:prstGeom prst="rect">
            <a:avLst/>
          </a:prstGeom>
          <a:noFill/>
        </p:spPr>
        <p:txBody>
          <a:bodyPr wrap="square" rtlCol="0">
            <a:spAutoFit/>
          </a:bodyPr>
          <a:lstStyle/>
          <a:p>
            <a:r>
              <a:rPr lang="tr-TR" sz="3600" b="1" dirty="0">
                <a:solidFill>
                  <a:schemeClr val="bg1"/>
                </a:solidFill>
              </a:rPr>
              <a:t>Toplam </a:t>
            </a:r>
            <a:r>
              <a:rPr lang="tr-TR" sz="3600" b="1" dirty="0" smtClean="0">
                <a:solidFill>
                  <a:schemeClr val="bg1"/>
                </a:solidFill>
              </a:rPr>
              <a:t>45 Saat</a:t>
            </a:r>
            <a:endParaRPr lang="tr-TR" sz="3600" b="1" dirty="0">
              <a:solidFill>
                <a:schemeClr val="bg1"/>
              </a:solidFill>
            </a:endParaRPr>
          </a:p>
        </p:txBody>
      </p:sp>
      <p:grpSp>
        <p:nvGrpSpPr>
          <p:cNvPr id="12" name="Grup 11"/>
          <p:cNvGrpSpPr/>
          <p:nvPr/>
        </p:nvGrpSpPr>
        <p:grpSpPr>
          <a:xfrm>
            <a:off x="8435974" y="1498453"/>
            <a:ext cx="3398152" cy="426183"/>
            <a:chOff x="6994274" y="2964982"/>
            <a:chExt cx="3321054" cy="326278"/>
          </a:xfrm>
        </p:grpSpPr>
        <p:sp>
          <p:nvSpPr>
            <p:cNvPr id="28" name="Yuvarlatılmış Dikdörtgen 27"/>
            <p:cNvSpPr/>
            <p:nvPr/>
          </p:nvSpPr>
          <p:spPr>
            <a:xfrm>
              <a:off x="6994274" y="2964982"/>
              <a:ext cx="3321054" cy="326278"/>
            </a:xfrm>
            <a:prstGeom prst="roundRect">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29" name="Yuvarlatılmış Dikdörtgen 4"/>
            <p:cNvSpPr txBox="1"/>
            <p:nvPr/>
          </p:nvSpPr>
          <p:spPr>
            <a:xfrm>
              <a:off x="7010202" y="2980910"/>
              <a:ext cx="3289198" cy="29442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tr-TR" sz="2000" b="1" kern="1200" dirty="0"/>
                <a:t>Türkçe – </a:t>
              </a:r>
              <a:r>
                <a:rPr lang="tr-TR" sz="2000" b="1" kern="1200" dirty="0" smtClean="0"/>
                <a:t>1 </a:t>
              </a:r>
              <a:r>
                <a:rPr lang="tr-TR" sz="2000" b="1" kern="1200" dirty="0"/>
                <a:t>Saat</a:t>
              </a:r>
            </a:p>
          </p:txBody>
        </p:sp>
      </p:grpSp>
      <p:grpSp>
        <p:nvGrpSpPr>
          <p:cNvPr id="13" name="Grup 12"/>
          <p:cNvGrpSpPr/>
          <p:nvPr/>
        </p:nvGrpSpPr>
        <p:grpSpPr>
          <a:xfrm>
            <a:off x="8435974" y="1940030"/>
            <a:ext cx="3398152" cy="307782"/>
            <a:chOff x="6994274" y="3304334"/>
            <a:chExt cx="3321054" cy="307782"/>
          </a:xfrm>
        </p:grpSpPr>
        <p:sp>
          <p:nvSpPr>
            <p:cNvPr id="26" name="Yuvarlatılmış Dikdörtgen 25"/>
            <p:cNvSpPr/>
            <p:nvPr/>
          </p:nvSpPr>
          <p:spPr>
            <a:xfrm>
              <a:off x="6994274" y="3304334"/>
              <a:ext cx="3321054" cy="307782"/>
            </a:xfrm>
            <a:prstGeom prst="roundRect">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27" name="Yuvarlatılmış Dikdörtgen 6"/>
            <p:cNvSpPr txBox="1"/>
            <p:nvPr/>
          </p:nvSpPr>
          <p:spPr>
            <a:xfrm>
              <a:off x="7009299" y="3319359"/>
              <a:ext cx="3291004" cy="27773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tr-TR" sz="2000" b="1" kern="1200" dirty="0" smtClean="0"/>
                <a:t>Matematik  </a:t>
              </a:r>
              <a:r>
                <a:rPr lang="tr-TR" sz="2000" b="1" kern="1200" dirty="0"/>
                <a:t>– </a:t>
              </a:r>
              <a:r>
                <a:rPr lang="tr-TR" sz="2000" b="1" kern="1200" dirty="0" smtClean="0"/>
                <a:t>1 </a:t>
              </a:r>
              <a:r>
                <a:rPr lang="tr-TR" sz="2000" b="1" kern="1200" dirty="0"/>
                <a:t>Saat</a:t>
              </a:r>
            </a:p>
          </p:txBody>
        </p:sp>
      </p:grpSp>
      <p:grpSp>
        <p:nvGrpSpPr>
          <p:cNvPr id="14" name="Grup 13"/>
          <p:cNvGrpSpPr/>
          <p:nvPr/>
        </p:nvGrpSpPr>
        <p:grpSpPr>
          <a:xfrm>
            <a:off x="8435974" y="2263206"/>
            <a:ext cx="3398152" cy="283683"/>
            <a:chOff x="6994274" y="3626417"/>
            <a:chExt cx="3321054" cy="283683"/>
          </a:xfrm>
        </p:grpSpPr>
        <p:sp>
          <p:nvSpPr>
            <p:cNvPr id="24" name="Yuvarlatılmış Dikdörtgen 23"/>
            <p:cNvSpPr/>
            <p:nvPr/>
          </p:nvSpPr>
          <p:spPr>
            <a:xfrm>
              <a:off x="6994274" y="3626417"/>
              <a:ext cx="3321054" cy="283683"/>
            </a:xfrm>
            <a:prstGeom prst="roundRect">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25" name="Yuvarlatılmış Dikdörtgen 8"/>
            <p:cNvSpPr txBox="1"/>
            <p:nvPr/>
          </p:nvSpPr>
          <p:spPr>
            <a:xfrm>
              <a:off x="7008122" y="3640265"/>
              <a:ext cx="3293358" cy="255987"/>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tr-TR" sz="2000" b="1" kern="1200" dirty="0" smtClean="0"/>
                <a:t>Fen Bilgisi </a:t>
              </a:r>
              <a:r>
                <a:rPr lang="tr-TR" sz="2000" b="1" kern="1200" dirty="0"/>
                <a:t>– </a:t>
              </a:r>
              <a:r>
                <a:rPr lang="tr-TR" sz="2000" b="1" kern="1200" dirty="0" smtClean="0"/>
                <a:t>1 </a:t>
              </a:r>
              <a:r>
                <a:rPr lang="tr-TR" sz="2000" b="1" kern="1200" dirty="0"/>
                <a:t>Saat</a:t>
              </a:r>
            </a:p>
          </p:txBody>
        </p:sp>
      </p:grpSp>
      <p:grpSp>
        <p:nvGrpSpPr>
          <p:cNvPr id="15" name="Grup 14"/>
          <p:cNvGrpSpPr/>
          <p:nvPr/>
        </p:nvGrpSpPr>
        <p:grpSpPr>
          <a:xfrm>
            <a:off x="8437822" y="2562283"/>
            <a:ext cx="3394456" cy="323379"/>
            <a:chOff x="6994274" y="3921706"/>
            <a:chExt cx="3321054" cy="323379"/>
          </a:xfrm>
        </p:grpSpPr>
        <p:sp>
          <p:nvSpPr>
            <p:cNvPr id="22" name="Yuvarlatılmış Dikdörtgen 21"/>
            <p:cNvSpPr/>
            <p:nvPr/>
          </p:nvSpPr>
          <p:spPr>
            <a:xfrm>
              <a:off x="6994274" y="3921706"/>
              <a:ext cx="3321054" cy="323379"/>
            </a:xfrm>
            <a:prstGeom prst="roundRect">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23" name="Yuvarlatılmış Dikdörtgen 10"/>
            <p:cNvSpPr txBox="1"/>
            <p:nvPr/>
          </p:nvSpPr>
          <p:spPr>
            <a:xfrm>
              <a:off x="7010060" y="3937492"/>
              <a:ext cx="3289482" cy="291807"/>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tr-TR" sz="2000" b="1" kern="1200" dirty="0" smtClean="0"/>
                <a:t>İnkılap Tarihi  </a:t>
              </a:r>
              <a:r>
                <a:rPr lang="tr-TR" sz="2000" b="1" kern="1200" dirty="0"/>
                <a:t>– </a:t>
              </a:r>
              <a:r>
                <a:rPr lang="tr-TR" sz="2000" b="1" kern="1200" dirty="0" smtClean="0"/>
                <a:t>1 </a:t>
              </a:r>
              <a:r>
                <a:rPr lang="tr-TR" sz="2000" b="1" kern="1200" dirty="0"/>
                <a:t>Saat</a:t>
              </a:r>
            </a:p>
          </p:txBody>
        </p:sp>
      </p:grpSp>
      <p:grpSp>
        <p:nvGrpSpPr>
          <p:cNvPr id="16" name="Grup 15"/>
          <p:cNvGrpSpPr/>
          <p:nvPr/>
        </p:nvGrpSpPr>
        <p:grpSpPr>
          <a:xfrm>
            <a:off x="8362950" y="2901056"/>
            <a:ext cx="3471176" cy="378304"/>
            <a:chOff x="6917177" y="4244237"/>
            <a:chExt cx="3398151" cy="289786"/>
          </a:xfrm>
        </p:grpSpPr>
        <p:sp>
          <p:nvSpPr>
            <p:cNvPr id="20" name="Yuvarlatılmış Dikdörtgen 19"/>
            <p:cNvSpPr/>
            <p:nvPr/>
          </p:nvSpPr>
          <p:spPr>
            <a:xfrm>
              <a:off x="6994274" y="4244237"/>
              <a:ext cx="3321054" cy="241796"/>
            </a:xfrm>
            <a:prstGeom prst="roundRect">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21" name="Yuvarlatılmış Dikdörtgen 12"/>
            <p:cNvSpPr txBox="1"/>
            <p:nvPr/>
          </p:nvSpPr>
          <p:spPr>
            <a:xfrm>
              <a:off x="6917177" y="4256040"/>
              <a:ext cx="3386348" cy="2779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tr-TR" sz="2000" b="1" kern="1200" dirty="0" smtClean="0"/>
                <a:t>Din Kültürü </a:t>
              </a:r>
              <a:r>
                <a:rPr lang="tr-TR" sz="2000" b="1" kern="1200" dirty="0"/>
                <a:t>– </a:t>
              </a:r>
              <a:r>
                <a:rPr lang="tr-TR" sz="2000" b="1" kern="1200" dirty="0" smtClean="0"/>
                <a:t>1 </a:t>
              </a:r>
              <a:r>
                <a:rPr lang="tr-TR" sz="2000" b="1" kern="1200" dirty="0"/>
                <a:t>Saat</a:t>
              </a:r>
            </a:p>
          </p:txBody>
        </p:sp>
      </p:grpSp>
      <p:grpSp>
        <p:nvGrpSpPr>
          <p:cNvPr id="17" name="Grup 16"/>
          <p:cNvGrpSpPr/>
          <p:nvPr/>
        </p:nvGrpSpPr>
        <p:grpSpPr>
          <a:xfrm>
            <a:off x="8435974" y="3228280"/>
            <a:ext cx="3396304" cy="514184"/>
            <a:chOff x="6994274" y="4478952"/>
            <a:chExt cx="3321054" cy="431122"/>
          </a:xfrm>
        </p:grpSpPr>
        <p:sp>
          <p:nvSpPr>
            <p:cNvPr id="18" name="Yuvarlatılmış Dikdörtgen 17"/>
            <p:cNvSpPr/>
            <p:nvPr/>
          </p:nvSpPr>
          <p:spPr>
            <a:xfrm>
              <a:off x="6994274" y="4478952"/>
              <a:ext cx="3321054" cy="296487"/>
            </a:xfrm>
            <a:prstGeom prst="roundRect">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9" name="Yuvarlatılmış Dikdörtgen 14"/>
            <p:cNvSpPr txBox="1"/>
            <p:nvPr/>
          </p:nvSpPr>
          <p:spPr>
            <a:xfrm>
              <a:off x="7008747" y="4493425"/>
              <a:ext cx="3292108" cy="41664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tr-TR" sz="2000" b="1" kern="1200" dirty="0" smtClean="0"/>
                <a:t>İngilizce– 1 </a:t>
              </a:r>
              <a:r>
                <a:rPr lang="tr-TR" sz="2000" b="1" kern="1200" dirty="0"/>
                <a:t>Saat</a:t>
              </a:r>
            </a:p>
          </p:txBody>
        </p:sp>
      </p:grpSp>
    </p:spTree>
    <p:extLst>
      <p:ext uri="{BB962C8B-B14F-4D97-AF65-F5344CB8AC3E}">
        <p14:creationId xmlns:p14="http://schemas.microsoft.com/office/powerpoint/2010/main" val="417843473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 1">
            <a:extLst>
              <a:ext uri="{FF2B5EF4-FFF2-40B4-BE49-F238E27FC236}">
                <a16:creationId xmlns:a16="http://schemas.microsoft.com/office/drawing/2014/main" id="{9AF42DC9-CA22-4317-BD0F-E216A4288A89}"/>
              </a:ext>
            </a:extLst>
          </p:cNvPr>
          <p:cNvGrpSpPr/>
          <p:nvPr/>
        </p:nvGrpSpPr>
        <p:grpSpPr>
          <a:xfrm>
            <a:off x="0" y="-2"/>
            <a:ext cx="12192000" cy="506439"/>
            <a:chOff x="0" y="-2"/>
            <a:chExt cx="12192000" cy="506439"/>
          </a:xfrm>
        </p:grpSpPr>
        <p:sp>
          <p:nvSpPr>
            <p:cNvPr id="3" name="Dikdörtgen 2">
              <a:extLst>
                <a:ext uri="{FF2B5EF4-FFF2-40B4-BE49-F238E27FC236}">
                  <a16:creationId xmlns:a16="http://schemas.microsoft.com/office/drawing/2014/main" id="{CA1816AB-D51B-409C-B723-28215C529941}"/>
                </a:ext>
              </a:extLst>
            </p:cNvPr>
            <p:cNvSpPr/>
            <p:nvPr/>
          </p:nvSpPr>
          <p:spPr>
            <a:xfrm>
              <a:off x="0" y="0"/>
              <a:ext cx="12192000" cy="506437"/>
            </a:xfrm>
            <a:prstGeom prst="rect">
              <a:avLst/>
            </a:prstGeom>
            <a:solidFill>
              <a:srgbClr val="2609FF"/>
            </a:solidFill>
            <a:ln>
              <a:solidFill>
                <a:srgbClr val="2609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4" name="Paralelkenar 3">
              <a:extLst>
                <a:ext uri="{FF2B5EF4-FFF2-40B4-BE49-F238E27FC236}">
                  <a16:creationId xmlns:a16="http://schemas.microsoft.com/office/drawing/2014/main" id="{D6A5EC18-E2E9-4905-BC32-7122296D4026}"/>
                </a:ext>
              </a:extLst>
            </p:cNvPr>
            <p:cNvSpPr/>
            <p:nvPr/>
          </p:nvSpPr>
          <p:spPr>
            <a:xfrm>
              <a:off x="10058400" y="0"/>
              <a:ext cx="914400" cy="506437"/>
            </a:xfrm>
            <a:prstGeom prst="parallelogram">
              <a:avLst>
                <a:gd name="adj" fmla="val 97222"/>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5" name="Paralelkenar 4">
              <a:extLst>
                <a:ext uri="{FF2B5EF4-FFF2-40B4-BE49-F238E27FC236}">
                  <a16:creationId xmlns:a16="http://schemas.microsoft.com/office/drawing/2014/main" id="{6629809C-BCF9-43E1-8207-72CC82699019}"/>
                </a:ext>
              </a:extLst>
            </p:cNvPr>
            <p:cNvSpPr/>
            <p:nvPr/>
          </p:nvSpPr>
          <p:spPr>
            <a:xfrm>
              <a:off x="10044332" y="-2"/>
              <a:ext cx="635391" cy="506437"/>
            </a:xfrm>
            <a:prstGeom prst="parallelogram">
              <a:avLst>
                <a:gd name="adj" fmla="val 9722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6" name="Metin kutusu 5">
              <a:extLst>
                <a:ext uri="{FF2B5EF4-FFF2-40B4-BE49-F238E27FC236}">
                  <a16:creationId xmlns:a16="http://schemas.microsoft.com/office/drawing/2014/main" id="{E39B5800-A265-4E56-B9DA-CEBCA7426A63}"/>
                </a:ext>
              </a:extLst>
            </p:cNvPr>
            <p:cNvSpPr txBox="1"/>
            <p:nvPr/>
          </p:nvSpPr>
          <p:spPr>
            <a:xfrm>
              <a:off x="196949" y="68551"/>
              <a:ext cx="7232493" cy="369332"/>
            </a:xfrm>
            <a:prstGeom prst="rect">
              <a:avLst/>
            </a:prstGeom>
            <a:noFill/>
          </p:spPr>
          <p:txBody>
            <a:bodyPr wrap="none" rtlCol="0">
              <a:spAutoFit/>
            </a:bodyPr>
            <a:lstStyle/>
            <a:p>
              <a:r>
                <a:rPr lang="tr-TR" b="1" dirty="0" smtClean="0">
                  <a:solidFill>
                    <a:schemeClr val="bg1"/>
                  </a:solidFill>
                </a:rPr>
                <a:t>2026 </a:t>
              </a:r>
              <a:r>
                <a:rPr lang="tr-TR" b="1" dirty="0">
                  <a:solidFill>
                    <a:schemeClr val="bg1"/>
                  </a:solidFill>
                </a:rPr>
                <a:t>- </a:t>
              </a:r>
              <a:r>
                <a:rPr lang="tr-TR" b="1" dirty="0" smtClean="0">
                  <a:solidFill>
                    <a:schemeClr val="bg1"/>
                  </a:solidFill>
                </a:rPr>
                <a:t>2027 </a:t>
              </a:r>
              <a:r>
                <a:rPr lang="tr-TR" b="1" dirty="0">
                  <a:solidFill>
                    <a:schemeClr val="bg1"/>
                  </a:solidFill>
                </a:rPr>
                <a:t>OMÜ VAKFI KOLEJİ ORTAOKULU AKADEMİK ÇALIŞMA TAKVİMİ</a:t>
              </a:r>
            </a:p>
          </p:txBody>
        </p:sp>
      </p:grpSp>
      <p:pic>
        <p:nvPicPr>
          <p:cNvPr id="8" name="Resim 7">
            <a:extLst>
              <a:ext uri="{FF2B5EF4-FFF2-40B4-BE49-F238E27FC236}">
                <a16:creationId xmlns:a16="http://schemas.microsoft.com/office/drawing/2014/main" id="{89BE6B61-2DF9-44A4-85DF-B294631F038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48945" y="574986"/>
            <a:ext cx="4978400" cy="5985029"/>
          </a:xfrm>
          <a:prstGeom prst="rect">
            <a:avLst/>
          </a:prstGeom>
        </p:spPr>
      </p:pic>
      <p:sp>
        <p:nvSpPr>
          <p:cNvPr id="10" name="Dikdörtgen: Yuvarlatılmış Köşeler 9">
            <a:extLst>
              <a:ext uri="{FF2B5EF4-FFF2-40B4-BE49-F238E27FC236}">
                <a16:creationId xmlns:a16="http://schemas.microsoft.com/office/drawing/2014/main" id="{DD1D754C-B6A4-4671-A28C-F4C0F10D2A3A}"/>
              </a:ext>
            </a:extLst>
          </p:cNvPr>
          <p:cNvSpPr/>
          <p:nvPr/>
        </p:nvSpPr>
        <p:spPr>
          <a:xfrm>
            <a:off x="572878" y="875509"/>
            <a:ext cx="7326842" cy="586243"/>
          </a:xfrm>
          <a:prstGeom prst="round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400" b="1" dirty="0"/>
              <a:t>NİSAN AYI İTİBARİ İLE KONU TEKRAR DÖNEMİ</a:t>
            </a:r>
          </a:p>
        </p:txBody>
      </p:sp>
      <p:sp>
        <p:nvSpPr>
          <p:cNvPr id="9" name="Metin kutusu 8">
            <a:extLst>
              <a:ext uri="{FF2B5EF4-FFF2-40B4-BE49-F238E27FC236}">
                <a16:creationId xmlns:a16="http://schemas.microsoft.com/office/drawing/2014/main" id="{2CA72AC0-C107-43ED-890B-F0785B0DB39E}"/>
              </a:ext>
            </a:extLst>
          </p:cNvPr>
          <p:cNvSpPr txBox="1"/>
          <p:nvPr/>
        </p:nvSpPr>
        <p:spPr>
          <a:xfrm>
            <a:off x="308474" y="1069479"/>
            <a:ext cx="7591245" cy="5139869"/>
          </a:xfrm>
          <a:prstGeom prst="rect">
            <a:avLst/>
          </a:prstGeom>
          <a:noFill/>
        </p:spPr>
        <p:txBody>
          <a:bodyPr wrap="square" rtlCol="0">
            <a:spAutoFit/>
          </a:bodyPr>
          <a:lstStyle/>
          <a:p>
            <a:pPr lvl="0"/>
            <a:endParaRPr lang="tr-TR" sz="3200" b="1" dirty="0">
              <a:solidFill>
                <a:schemeClr val="bg1"/>
              </a:solidFill>
            </a:endParaRPr>
          </a:p>
          <a:p>
            <a:pPr lvl="0"/>
            <a:endParaRPr lang="tr-TR" sz="3200" b="1" dirty="0">
              <a:solidFill>
                <a:schemeClr val="bg1"/>
              </a:solidFill>
            </a:endParaRPr>
          </a:p>
          <a:p>
            <a:pPr lvl="0"/>
            <a:r>
              <a:rPr lang="tr-TR" sz="2400" dirty="0">
                <a:solidFill>
                  <a:srgbClr val="FF0000"/>
                </a:solidFill>
              </a:rPr>
              <a:t>■</a:t>
            </a:r>
            <a:r>
              <a:rPr lang="tr-TR" sz="2400" dirty="0"/>
              <a:t>Derslerimizde konuların Nisan ayının ilk haftasında bitirilerek konu tekrarlarının sınava kadar yapılarak konu eksiklerinin sıfırlanması</a:t>
            </a:r>
            <a:endParaRPr lang="tr-TR" sz="3200" b="1" dirty="0"/>
          </a:p>
          <a:p>
            <a:r>
              <a:rPr lang="tr-TR" sz="2400" dirty="0">
                <a:solidFill>
                  <a:srgbClr val="FF0000"/>
                </a:solidFill>
              </a:rPr>
              <a:t>■</a:t>
            </a:r>
            <a:r>
              <a:rPr lang="tr-TR" sz="2400" dirty="0"/>
              <a:t> Her hafta uygulanacak deneme sınavlarımız sınav öncesindeki iki haftalık süreçte her gün uygulanacaktır. </a:t>
            </a:r>
            <a:br>
              <a:rPr lang="tr-TR" sz="2400" dirty="0"/>
            </a:br>
            <a:r>
              <a:rPr lang="tr-TR" sz="2400" dirty="0">
                <a:solidFill>
                  <a:srgbClr val="FF0000"/>
                </a:solidFill>
              </a:rPr>
              <a:t>■</a:t>
            </a:r>
            <a:r>
              <a:rPr lang="tr-TR" sz="2400" dirty="0"/>
              <a:t> Hızlı soru çözümü uygulamaları</a:t>
            </a:r>
            <a:br>
              <a:rPr lang="tr-TR" sz="2400" dirty="0"/>
            </a:br>
            <a:r>
              <a:rPr lang="tr-TR" sz="2400" dirty="0">
                <a:solidFill>
                  <a:srgbClr val="FF0000"/>
                </a:solidFill>
              </a:rPr>
              <a:t>■</a:t>
            </a:r>
            <a:r>
              <a:rPr lang="tr-TR" sz="2400" dirty="0"/>
              <a:t> Motivasyon ve hazır </a:t>
            </a:r>
            <a:r>
              <a:rPr lang="tr-TR" sz="2400" dirty="0" err="1" smtClean="0"/>
              <a:t>bulunuşluluk</a:t>
            </a:r>
            <a:r>
              <a:rPr lang="tr-TR" sz="2400" dirty="0" smtClean="0"/>
              <a:t> </a:t>
            </a:r>
            <a:r>
              <a:rPr lang="tr-TR" sz="2400" dirty="0"/>
              <a:t>çalışmaları </a:t>
            </a:r>
          </a:p>
          <a:p>
            <a:r>
              <a:rPr lang="tr-TR" sz="2400" dirty="0">
                <a:solidFill>
                  <a:srgbClr val="FF0000"/>
                </a:solidFill>
              </a:rPr>
              <a:t>■</a:t>
            </a:r>
            <a:r>
              <a:rPr lang="tr-TR" sz="2400" dirty="0"/>
              <a:t> Rehberlik servisinin sınav kaygısı, zaman yönetimi,</a:t>
            </a:r>
            <a:br>
              <a:rPr lang="tr-TR" sz="2400" dirty="0"/>
            </a:br>
            <a:r>
              <a:rPr lang="tr-TR" sz="2400" dirty="0"/>
              <a:t>stresle başa çıkma yöntemleri, başarıya giden yolda yapılması gereken çalışmalar gibi seminer uygulamaları</a:t>
            </a:r>
          </a:p>
          <a:p>
            <a:endParaRPr lang="tr-TR" sz="2400" dirty="0"/>
          </a:p>
        </p:txBody>
      </p:sp>
    </p:spTree>
    <p:extLst>
      <p:ext uri="{BB962C8B-B14F-4D97-AF65-F5344CB8AC3E}">
        <p14:creationId xmlns:p14="http://schemas.microsoft.com/office/powerpoint/2010/main" val="323930195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rgbClr val="990A26"/>
            </a:gs>
            <a:gs pos="100000">
              <a:srgbClr val="720119"/>
            </a:gs>
          </a:gsLst>
          <a:lin ang="5400000" scaled="1"/>
        </a:gradFill>
        <a:effectLst/>
      </p:bgPr>
    </p:bg>
    <p:spTree>
      <p:nvGrpSpPr>
        <p:cNvPr id="1" name=""/>
        <p:cNvGrpSpPr/>
        <p:nvPr/>
      </p:nvGrpSpPr>
      <p:grpSpPr>
        <a:xfrm>
          <a:off x="0" y="0"/>
          <a:ext cx="0" cy="0"/>
          <a:chOff x="0" y="0"/>
          <a:chExt cx="0" cy="0"/>
        </a:xfrm>
      </p:grpSpPr>
      <p:grpSp>
        <p:nvGrpSpPr>
          <p:cNvPr id="2" name="Grup 1">
            <a:extLst>
              <a:ext uri="{FF2B5EF4-FFF2-40B4-BE49-F238E27FC236}">
                <a16:creationId xmlns:a16="http://schemas.microsoft.com/office/drawing/2014/main" id="{4CB3718B-3C05-4680-9C35-2F2110F5AE14}"/>
              </a:ext>
            </a:extLst>
          </p:cNvPr>
          <p:cNvGrpSpPr/>
          <p:nvPr/>
        </p:nvGrpSpPr>
        <p:grpSpPr>
          <a:xfrm>
            <a:off x="0" y="-2"/>
            <a:ext cx="12192000" cy="506439"/>
            <a:chOff x="0" y="-2"/>
            <a:chExt cx="12192000" cy="506439"/>
          </a:xfrm>
        </p:grpSpPr>
        <p:sp>
          <p:nvSpPr>
            <p:cNvPr id="3" name="Dikdörtgen 2">
              <a:extLst>
                <a:ext uri="{FF2B5EF4-FFF2-40B4-BE49-F238E27FC236}">
                  <a16:creationId xmlns:a16="http://schemas.microsoft.com/office/drawing/2014/main" id="{2553B35D-B0D2-48F6-B6EA-0BADE80C5FB9}"/>
                </a:ext>
              </a:extLst>
            </p:cNvPr>
            <p:cNvSpPr/>
            <p:nvPr/>
          </p:nvSpPr>
          <p:spPr>
            <a:xfrm>
              <a:off x="0" y="0"/>
              <a:ext cx="12192000" cy="506437"/>
            </a:xfrm>
            <a:prstGeom prst="rect">
              <a:avLst/>
            </a:prstGeom>
            <a:solidFill>
              <a:srgbClr val="2609FF"/>
            </a:solidFill>
            <a:ln>
              <a:solidFill>
                <a:srgbClr val="2609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4" name="Paralelkenar 3">
              <a:extLst>
                <a:ext uri="{FF2B5EF4-FFF2-40B4-BE49-F238E27FC236}">
                  <a16:creationId xmlns:a16="http://schemas.microsoft.com/office/drawing/2014/main" id="{BCA3294B-DE18-4D4C-B930-B6EBA5CDDCEF}"/>
                </a:ext>
              </a:extLst>
            </p:cNvPr>
            <p:cNvSpPr/>
            <p:nvPr/>
          </p:nvSpPr>
          <p:spPr>
            <a:xfrm>
              <a:off x="10058400" y="0"/>
              <a:ext cx="914400" cy="506437"/>
            </a:xfrm>
            <a:prstGeom prst="parallelogram">
              <a:avLst>
                <a:gd name="adj" fmla="val 97222"/>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5" name="Paralelkenar 4">
              <a:extLst>
                <a:ext uri="{FF2B5EF4-FFF2-40B4-BE49-F238E27FC236}">
                  <a16:creationId xmlns:a16="http://schemas.microsoft.com/office/drawing/2014/main" id="{09D0E618-E0D0-432E-BB2C-DB770A9BB70E}"/>
                </a:ext>
              </a:extLst>
            </p:cNvPr>
            <p:cNvSpPr/>
            <p:nvPr/>
          </p:nvSpPr>
          <p:spPr>
            <a:xfrm>
              <a:off x="10044332" y="-2"/>
              <a:ext cx="635391" cy="506437"/>
            </a:xfrm>
            <a:prstGeom prst="parallelogram">
              <a:avLst>
                <a:gd name="adj" fmla="val 9722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grpSp>
      <p:pic>
        <p:nvPicPr>
          <p:cNvPr id="9" name="Resim 8"/>
          <p:cNvPicPr>
            <a:picLocks noChangeAspect="1"/>
          </p:cNvPicPr>
          <p:nvPr/>
        </p:nvPicPr>
        <p:blipFill rotWithShape="1">
          <a:blip r:embed="rId2">
            <a:extLst>
              <a:ext uri="{28A0092B-C50C-407E-A947-70E740481C1C}">
                <a14:useLocalDpi xmlns:a14="http://schemas.microsoft.com/office/drawing/2010/main" val="0"/>
              </a:ext>
            </a:extLst>
          </a:blip>
          <a:srcRect l="30094" t="17621" r="26953" b="17500"/>
          <a:stretch/>
        </p:blipFill>
        <p:spPr>
          <a:xfrm>
            <a:off x="2298059" y="506435"/>
            <a:ext cx="7595881" cy="6351565"/>
          </a:xfrm>
          <a:prstGeom prst="rect">
            <a:avLst/>
          </a:prstGeom>
        </p:spPr>
      </p:pic>
    </p:spTree>
    <p:extLst>
      <p:ext uri="{BB962C8B-B14F-4D97-AF65-F5344CB8AC3E}">
        <p14:creationId xmlns:p14="http://schemas.microsoft.com/office/powerpoint/2010/main" val="98624027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rgbClr val="122A68"/>
            </a:gs>
            <a:gs pos="36000">
              <a:srgbClr val="102765"/>
            </a:gs>
            <a:gs pos="85000">
              <a:srgbClr val="071436"/>
            </a:gs>
          </a:gsLst>
          <a:lin ang="5400000" scaled="1"/>
        </a:gradFill>
        <a:effectLst/>
      </p:bgPr>
    </p:bg>
    <p:spTree>
      <p:nvGrpSpPr>
        <p:cNvPr id="1" name=""/>
        <p:cNvGrpSpPr/>
        <p:nvPr/>
      </p:nvGrpSpPr>
      <p:grpSpPr>
        <a:xfrm>
          <a:off x="0" y="0"/>
          <a:ext cx="0" cy="0"/>
          <a:chOff x="0" y="0"/>
          <a:chExt cx="0" cy="0"/>
        </a:xfrm>
      </p:grpSpPr>
      <p:grpSp>
        <p:nvGrpSpPr>
          <p:cNvPr id="2" name="Grup 1">
            <a:extLst>
              <a:ext uri="{FF2B5EF4-FFF2-40B4-BE49-F238E27FC236}">
                <a16:creationId xmlns:a16="http://schemas.microsoft.com/office/drawing/2014/main" id="{4CB3718B-3C05-4680-9C35-2F2110F5AE14}"/>
              </a:ext>
            </a:extLst>
          </p:cNvPr>
          <p:cNvGrpSpPr/>
          <p:nvPr/>
        </p:nvGrpSpPr>
        <p:grpSpPr>
          <a:xfrm>
            <a:off x="0" y="-2"/>
            <a:ext cx="12192000" cy="506439"/>
            <a:chOff x="0" y="-2"/>
            <a:chExt cx="12192000" cy="506439"/>
          </a:xfrm>
        </p:grpSpPr>
        <p:sp>
          <p:nvSpPr>
            <p:cNvPr id="3" name="Dikdörtgen 2">
              <a:extLst>
                <a:ext uri="{FF2B5EF4-FFF2-40B4-BE49-F238E27FC236}">
                  <a16:creationId xmlns:a16="http://schemas.microsoft.com/office/drawing/2014/main" id="{2553B35D-B0D2-48F6-B6EA-0BADE80C5FB9}"/>
                </a:ext>
              </a:extLst>
            </p:cNvPr>
            <p:cNvSpPr/>
            <p:nvPr/>
          </p:nvSpPr>
          <p:spPr>
            <a:xfrm>
              <a:off x="0" y="0"/>
              <a:ext cx="12192000" cy="506437"/>
            </a:xfrm>
            <a:prstGeom prst="rect">
              <a:avLst/>
            </a:prstGeom>
            <a:solidFill>
              <a:srgbClr val="2609FF"/>
            </a:solidFill>
            <a:ln>
              <a:solidFill>
                <a:srgbClr val="2609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Paralelkenar 3">
              <a:extLst>
                <a:ext uri="{FF2B5EF4-FFF2-40B4-BE49-F238E27FC236}">
                  <a16:creationId xmlns:a16="http://schemas.microsoft.com/office/drawing/2014/main" id="{BCA3294B-DE18-4D4C-B930-B6EBA5CDDCEF}"/>
                </a:ext>
              </a:extLst>
            </p:cNvPr>
            <p:cNvSpPr/>
            <p:nvPr/>
          </p:nvSpPr>
          <p:spPr>
            <a:xfrm>
              <a:off x="10058400" y="0"/>
              <a:ext cx="914400" cy="506437"/>
            </a:xfrm>
            <a:prstGeom prst="parallelogram">
              <a:avLst>
                <a:gd name="adj" fmla="val 97222"/>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Paralelkenar 4">
              <a:extLst>
                <a:ext uri="{FF2B5EF4-FFF2-40B4-BE49-F238E27FC236}">
                  <a16:creationId xmlns:a16="http://schemas.microsoft.com/office/drawing/2014/main" id="{09D0E618-E0D0-432E-BB2C-DB770A9BB70E}"/>
                </a:ext>
              </a:extLst>
            </p:cNvPr>
            <p:cNvSpPr/>
            <p:nvPr/>
          </p:nvSpPr>
          <p:spPr>
            <a:xfrm>
              <a:off x="10044332" y="-2"/>
              <a:ext cx="635391" cy="506437"/>
            </a:xfrm>
            <a:prstGeom prst="parallelogram">
              <a:avLst>
                <a:gd name="adj" fmla="val 9722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pic>
        <p:nvPicPr>
          <p:cNvPr id="7" name="Resim 6"/>
          <p:cNvPicPr>
            <a:picLocks noChangeAspect="1"/>
          </p:cNvPicPr>
          <p:nvPr/>
        </p:nvPicPr>
        <p:blipFill>
          <a:blip r:embed="rId2" cstate="print">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flipH="1">
            <a:off x="9227161" y="4019550"/>
            <a:ext cx="3491278" cy="3491278"/>
          </a:xfrm>
          <a:prstGeom prst="rect">
            <a:avLst/>
          </a:prstGeom>
        </p:spPr>
      </p:pic>
      <p:pic>
        <p:nvPicPr>
          <p:cNvPr id="8" name="Resim 7"/>
          <p:cNvPicPr>
            <a:picLocks noChangeAspect="1"/>
          </p:cNvPicPr>
          <p:nvPr/>
        </p:nvPicPr>
        <p:blipFill>
          <a:blip r:embed="rId2" cstate="print">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526439" y="4019550"/>
            <a:ext cx="3491278" cy="3491278"/>
          </a:xfrm>
          <a:prstGeom prst="rect">
            <a:avLst/>
          </a:prstGeom>
        </p:spPr>
      </p:pic>
      <p:pic>
        <p:nvPicPr>
          <p:cNvPr id="9" name="Resim 8"/>
          <p:cNvPicPr>
            <a:picLocks noChangeAspect="1"/>
          </p:cNvPicPr>
          <p:nvPr/>
        </p:nvPicPr>
        <p:blipFill rotWithShape="1">
          <a:blip r:embed="rId4">
            <a:extLst>
              <a:ext uri="{28A0092B-C50C-407E-A947-70E740481C1C}">
                <a14:useLocalDpi xmlns:a14="http://schemas.microsoft.com/office/drawing/2010/main" val="0"/>
              </a:ext>
            </a:extLst>
          </a:blip>
          <a:srcRect t="16410"/>
          <a:stretch/>
        </p:blipFill>
        <p:spPr>
          <a:xfrm>
            <a:off x="3056601" y="506435"/>
            <a:ext cx="6078798" cy="6351565"/>
          </a:xfrm>
          <a:prstGeom prst="rect">
            <a:avLst/>
          </a:prstGeom>
        </p:spPr>
      </p:pic>
    </p:spTree>
    <p:extLst>
      <p:ext uri="{BB962C8B-B14F-4D97-AF65-F5344CB8AC3E}">
        <p14:creationId xmlns:p14="http://schemas.microsoft.com/office/powerpoint/2010/main" val="10379349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 1">
            <a:extLst>
              <a:ext uri="{FF2B5EF4-FFF2-40B4-BE49-F238E27FC236}">
                <a16:creationId xmlns:a16="http://schemas.microsoft.com/office/drawing/2014/main" id="{CEAECBDF-F95A-416A-A53E-727BE3A4F3FC}"/>
              </a:ext>
            </a:extLst>
          </p:cNvPr>
          <p:cNvGrpSpPr/>
          <p:nvPr/>
        </p:nvGrpSpPr>
        <p:grpSpPr>
          <a:xfrm>
            <a:off x="0" y="-2"/>
            <a:ext cx="12192000" cy="506439"/>
            <a:chOff x="0" y="-2"/>
            <a:chExt cx="12192000" cy="506439"/>
          </a:xfrm>
        </p:grpSpPr>
        <p:sp>
          <p:nvSpPr>
            <p:cNvPr id="3" name="Dikdörtgen 2">
              <a:extLst>
                <a:ext uri="{FF2B5EF4-FFF2-40B4-BE49-F238E27FC236}">
                  <a16:creationId xmlns:a16="http://schemas.microsoft.com/office/drawing/2014/main" id="{D8BA888C-45AC-42D9-B9DB-FB2AFB395A4E}"/>
                </a:ext>
              </a:extLst>
            </p:cNvPr>
            <p:cNvSpPr/>
            <p:nvPr/>
          </p:nvSpPr>
          <p:spPr>
            <a:xfrm>
              <a:off x="0" y="0"/>
              <a:ext cx="12192000" cy="506437"/>
            </a:xfrm>
            <a:prstGeom prst="rect">
              <a:avLst/>
            </a:prstGeom>
            <a:solidFill>
              <a:srgbClr val="2609FF"/>
            </a:solidFill>
            <a:ln>
              <a:solidFill>
                <a:srgbClr val="2609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4" name="Paralelkenar 3">
              <a:extLst>
                <a:ext uri="{FF2B5EF4-FFF2-40B4-BE49-F238E27FC236}">
                  <a16:creationId xmlns:a16="http://schemas.microsoft.com/office/drawing/2014/main" id="{42491B22-5BE4-4ABF-8FCC-35A85E5B5D74}"/>
                </a:ext>
              </a:extLst>
            </p:cNvPr>
            <p:cNvSpPr/>
            <p:nvPr/>
          </p:nvSpPr>
          <p:spPr>
            <a:xfrm>
              <a:off x="10058400" y="0"/>
              <a:ext cx="914400" cy="506437"/>
            </a:xfrm>
            <a:prstGeom prst="parallelogram">
              <a:avLst>
                <a:gd name="adj" fmla="val 97222"/>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5" name="Paralelkenar 4">
              <a:extLst>
                <a:ext uri="{FF2B5EF4-FFF2-40B4-BE49-F238E27FC236}">
                  <a16:creationId xmlns:a16="http://schemas.microsoft.com/office/drawing/2014/main" id="{D40E5C58-C347-4CF5-9F3D-C36C46E07602}"/>
                </a:ext>
              </a:extLst>
            </p:cNvPr>
            <p:cNvSpPr/>
            <p:nvPr/>
          </p:nvSpPr>
          <p:spPr>
            <a:xfrm>
              <a:off x="10044332" y="-2"/>
              <a:ext cx="635391" cy="506437"/>
            </a:xfrm>
            <a:prstGeom prst="parallelogram">
              <a:avLst>
                <a:gd name="adj" fmla="val 9722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grpSp>
      <p:pic>
        <p:nvPicPr>
          <p:cNvPr id="10" name="Resim 9">
            <a:extLst>
              <a:ext uri="{FF2B5EF4-FFF2-40B4-BE49-F238E27FC236}">
                <a16:creationId xmlns:a16="http://schemas.microsoft.com/office/drawing/2014/main" id="{FC6B8688-9262-4CAB-BC56-26017EF302B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9750" b="5259"/>
          <a:stretch/>
        </p:blipFill>
        <p:spPr>
          <a:xfrm>
            <a:off x="5917222" y="759047"/>
            <a:ext cx="6274777" cy="6007514"/>
          </a:xfrm>
          <a:prstGeom prst="rect">
            <a:avLst/>
          </a:prstGeom>
        </p:spPr>
      </p:pic>
      <p:graphicFrame>
        <p:nvGraphicFramePr>
          <p:cNvPr id="7" name="Tablo 6"/>
          <p:cNvGraphicFramePr>
            <a:graphicFrameLocks noGrp="1"/>
          </p:cNvGraphicFramePr>
          <p:nvPr>
            <p:extLst/>
          </p:nvPr>
        </p:nvGraphicFramePr>
        <p:xfrm>
          <a:off x="297175" y="1051434"/>
          <a:ext cx="5074926" cy="5736848"/>
        </p:xfrm>
        <a:graphic>
          <a:graphicData uri="http://schemas.openxmlformats.org/drawingml/2006/table">
            <a:tbl>
              <a:tblPr bandRow="1">
                <a:tableStyleId>{D27102A9-8310-4765-A935-A1911B00CA55}</a:tableStyleId>
              </a:tblPr>
              <a:tblGrid>
                <a:gridCol w="2537463">
                  <a:extLst>
                    <a:ext uri="{9D8B030D-6E8A-4147-A177-3AD203B41FA5}">
                      <a16:colId xmlns:a16="http://schemas.microsoft.com/office/drawing/2014/main" val="92689638"/>
                    </a:ext>
                  </a:extLst>
                </a:gridCol>
                <a:gridCol w="2537463">
                  <a:extLst>
                    <a:ext uri="{9D8B030D-6E8A-4147-A177-3AD203B41FA5}">
                      <a16:colId xmlns:a16="http://schemas.microsoft.com/office/drawing/2014/main" val="489833544"/>
                    </a:ext>
                  </a:extLst>
                </a:gridCol>
              </a:tblGrid>
              <a:tr h="220648">
                <a:tc>
                  <a:txBody>
                    <a:bodyPr/>
                    <a:lstStyle/>
                    <a:p>
                      <a:pPr>
                        <a:lnSpc>
                          <a:spcPct val="107000"/>
                        </a:lnSpc>
                        <a:spcAft>
                          <a:spcPts val="0"/>
                        </a:spcAft>
                      </a:pPr>
                      <a:r>
                        <a:rPr lang="tr-TR" sz="1100" dirty="0">
                          <a:effectLst/>
                        </a:rPr>
                        <a:t>AYŞE SUDE GÖKÇEK</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tr-TR" sz="1100">
                          <a:effectLst/>
                        </a:rPr>
                        <a:t>TEOG TÜRKİYE 1.Sİ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38206463"/>
                  </a:ext>
                </a:extLst>
              </a:tr>
              <a:tr h="220648">
                <a:tc>
                  <a:txBody>
                    <a:bodyPr/>
                    <a:lstStyle/>
                    <a:p>
                      <a:pPr>
                        <a:lnSpc>
                          <a:spcPct val="107000"/>
                        </a:lnSpc>
                        <a:spcAft>
                          <a:spcPts val="0"/>
                        </a:spcAft>
                      </a:pPr>
                      <a:r>
                        <a:rPr lang="tr-TR" sz="1100">
                          <a:effectLst/>
                        </a:rPr>
                        <a:t>EYÜP TARIK ENGİN</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tr-TR" sz="1100" dirty="0">
                          <a:effectLst/>
                        </a:rPr>
                        <a:t>TEOG TÜRKİYE 1.Sİ</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13171171"/>
                  </a:ext>
                </a:extLst>
              </a:tr>
              <a:tr h="220648">
                <a:tc>
                  <a:txBody>
                    <a:bodyPr/>
                    <a:lstStyle/>
                    <a:p>
                      <a:pPr>
                        <a:lnSpc>
                          <a:spcPct val="107000"/>
                        </a:lnSpc>
                        <a:spcAft>
                          <a:spcPts val="0"/>
                        </a:spcAft>
                      </a:pPr>
                      <a:r>
                        <a:rPr lang="tr-TR" sz="1100">
                          <a:effectLst/>
                        </a:rPr>
                        <a:t>AYSİMA KESKİN</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tr-TR" sz="1100">
                          <a:effectLst/>
                        </a:rPr>
                        <a:t>TEOG TÜRKİYE 1.Sİ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72425414"/>
                  </a:ext>
                </a:extLst>
              </a:tr>
              <a:tr h="220648">
                <a:tc>
                  <a:txBody>
                    <a:bodyPr/>
                    <a:lstStyle/>
                    <a:p>
                      <a:pPr>
                        <a:lnSpc>
                          <a:spcPct val="107000"/>
                        </a:lnSpc>
                        <a:spcAft>
                          <a:spcPts val="0"/>
                        </a:spcAft>
                      </a:pPr>
                      <a:r>
                        <a:rPr lang="tr-TR" sz="1100">
                          <a:effectLst/>
                        </a:rPr>
                        <a:t>ESAT GÜNDOĞDU</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tr-TR" sz="1100">
                          <a:effectLst/>
                        </a:rPr>
                        <a:t>TEOG TÜRKİYE 1.Sİ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0262090"/>
                  </a:ext>
                </a:extLst>
              </a:tr>
              <a:tr h="220648">
                <a:tc>
                  <a:txBody>
                    <a:bodyPr/>
                    <a:lstStyle/>
                    <a:p>
                      <a:pPr>
                        <a:lnSpc>
                          <a:spcPct val="107000"/>
                        </a:lnSpc>
                        <a:spcAft>
                          <a:spcPts val="0"/>
                        </a:spcAft>
                      </a:pPr>
                      <a:r>
                        <a:rPr lang="tr-TR" sz="1100">
                          <a:effectLst/>
                        </a:rPr>
                        <a:t>ALP KAAN AKSU</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tr-TR" sz="1100">
                          <a:effectLst/>
                        </a:rPr>
                        <a:t>TEOG TÜRKİYE 1.Sİ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03783880"/>
                  </a:ext>
                </a:extLst>
              </a:tr>
              <a:tr h="220648">
                <a:tc>
                  <a:txBody>
                    <a:bodyPr/>
                    <a:lstStyle/>
                    <a:p>
                      <a:pPr>
                        <a:lnSpc>
                          <a:spcPct val="107000"/>
                        </a:lnSpc>
                        <a:spcAft>
                          <a:spcPts val="0"/>
                        </a:spcAft>
                      </a:pPr>
                      <a:r>
                        <a:rPr lang="tr-TR" sz="1100">
                          <a:effectLst/>
                        </a:rPr>
                        <a:t>SUDE SALLABAŞ</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tr-TR" sz="1100" dirty="0">
                          <a:effectLst/>
                        </a:rPr>
                        <a:t>TEOG TÜRKİYE 1.Sİ</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57628469"/>
                  </a:ext>
                </a:extLst>
              </a:tr>
              <a:tr h="220648">
                <a:tc>
                  <a:txBody>
                    <a:bodyPr/>
                    <a:lstStyle/>
                    <a:p>
                      <a:pPr>
                        <a:lnSpc>
                          <a:spcPct val="107000"/>
                        </a:lnSpc>
                        <a:spcAft>
                          <a:spcPts val="0"/>
                        </a:spcAft>
                      </a:pPr>
                      <a:r>
                        <a:rPr lang="tr-TR" sz="1100" dirty="0">
                          <a:effectLst/>
                        </a:rPr>
                        <a:t>SAMED ÖZÇELİK</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tr-TR" sz="1100">
                          <a:effectLst/>
                        </a:rPr>
                        <a:t>TEOG TÜRKİYE 1.Sİ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70043879"/>
                  </a:ext>
                </a:extLst>
              </a:tr>
              <a:tr h="220648">
                <a:tc>
                  <a:txBody>
                    <a:bodyPr/>
                    <a:lstStyle/>
                    <a:p>
                      <a:pPr>
                        <a:lnSpc>
                          <a:spcPct val="107000"/>
                        </a:lnSpc>
                        <a:spcAft>
                          <a:spcPts val="0"/>
                        </a:spcAft>
                      </a:pPr>
                      <a:r>
                        <a:rPr lang="tr-TR" sz="1100">
                          <a:effectLst/>
                        </a:rPr>
                        <a:t>KAAN BERK KABADAYI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tr-TR" sz="1100">
                          <a:effectLst/>
                        </a:rPr>
                        <a:t>TEOG TÜRKİYE 1.Sİ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40049877"/>
                  </a:ext>
                </a:extLst>
              </a:tr>
              <a:tr h="220648">
                <a:tc>
                  <a:txBody>
                    <a:bodyPr/>
                    <a:lstStyle/>
                    <a:p>
                      <a:pPr>
                        <a:lnSpc>
                          <a:spcPct val="107000"/>
                        </a:lnSpc>
                        <a:spcAft>
                          <a:spcPts val="0"/>
                        </a:spcAft>
                      </a:pPr>
                      <a:r>
                        <a:rPr lang="tr-TR" sz="1100" dirty="0">
                          <a:effectLst/>
                        </a:rPr>
                        <a:t>DOST SEFEROĞLU</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tr-TR" sz="1100">
                          <a:effectLst/>
                        </a:rPr>
                        <a:t>LGS TÜRKİYE 1. Sİ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47980282"/>
                  </a:ext>
                </a:extLst>
              </a:tr>
              <a:tr h="220648">
                <a:tc>
                  <a:txBody>
                    <a:bodyPr/>
                    <a:lstStyle/>
                    <a:p>
                      <a:pPr>
                        <a:lnSpc>
                          <a:spcPct val="107000"/>
                        </a:lnSpc>
                        <a:spcAft>
                          <a:spcPts val="0"/>
                        </a:spcAft>
                      </a:pPr>
                      <a:r>
                        <a:rPr lang="tr-TR" sz="1100">
                          <a:effectLst/>
                        </a:rPr>
                        <a:t>MEHMET MELİK ARICI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tr-TR" sz="1100">
                          <a:effectLst/>
                        </a:rPr>
                        <a:t>SAMSUN 1. Si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54667691"/>
                  </a:ext>
                </a:extLst>
              </a:tr>
              <a:tr h="220648">
                <a:tc>
                  <a:txBody>
                    <a:bodyPr/>
                    <a:lstStyle/>
                    <a:p>
                      <a:pPr>
                        <a:lnSpc>
                          <a:spcPct val="107000"/>
                        </a:lnSpc>
                        <a:spcAft>
                          <a:spcPts val="0"/>
                        </a:spcAft>
                      </a:pPr>
                      <a:r>
                        <a:rPr lang="tr-TR" sz="1100" dirty="0">
                          <a:effectLst/>
                        </a:rPr>
                        <a:t>MAHMUT KAYA</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tr-TR" sz="1100">
                          <a:effectLst/>
                        </a:rPr>
                        <a:t>SAMSUN 1.Sİ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17890482"/>
                  </a:ext>
                </a:extLst>
              </a:tr>
              <a:tr h="220648">
                <a:tc>
                  <a:txBody>
                    <a:bodyPr/>
                    <a:lstStyle/>
                    <a:p>
                      <a:pPr>
                        <a:lnSpc>
                          <a:spcPct val="107000"/>
                        </a:lnSpc>
                        <a:spcAft>
                          <a:spcPts val="0"/>
                        </a:spcAft>
                      </a:pPr>
                      <a:r>
                        <a:rPr lang="tr-TR" sz="1100">
                          <a:effectLst/>
                        </a:rPr>
                        <a:t>IŞIL BANU KARAGÖZ</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tr-TR" sz="1100">
                          <a:effectLst/>
                        </a:rPr>
                        <a:t>SAMSUN 1.Si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84931096"/>
                  </a:ext>
                </a:extLst>
              </a:tr>
              <a:tr h="220648">
                <a:tc>
                  <a:txBody>
                    <a:bodyPr/>
                    <a:lstStyle/>
                    <a:p>
                      <a:pPr>
                        <a:lnSpc>
                          <a:spcPct val="107000"/>
                        </a:lnSpc>
                        <a:spcAft>
                          <a:spcPts val="0"/>
                        </a:spcAft>
                      </a:pPr>
                      <a:r>
                        <a:rPr lang="tr-TR" sz="1100">
                          <a:effectLst/>
                        </a:rPr>
                        <a:t>ÖMER YİĞİT KAVAS</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tr-TR" sz="1100">
                          <a:effectLst/>
                        </a:rPr>
                        <a:t>TÜBİTAK FEN LİSESİ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91023718"/>
                  </a:ext>
                </a:extLst>
              </a:tr>
              <a:tr h="220648">
                <a:tc>
                  <a:txBody>
                    <a:bodyPr/>
                    <a:lstStyle/>
                    <a:p>
                      <a:pPr>
                        <a:lnSpc>
                          <a:spcPct val="107000"/>
                        </a:lnSpc>
                        <a:spcAft>
                          <a:spcPts val="0"/>
                        </a:spcAft>
                      </a:pPr>
                      <a:r>
                        <a:rPr lang="tr-TR" sz="1100">
                          <a:effectLst/>
                        </a:rPr>
                        <a:t>MEHMET KAĞAN ALBAYRAK</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tr-TR" sz="1100">
                          <a:effectLst/>
                        </a:rPr>
                        <a:t>TÜBİTAK FEN LİSESİ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70402549"/>
                  </a:ext>
                </a:extLst>
              </a:tr>
              <a:tr h="220648">
                <a:tc>
                  <a:txBody>
                    <a:bodyPr/>
                    <a:lstStyle/>
                    <a:p>
                      <a:pPr>
                        <a:lnSpc>
                          <a:spcPct val="107000"/>
                        </a:lnSpc>
                        <a:spcAft>
                          <a:spcPts val="0"/>
                        </a:spcAft>
                      </a:pPr>
                      <a:r>
                        <a:rPr lang="tr-TR" sz="1100">
                          <a:effectLst/>
                        </a:rPr>
                        <a:t>AHMET KAĞAN SARICAOĞLU</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tr-TR" sz="1100" dirty="0">
                          <a:effectLst/>
                        </a:rPr>
                        <a:t>ANKARA FEN LİSESİ</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000860349"/>
                  </a:ext>
                </a:extLst>
              </a:tr>
              <a:tr h="220648">
                <a:tc>
                  <a:txBody>
                    <a:bodyPr/>
                    <a:lstStyle/>
                    <a:p>
                      <a:pPr>
                        <a:lnSpc>
                          <a:spcPct val="107000"/>
                        </a:lnSpc>
                        <a:spcAft>
                          <a:spcPts val="0"/>
                        </a:spcAft>
                      </a:pPr>
                      <a:r>
                        <a:rPr lang="tr-TR" sz="1100" dirty="0">
                          <a:effectLst/>
                        </a:rPr>
                        <a:t>BERA KEREM PİŞKİN</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tr-TR" sz="1100" dirty="0">
                          <a:effectLst/>
                        </a:rPr>
                        <a:t>ANKARA FEN LİSESİ</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85100159"/>
                  </a:ext>
                </a:extLst>
              </a:tr>
              <a:tr h="220648">
                <a:tc>
                  <a:txBody>
                    <a:bodyPr/>
                    <a:lstStyle/>
                    <a:p>
                      <a:pPr>
                        <a:lnSpc>
                          <a:spcPct val="107000"/>
                        </a:lnSpc>
                        <a:spcAft>
                          <a:spcPts val="0"/>
                        </a:spcAft>
                      </a:pPr>
                      <a:r>
                        <a:rPr lang="tr-TR" sz="1100">
                          <a:effectLst/>
                        </a:rPr>
                        <a:t>TALHA KAPLAN</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tr-TR" sz="1100">
                          <a:effectLst/>
                        </a:rPr>
                        <a:t>ANKARA FEN LİSESİ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28274634"/>
                  </a:ext>
                </a:extLst>
              </a:tr>
              <a:tr h="220648">
                <a:tc>
                  <a:txBody>
                    <a:bodyPr/>
                    <a:lstStyle/>
                    <a:p>
                      <a:pPr>
                        <a:lnSpc>
                          <a:spcPct val="107000"/>
                        </a:lnSpc>
                        <a:spcAft>
                          <a:spcPts val="0"/>
                        </a:spcAft>
                      </a:pPr>
                      <a:r>
                        <a:rPr lang="tr-TR" sz="1100">
                          <a:effectLst/>
                        </a:rPr>
                        <a:t>ARDA UMUT VARMIŞ</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tr-TR" sz="1100">
                          <a:effectLst/>
                        </a:rPr>
                        <a:t>ANKARA FEN LİSESİ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89753068"/>
                  </a:ext>
                </a:extLst>
              </a:tr>
              <a:tr h="220648">
                <a:tc>
                  <a:txBody>
                    <a:bodyPr/>
                    <a:lstStyle/>
                    <a:p>
                      <a:pPr>
                        <a:lnSpc>
                          <a:spcPct val="107000"/>
                        </a:lnSpc>
                        <a:spcAft>
                          <a:spcPts val="0"/>
                        </a:spcAft>
                      </a:pPr>
                      <a:r>
                        <a:rPr lang="tr-TR" sz="1100">
                          <a:effectLst/>
                        </a:rPr>
                        <a:t>MUHAMMET TAŞ</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tr-TR" sz="1100">
                          <a:effectLst/>
                        </a:rPr>
                        <a:t>ANKARA FEN LİSESİ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05853058"/>
                  </a:ext>
                </a:extLst>
              </a:tr>
              <a:tr h="220648">
                <a:tc>
                  <a:txBody>
                    <a:bodyPr/>
                    <a:lstStyle/>
                    <a:p>
                      <a:pPr>
                        <a:lnSpc>
                          <a:spcPct val="107000"/>
                        </a:lnSpc>
                        <a:spcAft>
                          <a:spcPts val="0"/>
                        </a:spcAft>
                      </a:pPr>
                      <a:r>
                        <a:rPr lang="tr-TR" sz="1100">
                          <a:effectLst/>
                        </a:rPr>
                        <a:t>DORUK ŞENGÜL</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tr-TR" sz="1100" dirty="0">
                          <a:effectLst/>
                        </a:rPr>
                        <a:t>GALATASARAY LİSESİ</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55771979"/>
                  </a:ext>
                </a:extLst>
              </a:tr>
              <a:tr h="220648">
                <a:tc>
                  <a:txBody>
                    <a:bodyPr/>
                    <a:lstStyle/>
                    <a:p>
                      <a:pPr>
                        <a:lnSpc>
                          <a:spcPct val="107000"/>
                        </a:lnSpc>
                        <a:spcAft>
                          <a:spcPts val="0"/>
                        </a:spcAft>
                      </a:pPr>
                      <a:r>
                        <a:rPr lang="tr-TR" sz="1100" dirty="0">
                          <a:effectLst/>
                        </a:rPr>
                        <a:t>İPEK AKSU</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tr-TR" sz="1100">
                          <a:effectLst/>
                        </a:rPr>
                        <a:t>İSTANBUL ERKEK LİSESİ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2352921"/>
                  </a:ext>
                </a:extLst>
              </a:tr>
              <a:tr h="220648">
                <a:tc>
                  <a:txBody>
                    <a:bodyPr/>
                    <a:lstStyle/>
                    <a:p>
                      <a:pPr>
                        <a:lnSpc>
                          <a:spcPct val="107000"/>
                        </a:lnSpc>
                        <a:spcAft>
                          <a:spcPts val="0"/>
                        </a:spcAft>
                      </a:pPr>
                      <a:r>
                        <a:rPr lang="tr-TR" sz="1100" dirty="0">
                          <a:effectLst/>
                        </a:rPr>
                        <a:t>BATUHAN BARAN</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tr-TR" sz="1100">
                          <a:effectLst/>
                        </a:rPr>
                        <a:t>İSTANBUL ATATÜRK FEN LİSESİ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04755357"/>
                  </a:ext>
                </a:extLst>
              </a:tr>
              <a:tr h="220648">
                <a:tc>
                  <a:txBody>
                    <a:bodyPr/>
                    <a:lstStyle/>
                    <a:p>
                      <a:pPr>
                        <a:lnSpc>
                          <a:spcPct val="107000"/>
                        </a:lnSpc>
                        <a:spcAft>
                          <a:spcPts val="0"/>
                        </a:spcAft>
                      </a:pPr>
                      <a:r>
                        <a:rPr lang="tr-TR" sz="1100" dirty="0">
                          <a:effectLst/>
                        </a:rPr>
                        <a:t>ALİ ALPER ŞENTÜRK</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tr-TR" sz="1100" dirty="0">
                          <a:effectLst/>
                        </a:rPr>
                        <a:t>LGS TÜRKİYE </a:t>
                      </a:r>
                      <a:r>
                        <a:rPr lang="tr-TR" sz="1100" dirty="0" smtClean="0">
                          <a:effectLst/>
                        </a:rPr>
                        <a:t>1.Sİ/İSTANBUL ERKEK LİSESİ</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53264646"/>
                  </a:ext>
                </a:extLst>
              </a:tr>
              <a:tr h="220648">
                <a:tc>
                  <a:txBody>
                    <a:bodyPr/>
                    <a:lstStyle/>
                    <a:p>
                      <a:pPr>
                        <a:lnSpc>
                          <a:spcPct val="107000"/>
                        </a:lnSpc>
                        <a:spcAft>
                          <a:spcPts val="0"/>
                        </a:spcAft>
                      </a:pPr>
                      <a:r>
                        <a:rPr lang="tr-TR" sz="1100" dirty="0" smtClean="0">
                          <a:effectLst/>
                          <a:latin typeface="Calibri" panose="020F0502020204030204" pitchFamily="34" charset="0"/>
                          <a:ea typeface="Calibri" panose="020F0502020204030204" pitchFamily="34" charset="0"/>
                          <a:cs typeface="Times New Roman" panose="02020603050405020304" pitchFamily="18" charset="0"/>
                        </a:rPr>
                        <a:t>SEMİH MERT ŞENSOY</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l" defTabSz="914400" rtl="0" eaLnBrk="1" fontAlgn="auto" latinLnBrk="0" hangingPunct="1">
                        <a:lnSpc>
                          <a:spcPct val="107000"/>
                        </a:lnSpc>
                        <a:spcBef>
                          <a:spcPts val="0"/>
                        </a:spcBef>
                        <a:spcAft>
                          <a:spcPts val="0"/>
                        </a:spcAft>
                        <a:buClrTx/>
                        <a:buSzTx/>
                        <a:buFontTx/>
                        <a:buNone/>
                        <a:tabLst/>
                        <a:defRPr/>
                      </a:pPr>
                      <a:r>
                        <a:rPr lang="tr-TR" sz="1100" dirty="0" smtClean="0">
                          <a:effectLst/>
                        </a:rPr>
                        <a:t>LGS TÜRKİYE 1.Sİ/GALATASARAY</a:t>
                      </a:r>
                      <a:r>
                        <a:rPr lang="tr-TR" sz="1100" baseline="0" dirty="0" smtClean="0">
                          <a:effectLst/>
                        </a:rPr>
                        <a:t> LİSESİ</a:t>
                      </a:r>
                      <a:endParaRPr lang="tr-TR" sz="1100" dirty="0" smtClean="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05639889"/>
                  </a:ext>
                </a:extLst>
              </a:tr>
              <a:tr h="220648">
                <a:tc>
                  <a:txBody>
                    <a:bodyPr/>
                    <a:lstStyle/>
                    <a:p>
                      <a:pPr>
                        <a:lnSpc>
                          <a:spcPct val="107000"/>
                        </a:lnSpc>
                        <a:spcAft>
                          <a:spcPts val="0"/>
                        </a:spcAft>
                      </a:pPr>
                      <a:r>
                        <a:rPr lang="tr-TR" sz="1100" dirty="0" smtClean="0">
                          <a:effectLst/>
                          <a:latin typeface="Calibri" panose="020F0502020204030204" pitchFamily="34" charset="0"/>
                          <a:ea typeface="Calibri" panose="020F0502020204030204" pitchFamily="34" charset="0"/>
                          <a:cs typeface="Times New Roman" panose="02020603050405020304" pitchFamily="18" charset="0"/>
                        </a:rPr>
                        <a:t>EKREM ALAÇAM</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l" defTabSz="914400" rtl="0" eaLnBrk="1" fontAlgn="auto" latinLnBrk="0" hangingPunct="1">
                        <a:lnSpc>
                          <a:spcPct val="107000"/>
                        </a:lnSpc>
                        <a:spcBef>
                          <a:spcPts val="0"/>
                        </a:spcBef>
                        <a:spcAft>
                          <a:spcPts val="0"/>
                        </a:spcAft>
                        <a:buClrTx/>
                        <a:buSzTx/>
                        <a:buFontTx/>
                        <a:buNone/>
                        <a:tabLst/>
                        <a:defRPr/>
                      </a:pPr>
                      <a:r>
                        <a:rPr lang="tr-TR" sz="1100" dirty="0" smtClean="0">
                          <a:effectLst/>
                        </a:rPr>
                        <a:t>ANKARA FEN LİSESİ</a:t>
                      </a:r>
                      <a:endParaRPr lang="tr-TR" sz="1100" dirty="0" smtClean="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54225183"/>
                  </a:ext>
                </a:extLst>
              </a:tr>
              <a:tr h="220648">
                <a:tc>
                  <a:txBody>
                    <a:bodyPr/>
                    <a:lstStyle/>
                    <a:p>
                      <a:pPr>
                        <a:lnSpc>
                          <a:spcPct val="107000"/>
                        </a:lnSpc>
                        <a:spcAft>
                          <a:spcPts val="0"/>
                        </a:spcAft>
                      </a:pPr>
                      <a:r>
                        <a:rPr lang="tr-TR" sz="1100" dirty="0" smtClean="0">
                          <a:effectLst/>
                          <a:latin typeface="Calibri" panose="020F0502020204030204" pitchFamily="34" charset="0"/>
                          <a:ea typeface="Calibri" panose="020F0502020204030204" pitchFamily="34" charset="0"/>
                          <a:cs typeface="Times New Roman" panose="02020603050405020304" pitchFamily="18" charset="0"/>
                        </a:rPr>
                        <a:t>ARAS ŞENTÜRK</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l" defTabSz="914400" rtl="0" eaLnBrk="1" fontAlgn="auto" latinLnBrk="0" hangingPunct="1">
                        <a:lnSpc>
                          <a:spcPct val="107000"/>
                        </a:lnSpc>
                        <a:spcBef>
                          <a:spcPts val="0"/>
                        </a:spcBef>
                        <a:spcAft>
                          <a:spcPts val="0"/>
                        </a:spcAft>
                        <a:buClrTx/>
                        <a:buSzTx/>
                        <a:buFontTx/>
                        <a:buNone/>
                        <a:tabLst/>
                        <a:defRPr/>
                      </a:pPr>
                      <a:r>
                        <a:rPr lang="tr-TR" sz="1100" dirty="0" smtClean="0">
                          <a:effectLst/>
                          <a:latin typeface="Calibri" panose="020F0502020204030204" pitchFamily="34" charset="0"/>
                          <a:ea typeface="Calibri" panose="020F0502020204030204" pitchFamily="34" charset="0"/>
                          <a:cs typeface="Times New Roman" panose="02020603050405020304" pitchFamily="18" charset="0"/>
                        </a:rPr>
                        <a:t>ENKA ANADOLU LİSESİ (%100 BURSLU)</a:t>
                      </a:r>
                    </a:p>
                  </a:txBody>
                  <a:tcPr marL="68580" marR="68580" marT="0" marB="0"/>
                </a:tc>
                <a:extLst>
                  <a:ext uri="{0D108BD9-81ED-4DB2-BD59-A6C34878D82A}">
                    <a16:rowId xmlns:a16="http://schemas.microsoft.com/office/drawing/2014/main" val="1436651597"/>
                  </a:ext>
                </a:extLst>
              </a:tr>
            </a:tbl>
          </a:graphicData>
        </a:graphic>
      </p:graphicFrame>
      <p:sp>
        <p:nvSpPr>
          <p:cNvPr id="8" name="Metin kutusu 7"/>
          <p:cNvSpPr txBox="1"/>
          <p:nvPr/>
        </p:nvSpPr>
        <p:spPr>
          <a:xfrm>
            <a:off x="297175" y="466659"/>
            <a:ext cx="3091487" cy="584775"/>
          </a:xfrm>
          <a:prstGeom prst="rect">
            <a:avLst/>
          </a:prstGeom>
          <a:noFill/>
        </p:spPr>
        <p:txBody>
          <a:bodyPr wrap="none" rtlCol="0">
            <a:spAutoFit/>
          </a:bodyPr>
          <a:lstStyle/>
          <a:p>
            <a:r>
              <a:rPr lang="tr-TR" sz="3200" b="1" dirty="0" smtClean="0"/>
              <a:t>GURUR TABLOSU</a:t>
            </a:r>
            <a:endParaRPr lang="tr-TR" sz="3200" b="1" dirty="0"/>
          </a:p>
        </p:txBody>
      </p:sp>
    </p:spTree>
    <p:extLst>
      <p:ext uri="{BB962C8B-B14F-4D97-AF65-F5344CB8AC3E}">
        <p14:creationId xmlns:p14="http://schemas.microsoft.com/office/powerpoint/2010/main" val="186912205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6405880"/>
            <a:ext cx="12192000" cy="492760"/>
          </a:xfrm>
          <a:prstGeom prst="rect">
            <a:avLst/>
          </a:prstGeom>
          <a:solidFill>
            <a:srgbClr val="3338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 name="Dikdörtgen 2"/>
          <p:cNvSpPr/>
          <p:nvPr/>
        </p:nvSpPr>
        <p:spPr>
          <a:xfrm>
            <a:off x="0" y="6301740"/>
            <a:ext cx="12192000" cy="635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830" y="5815750"/>
            <a:ext cx="908117" cy="923740"/>
          </a:xfrm>
          <a:prstGeom prst="rect">
            <a:avLst/>
          </a:prstGeom>
        </p:spPr>
      </p:pic>
      <p:sp>
        <p:nvSpPr>
          <p:cNvPr id="5" name="Metin kutusu 4"/>
          <p:cNvSpPr txBox="1"/>
          <p:nvPr/>
        </p:nvSpPr>
        <p:spPr>
          <a:xfrm>
            <a:off x="5292027" y="6395756"/>
            <a:ext cx="1576009" cy="461665"/>
          </a:xfrm>
          <a:prstGeom prst="rect">
            <a:avLst/>
          </a:prstGeom>
          <a:noFill/>
        </p:spPr>
        <p:txBody>
          <a:bodyPr wrap="none" rtlCol="0">
            <a:spAutoFit/>
          </a:bodyPr>
          <a:lstStyle/>
          <a:p>
            <a:r>
              <a:rPr lang="tr-TR" sz="2400" b="1" dirty="0">
                <a:solidFill>
                  <a:schemeClr val="bg1"/>
                </a:solidFill>
              </a:rPr>
              <a:t>ORTAOKUL</a:t>
            </a:r>
          </a:p>
        </p:txBody>
      </p:sp>
      <p:sp>
        <p:nvSpPr>
          <p:cNvPr id="7" name="Metin kutusu 6"/>
          <p:cNvSpPr txBox="1"/>
          <p:nvPr/>
        </p:nvSpPr>
        <p:spPr>
          <a:xfrm>
            <a:off x="1100946" y="555584"/>
            <a:ext cx="9648829" cy="4893647"/>
          </a:xfrm>
          <a:prstGeom prst="rect">
            <a:avLst/>
          </a:prstGeom>
          <a:noFill/>
        </p:spPr>
        <p:txBody>
          <a:bodyPr wrap="square" rtlCol="0">
            <a:spAutoFit/>
          </a:bodyPr>
          <a:lstStyle/>
          <a:p>
            <a:endParaRPr lang="tr-TR" sz="4000" b="1" dirty="0"/>
          </a:p>
          <a:p>
            <a:endParaRPr lang="tr-TR" sz="4000" b="1" dirty="0"/>
          </a:p>
          <a:p>
            <a:pPr algn="ctr"/>
            <a:r>
              <a:rPr lang="tr-TR" sz="4800" b="1" dirty="0" smtClean="0"/>
              <a:t>NİHAL ÇİNKA AKMAN</a:t>
            </a:r>
            <a:r>
              <a:rPr lang="tr-TR" sz="4800" b="1" dirty="0"/>
              <a:t/>
            </a:r>
            <a:br>
              <a:rPr lang="tr-TR" sz="4800" b="1" dirty="0"/>
            </a:br>
            <a:r>
              <a:rPr lang="tr-TR" sz="4000" b="1" dirty="0"/>
              <a:t>ONDOKUZ MAYIS ÜNİVERSİTESİ VAKFI KOLEJİ</a:t>
            </a:r>
          </a:p>
          <a:p>
            <a:pPr algn="ctr"/>
            <a:r>
              <a:rPr lang="tr-TR" sz="3600" b="1" dirty="0" smtClean="0">
                <a:solidFill>
                  <a:srgbClr val="C00000"/>
                </a:solidFill>
              </a:rPr>
              <a:t>REHBER ÖĞRETMEN</a:t>
            </a:r>
            <a:endParaRPr lang="tr-TR" sz="3600" b="1" dirty="0">
              <a:solidFill>
                <a:srgbClr val="C00000"/>
              </a:solidFill>
            </a:endParaRPr>
          </a:p>
          <a:p>
            <a:r>
              <a:rPr lang="tr-TR" sz="4800" b="1" dirty="0"/>
              <a:t>             </a:t>
            </a:r>
          </a:p>
          <a:p>
            <a:r>
              <a:rPr lang="tr-TR" sz="4800" b="1" dirty="0"/>
              <a:t>             </a:t>
            </a:r>
          </a:p>
        </p:txBody>
      </p:sp>
      <p:cxnSp>
        <p:nvCxnSpPr>
          <p:cNvPr id="8" name="Düz Bağlayıcı 7">
            <a:extLst>
              <a:ext uri="{FF2B5EF4-FFF2-40B4-BE49-F238E27FC236}">
                <a16:creationId xmlns:a16="http://schemas.microsoft.com/office/drawing/2014/main" id="{7A1B7BFE-CB1D-4A48-BA42-34BECF8BECC4}"/>
              </a:ext>
            </a:extLst>
          </p:cNvPr>
          <p:cNvCxnSpPr/>
          <p:nvPr/>
        </p:nvCxnSpPr>
        <p:spPr>
          <a:xfrm>
            <a:off x="1265382" y="2558473"/>
            <a:ext cx="9374909"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3008334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Yuvarlatılmış Dikdörtgen 3">
            <a:extLst>
              <a:ext uri="{FF2B5EF4-FFF2-40B4-BE49-F238E27FC236}">
                <a16:creationId xmlns:a16="http://schemas.microsoft.com/office/drawing/2014/main" id="{61699D74-3180-40DE-B480-86578CACE93C}"/>
              </a:ext>
            </a:extLst>
          </p:cNvPr>
          <p:cNvSpPr/>
          <p:nvPr/>
        </p:nvSpPr>
        <p:spPr>
          <a:xfrm>
            <a:off x="783452" y="932902"/>
            <a:ext cx="10561488" cy="5350940"/>
          </a:xfrm>
          <a:prstGeom prst="roundRect">
            <a:avLst/>
          </a:prstGeom>
          <a:solidFill>
            <a:schemeClr val="accent1"/>
          </a:solidFill>
          <a:ln>
            <a:prstDash val="sysDash"/>
          </a:ln>
          <a:scene3d>
            <a:camera prst="orthographicFront">
              <a:rot lat="0" lon="0" rev="0"/>
            </a:camera>
            <a:lightRig rig="contrasting" dir="t">
              <a:rot lat="0" lon="0" rev="7800000"/>
            </a:lightRig>
          </a:scene3d>
        </p:spPr>
        <p:style>
          <a:lnRef idx="2">
            <a:schemeClr val="accent1"/>
          </a:lnRef>
          <a:fillRef idx="1">
            <a:schemeClr val="lt1"/>
          </a:fillRef>
          <a:effectRef idx="0">
            <a:schemeClr val="accent1"/>
          </a:effectRef>
          <a:fontRef idx="minor">
            <a:schemeClr val="dk1"/>
          </a:fontRef>
        </p:style>
        <p:txBody>
          <a:bodyPr vert="horz" lIns="91440" tIns="45720" rIns="91440" bIns="45720" rtlCol="0" anchor="b">
            <a:normAutofit fontScale="25000" lnSpcReduction="20000"/>
          </a:bodyPr>
          <a:lstStyle/>
          <a:p>
            <a:pPr marL="0" marR="0" lvl="0" indent="0" algn="ctr" defTabSz="914400" rtl="0" eaLnBrk="1" fontAlgn="auto" latinLnBrk="0" hangingPunct="1">
              <a:lnSpc>
                <a:spcPct val="90000"/>
              </a:lnSpc>
              <a:spcBef>
                <a:spcPct val="0"/>
              </a:spcBef>
              <a:spcAft>
                <a:spcPts val="600"/>
              </a:spcAft>
              <a:buClrTx/>
              <a:buSzTx/>
              <a:buFontTx/>
              <a:buNone/>
              <a:tabLst/>
              <a:defRPr/>
            </a:pPr>
            <a:endParaRPr kumimoji="0" lang="tr-TR" sz="6000" b="1" i="0" u="none" strike="noStrike" kern="1200" cap="all" spc="0" normalizeH="0" baseline="0" noProof="0" dirty="0">
              <a:ln>
                <a:noFill/>
              </a:ln>
              <a:solidFill>
                <a:prstClr val="white"/>
              </a:solidFill>
              <a:effectLst/>
              <a:uLnTx/>
              <a:uFillTx/>
              <a:latin typeface="Calibri" panose="020F0502020204030204"/>
              <a:ea typeface="+mn-ea"/>
              <a:cs typeface="Aparajita" panose="020B0502040204020203" pitchFamily="18" charset="0"/>
            </a:endParaRPr>
          </a:p>
          <a:p>
            <a:pPr marL="0" marR="0" lvl="0" indent="0" algn="ctr" defTabSz="914400" rtl="0" eaLnBrk="1" fontAlgn="auto" latinLnBrk="0" hangingPunct="1">
              <a:lnSpc>
                <a:spcPct val="90000"/>
              </a:lnSpc>
              <a:spcBef>
                <a:spcPct val="0"/>
              </a:spcBef>
              <a:spcAft>
                <a:spcPts val="600"/>
              </a:spcAft>
              <a:buClrTx/>
              <a:buSzTx/>
              <a:buFontTx/>
              <a:buNone/>
              <a:tabLst/>
              <a:defRPr/>
            </a:pPr>
            <a:endParaRPr kumimoji="0" lang="tr-TR" sz="6000" b="1" i="0" u="none" strike="noStrike" kern="1200" cap="all" spc="0" normalizeH="0" baseline="0" noProof="0" dirty="0">
              <a:ln>
                <a:noFill/>
              </a:ln>
              <a:solidFill>
                <a:prstClr val="white"/>
              </a:solidFill>
              <a:effectLst/>
              <a:uLnTx/>
              <a:uFillTx/>
              <a:latin typeface="Calibri" panose="020F0502020204030204"/>
              <a:ea typeface="+mn-ea"/>
              <a:cs typeface="Aparajita" panose="020B0502040204020203" pitchFamily="18" charset="0"/>
            </a:endParaRPr>
          </a:p>
          <a:p>
            <a:pPr marL="0" marR="0" lvl="0" indent="0" algn="ctr" defTabSz="914400" rtl="0" eaLnBrk="1" fontAlgn="auto" latinLnBrk="0" hangingPunct="1">
              <a:lnSpc>
                <a:spcPct val="120000"/>
              </a:lnSpc>
              <a:spcBef>
                <a:spcPct val="0"/>
              </a:spcBef>
              <a:spcAft>
                <a:spcPts val="600"/>
              </a:spcAft>
              <a:buClrTx/>
              <a:buSzTx/>
              <a:buFontTx/>
              <a:buNone/>
              <a:tabLst/>
              <a:defRPr/>
            </a:pPr>
            <a:r>
              <a:rPr kumimoji="0" lang="tr-TR" sz="12800" b="1" i="0" u="none" strike="noStrike" kern="1200" cap="all" spc="0" normalizeH="0" baseline="0" noProof="0" dirty="0">
                <a:ln>
                  <a:noFill/>
                </a:ln>
                <a:solidFill>
                  <a:prstClr val="white"/>
                </a:solidFill>
                <a:effectLst/>
                <a:uLnTx/>
                <a:uFillTx/>
                <a:latin typeface="Calibri" panose="020F0502020204030204"/>
                <a:cs typeface="Aparajita" panose="020B0502040204020203" pitchFamily="18" charset="0"/>
              </a:rPr>
              <a:t>LGS SİSTEMİ</a:t>
            </a:r>
          </a:p>
          <a:p>
            <a:pPr marL="0" marR="0" lvl="0" indent="0" algn="ctr" defTabSz="914400" rtl="0" eaLnBrk="1" fontAlgn="auto" latinLnBrk="0" hangingPunct="1">
              <a:lnSpc>
                <a:spcPct val="120000"/>
              </a:lnSpc>
              <a:spcBef>
                <a:spcPct val="0"/>
              </a:spcBef>
              <a:spcAft>
                <a:spcPts val="600"/>
              </a:spcAft>
              <a:buClrTx/>
              <a:buSzTx/>
              <a:buFontTx/>
              <a:buNone/>
              <a:tabLst/>
              <a:defRPr/>
            </a:pPr>
            <a:r>
              <a:rPr kumimoji="0" lang="tr-TR" sz="12800" b="1" i="0" u="none" strike="noStrike" kern="1200" cap="all" spc="0" normalizeH="0" baseline="0" noProof="0" dirty="0">
                <a:ln>
                  <a:noFill/>
                </a:ln>
                <a:solidFill>
                  <a:prstClr val="white"/>
                </a:solidFill>
                <a:effectLst/>
                <a:uLnTx/>
                <a:uFillTx/>
                <a:latin typeface="Calibri" panose="020F0502020204030204"/>
                <a:cs typeface="Aparajita" panose="020B0502040204020203" pitchFamily="18" charset="0"/>
              </a:rPr>
              <a:t>ve</a:t>
            </a:r>
          </a:p>
          <a:p>
            <a:pPr marL="0" marR="0" lvl="0" indent="0" algn="ctr" defTabSz="914400" rtl="0" eaLnBrk="1" fontAlgn="auto" latinLnBrk="0" hangingPunct="1">
              <a:lnSpc>
                <a:spcPct val="120000"/>
              </a:lnSpc>
              <a:spcBef>
                <a:spcPct val="0"/>
              </a:spcBef>
              <a:spcAft>
                <a:spcPts val="600"/>
              </a:spcAft>
              <a:buClrTx/>
              <a:buSzTx/>
              <a:buFontTx/>
              <a:buNone/>
              <a:tabLst/>
              <a:defRPr/>
            </a:pPr>
            <a:r>
              <a:rPr kumimoji="0" lang="tr-TR" sz="12800" b="1" i="0" u="none" strike="noStrike" kern="1200" cap="all" spc="0" normalizeH="0" baseline="0" noProof="0" dirty="0">
                <a:ln>
                  <a:noFill/>
                </a:ln>
                <a:solidFill>
                  <a:prstClr val="white"/>
                </a:solidFill>
                <a:effectLst/>
                <a:uLnTx/>
                <a:uFillTx/>
                <a:latin typeface="Calibri" panose="020F0502020204030204"/>
                <a:cs typeface="Aparajita" panose="020B0502040204020203" pitchFamily="18" charset="0"/>
              </a:rPr>
              <a:t>2026-LGS’NİN ANALİZİ </a:t>
            </a:r>
          </a:p>
          <a:p>
            <a:pPr marL="0" marR="0" lvl="0" indent="0" algn="ctr" defTabSz="914400" rtl="0" eaLnBrk="1" fontAlgn="auto" latinLnBrk="0" hangingPunct="1">
              <a:lnSpc>
                <a:spcPct val="120000"/>
              </a:lnSpc>
              <a:spcBef>
                <a:spcPct val="0"/>
              </a:spcBef>
              <a:spcAft>
                <a:spcPts val="600"/>
              </a:spcAft>
              <a:buClrTx/>
              <a:buSzTx/>
              <a:buFontTx/>
              <a:buNone/>
              <a:tabLst/>
              <a:defRPr/>
            </a:pPr>
            <a:r>
              <a:rPr kumimoji="0" lang="tr-TR" sz="12800" b="1" i="0" u="none" strike="noStrike" kern="1200" cap="all" spc="0" normalizeH="0" baseline="0" noProof="0" dirty="0">
                <a:ln>
                  <a:noFill/>
                </a:ln>
                <a:solidFill>
                  <a:prstClr val="white"/>
                </a:solidFill>
                <a:effectLst/>
                <a:uLnTx/>
                <a:uFillTx/>
                <a:latin typeface="Calibri" panose="020F0502020204030204"/>
                <a:cs typeface="Aparajita" panose="020B0502040204020203" pitchFamily="18" charset="0"/>
              </a:rPr>
              <a:t>Veli </a:t>
            </a:r>
            <a:r>
              <a:rPr kumimoji="0" lang="tr-TR" sz="12800" b="1" i="0" u="none" strike="noStrike" kern="1200" cap="all" spc="0" normalizeH="0" baseline="0" noProof="0" dirty="0" smtClean="0">
                <a:ln>
                  <a:noFill/>
                </a:ln>
                <a:solidFill>
                  <a:prstClr val="white"/>
                </a:solidFill>
                <a:effectLst/>
                <a:uLnTx/>
                <a:uFillTx/>
                <a:latin typeface="Calibri" panose="020F0502020204030204"/>
                <a:cs typeface="Aparajita" panose="020B0502040204020203" pitchFamily="18" charset="0"/>
              </a:rPr>
              <a:t>semineri</a:t>
            </a:r>
          </a:p>
          <a:p>
            <a:pPr marL="0" marR="0" lvl="0" indent="0" algn="ctr" defTabSz="914400" rtl="0" eaLnBrk="1" fontAlgn="auto" latinLnBrk="0" hangingPunct="1">
              <a:lnSpc>
                <a:spcPct val="120000"/>
              </a:lnSpc>
              <a:spcBef>
                <a:spcPct val="0"/>
              </a:spcBef>
              <a:spcAft>
                <a:spcPts val="600"/>
              </a:spcAft>
              <a:buClrTx/>
              <a:buSzTx/>
              <a:buFontTx/>
              <a:buNone/>
              <a:tabLst/>
              <a:defRPr/>
            </a:pPr>
            <a:endParaRPr lang="tr-TR" sz="12800" b="1" cap="all" dirty="0">
              <a:solidFill>
                <a:prstClr val="white"/>
              </a:solidFill>
              <a:latin typeface="Calibri" panose="020F0502020204030204"/>
              <a:cs typeface="Aparajita" panose="020B0502040204020203" pitchFamily="18" charset="0"/>
            </a:endParaRPr>
          </a:p>
          <a:p>
            <a:pPr marL="0" marR="0" lvl="0" indent="0" algn="ctr" defTabSz="914400" rtl="0" eaLnBrk="1" fontAlgn="auto" latinLnBrk="0" hangingPunct="1">
              <a:lnSpc>
                <a:spcPct val="120000"/>
              </a:lnSpc>
              <a:spcBef>
                <a:spcPct val="0"/>
              </a:spcBef>
              <a:spcAft>
                <a:spcPts val="600"/>
              </a:spcAft>
              <a:buClrTx/>
              <a:buSzTx/>
              <a:buFontTx/>
              <a:buNone/>
              <a:tabLst/>
              <a:defRPr/>
            </a:pPr>
            <a:r>
              <a:rPr kumimoji="0" lang="tr-TR" sz="12800" b="1" i="0" u="none" strike="noStrike" kern="1200" cap="all" spc="0" normalizeH="0" baseline="0" noProof="0" dirty="0" smtClean="0">
                <a:ln>
                  <a:noFill/>
                </a:ln>
                <a:solidFill>
                  <a:prstClr val="white"/>
                </a:solidFill>
                <a:effectLst/>
                <a:uLnTx/>
                <a:uFillTx/>
                <a:latin typeface="Calibri" panose="020F0502020204030204"/>
                <a:cs typeface="Aparajita" panose="020B0502040204020203" pitchFamily="18" charset="0"/>
              </a:rPr>
              <a:t>Rehber Öğretmen </a:t>
            </a:r>
          </a:p>
          <a:p>
            <a:pPr marL="0" marR="0" lvl="0" indent="0" algn="ctr" defTabSz="914400" rtl="0" eaLnBrk="1" fontAlgn="auto" latinLnBrk="0" hangingPunct="1">
              <a:lnSpc>
                <a:spcPct val="120000"/>
              </a:lnSpc>
              <a:spcBef>
                <a:spcPct val="0"/>
              </a:spcBef>
              <a:spcAft>
                <a:spcPts val="600"/>
              </a:spcAft>
              <a:buClrTx/>
              <a:buSzTx/>
              <a:buFontTx/>
              <a:buNone/>
              <a:tabLst/>
              <a:defRPr/>
            </a:pPr>
            <a:r>
              <a:rPr lang="tr-TR" sz="12800" b="1" cap="all" dirty="0" smtClean="0">
                <a:solidFill>
                  <a:prstClr val="white"/>
                </a:solidFill>
                <a:latin typeface="Calibri" panose="020F0502020204030204"/>
                <a:cs typeface="Aparajita" panose="020B0502040204020203" pitchFamily="18" charset="0"/>
              </a:rPr>
              <a:t>Nihal </a:t>
            </a:r>
            <a:r>
              <a:rPr lang="tr-TR" sz="12800" b="1" cap="all" dirty="0" err="1" smtClean="0">
                <a:solidFill>
                  <a:prstClr val="white"/>
                </a:solidFill>
                <a:latin typeface="Calibri" panose="020F0502020204030204"/>
                <a:cs typeface="Aparajita" panose="020B0502040204020203" pitchFamily="18" charset="0"/>
              </a:rPr>
              <a:t>çinka</a:t>
            </a:r>
            <a:r>
              <a:rPr lang="tr-TR" sz="12800" b="1" cap="all" dirty="0" smtClean="0">
                <a:solidFill>
                  <a:prstClr val="white"/>
                </a:solidFill>
                <a:latin typeface="Calibri" panose="020F0502020204030204"/>
                <a:cs typeface="Aparajita" panose="020B0502040204020203" pitchFamily="18" charset="0"/>
              </a:rPr>
              <a:t> akman</a:t>
            </a:r>
            <a:endParaRPr kumimoji="0" lang="tr-TR" sz="12800" b="1" i="0" u="none" strike="noStrike" kern="1200" cap="all" spc="0" normalizeH="0" baseline="0" noProof="0" dirty="0">
              <a:ln>
                <a:noFill/>
              </a:ln>
              <a:solidFill>
                <a:prstClr val="white"/>
              </a:solidFill>
              <a:effectLst/>
              <a:uLnTx/>
              <a:uFillTx/>
              <a:latin typeface="Calibri" panose="020F0502020204030204"/>
              <a:cs typeface="Aparajita" panose="020B0502040204020203" pitchFamily="18" charset="0"/>
            </a:endParaRPr>
          </a:p>
          <a:p>
            <a:pPr marL="0" marR="0" lvl="0" indent="0" algn="ctr" defTabSz="914400" rtl="0" eaLnBrk="1" fontAlgn="auto" latinLnBrk="0" hangingPunct="1">
              <a:lnSpc>
                <a:spcPct val="90000"/>
              </a:lnSpc>
              <a:spcBef>
                <a:spcPct val="0"/>
              </a:spcBef>
              <a:spcAft>
                <a:spcPts val="600"/>
              </a:spcAft>
              <a:buClrTx/>
              <a:buSzTx/>
              <a:buFontTx/>
              <a:buNone/>
              <a:tabLst/>
              <a:defRPr/>
            </a:pPr>
            <a:r>
              <a:rPr lang="tr-TR" sz="6000" b="1" cap="all" dirty="0">
                <a:solidFill>
                  <a:prstClr val="white"/>
                </a:solidFill>
                <a:latin typeface="Calibri" panose="020F0502020204030204"/>
                <a:cs typeface="Aparajita" panose="020B0502040204020203" pitchFamily="18" charset="0"/>
              </a:rPr>
              <a:t> </a:t>
            </a:r>
            <a:endParaRPr kumimoji="0" lang="tr-TR" sz="6000" b="1" i="0" u="none" strike="noStrike" kern="1200" cap="all" spc="0" normalizeH="0" baseline="0" noProof="0" dirty="0">
              <a:ln>
                <a:noFill/>
              </a:ln>
              <a:solidFill>
                <a:prstClr val="white"/>
              </a:solidFill>
              <a:effectLst/>
              <a:uLnTx/>
              <a:uFillTx/>
              <a:latin typeface="Calibri" panose="020F0502020204030204"/>
              <a:ea typeface="+mn-ea"/>
              <a:cs typeface="Aparajita" panose="020B0502040204020203" pitchFamily="18" charset="0"/>
            </a:endParaRPr>
          </a:p>
          <a:p>
            <a:pPr marL="0" marR="0" lvl="0" indent="0" algn="ctr" defTabSz="914400" rtl="0" eaLnBrk="1" fontAlgn="auto" latinLnBrk="0" hangingPunct="1">
              <a:lnSpc>
                <a:spcPct val="90000"/>
              </a:lnSpc>
              <a:spcBef>
                <a:spcPct val="0"/>
              </a:spcBef>
              <a:spcAft>
                <a:spcPts val="600"/>
              </a:spcAft>
              <a:buClrTx/>
              <a:buSzTx/>
              <a:buFontTx/>
              <a:buNone/>
              <a:tabLst/>
              <a:defRPr/>
            </a:pPr>
            <a:endParaRPr kumimoji="0" lang="en-US" sz="4400" b="1" i="0" u="none" strike="noStrike" kern="1200" cap="all" spc="0" normalizeH="0" baseline="0" noProof="0" dirty="0">
              <a:ln>
                <a:noFill/>
              </a:ln>
              <a:solidFill>
                <a:prstClr val="black"/>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8250216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5819705E-624D-4DC3-8899-F86893CCDDA0}"/>
              </a:ext>
            </a:extLst>
          </p:cNvPr>
          <p:cNvSpPr>
            <a:spLocks noGrp="1"/>
          </p:cNvSpPr>
          <p:nvPr>
            <p:ph type="title"/>
          </p:nvPr>
        </p:nvSpPr>
        <p:spPr>
          <a:xfrm>
            <a:off x="2635176" y="800708"/>
            <a:ext cx="7128792" cy="936104"/>
          </a:xfrm>
          <a:ln>
            <a:solidFill>
              <a:schemeClr val="bg1"/>
            </a:solidFill>
          </a:ln>
        </p:spPr>
        <p:txBody>
          <a:bodyPr>
            <a:normAutofit/>
          </a:bodyPr>
          <a:lstStyle/>
          <a:p>
            <a:pPr algn="ctr"/>
            <a:r>
              <a:rPr lang="tr-TR" b="1" dirty="0">
                <a:solidFill>
                  <a:schemeClr val="accent2"/>
                </a:solidFill>
                <a:latin typeface="Calibri" panose="020F0502020204030204" pitchFamily="34" charset="0"/>
                <a:cs typeface="Calibri" panose="020F0502020204030204" pitchFamily="34" charset="0"/>
              </a:rPr>
              <a:t>Liseye Geçiş Sistemi</a:t>
            </a:r>
          </a:p>
        </p:txBody>
      </p:sp>
      <p:graphicFrame>
        <p:nvGraphicFramePr>
          <p:cNvPr id="4" name="Diyagram 3">
            <a:extLst>
              <a:ext uri="{FF2B5EF4-FFF2-40B4-BE49-F238E27FC236}">
                <a16:creationId xmlns:a16="http://schemas.microsoft.com/office/drawing/2014/main" id="{314F164E-1F47-4852-94E3-C5B5DB770C7B}"/>
              </a:ext>
            </a:extLst>
          </p:cNvPr>
          <p:cNvGraphicFramePr/>
          <p:nvPr>
            <p:extLst/>
          </p:nvPr>
        </p:nvGraphicFramePr>
        <p:xfrm>
          <a:off x="2279576" y="2564904"/>
          <a:ext cx="7632848" cy="30243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Unvan 1">
            <a:extLst>
              <a:ext uri="{FF2B5EF4-FFF2-40B4-BE49-F238E27FC236}">
                <a16:creationId xmlns:a16="http://schemas.microsoft.com/office/drawing/2014/main" id="{5819705E-624D-4DC3-8899-F86893CCDDA0}"/>
              </a:ext>
            </a:extLst>
          </p:cNvPr>
          <p:cNvSpPr txBox="1">
            <a:spLocks/>
          </p:cNvSpPr>
          <p:nvPr/>
        </p:nvSpPr>
        <p:spPr>
          <a:xfrm>
            <a:off x="2927648" y="1929745"/>
            <a:ext cx="2232248" cy="576064"/>
          </a:xfrm>
          <a:prstGeom prst="rect">
            <a:avLst/>
          </a:prstGeom>
          <a:ln>
            <a:solidFill>
              <a:schemeClr val="bg1"/>
            </a:solidFill>
          </a:ln>
        </p:spPr>
        <p:txBody>
          <a:bodyPr vert="horz" lIns="91440" tIns="45720" rIns="91440" bIns="45720" rtlCol="0" anchor="ctr">
            <a:normAutofit fontScale="8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tr-TR" sz="4400" b="1" i="0" u="none" strike="noStrike" kern="1200" cap="none" spc="0" normalizeH="0" baseline="0" noProof="0" dirty="0">
                <a:ln>
                  <a:noFill/>
                </a:ln>
                <a:solidFill>
                  <a:schemeClr val="accent2"/>
                </a:solidFill>
                <a:effectLst/>
                <a:uLnTx/>
                <a:uFillTx/>
                <a:latin typeface="Arial" panose="020B0604020202020204" pitchFamily="34" charset="0"/>
                <a:ea typeface="+mj-ea"/>
                <a:cs typeface="Arial" panose="020B0604020202020204" pitchFamily="34" charset="0"/>
              </a:rPr>
              <a:t>1</a:t>
            </a:r>
            <a:r>
              <a:rPr kumimoji="0" lang="tr-TR" sz="4400" b="1" i="0" u="none" strike="noStrike" kern="1200" cap="none" spc="0" normalizeH="0" baseline="0" noProof="0" dirty="0">
                <a:ln>
                  <a:noFill/>
                </a:ln>
                <a:solidFill>
                  <a:srgbClr val="C00000"/>
                </a:solidFill>
                <a:effectLst/>
                <a:uLnTx/>
                <a:uFillTx/>
                <a:latin typeface="Arial" panose="020B0604020202020204" pitchFamily="34" charset="0"/>
                <a:ea typeface="+mj-ea"/>
                <a:cs typeface="Arial" panose="020B0604020202020204" pitchFamily="34" charset="0"/>
              </a:rPr>
              <a:t> </a:t>
            </a:r>
          </a:p>
        </p:txBody>
      </p:sp>
      <p:sp>
        <p:nvSpPr>
          <p:cNvPr id="7" name="Unvan 1">
            <a:extLst>
              <a:ext uri="{FF2B5EF4-FFF2-40B4-BE49-F238E27FC236}">
                <a16:creationId xmlns:a16="http://schemas.microsoft.com/office/drawing/2014/main" id="{5819705E-624D-4DC3-8899-F86893CCDDA0}"/>
              </a:ext>
            </a:extLst>
          </p:cNvPr>
          <p:cNvSpPr txBox="1">
            <a:spLocks/>
          </p:cNvSpPr>
          <p:nvPr/>
        </p:nvSpPr>
        <p:spPr>
          <a:xfrm>
            <a:off x="7032104" y="1916832"/>
            <a:ext cx="2232248" cy="576064"/>
          </a:xfrm>
          <a:prstGeom prst="rect">
            <a:avLst/>
          </a:prstGeom>
          <a:ln>
            <a:solidFill>
              <a:schemeClr val="bg1"/>
            </a:solidFill>
          </a:ln>
        </p:spPr>
        <p:txBody>
          <a:bodyPr vert="horz" lIns="91440" tIns="45720" rIns="91440" bIns="45720" rtlCol="0" anchor="ctr">
            <a:normAutofit fontScale="8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tr-TR" sz="4400" b="1" i="0" u="none" strike="noStrike" kern="1200" cap="none" spc="0" normalizeH="0" baseline="0" noProof="0" dirty="0">
                <a:ln>
                  <a:noFill/>
                </a:ln>
                <a:solidFill>
                  <a:schemeClr val="accent2"/>
                </a:solidFill>
                <a:effectLst/>
                <a:uLnTx/>
                <a:uFillTx/>
                <a:latin typeface="Arial" panose="020B0604020202020204" pitchFamily="34" charset="0"/>
                <a:ea typeface="+mj-ea"/>
                <a:cs typeface="Arial" panose="020B0604020202020204" pitchFamily="34" charset="0"/>
              </a:rPr>
              <a:t>2</a:t>
            </a:r>
            <a:r>
              <a:rPr kumimoji="0" lang="tr-TR" sz="4400" b="1" i="0" u="none" strike="noStrike" kern="1200" cap="none" spc="0" normalizeH="0" baseline="0" noProof="0" dirty="0">
                <a:ln>
                  <a:noFill/>
                </a:ln>
                <a:solidFill>
                  <a:srgbClr val="C00000"/>
                </a:solidFill>
                <a:effectLst/>
                <a:uLnTx/>
                <a:uFillTx/>
                <a:latin typeface="Arial" panose="020B0604020202020204" pitchFamily="34" charset="0"/>
                <a:ea typeface="+mj-ea"/>
                <a:cs typeface="Arial" panose="020B0604020202020204" pitchFamily="34" charset="0"/>
              </a:rPr>
              <a:t> </a:t>
            </a:r>
          </a:p>
        </p:txBody>
      </p:sp>
      <p:sp>
        <p:nvSpPr>
          <p:cNvPr id="8" name="Dikdörtgen 7"/>
          <p:cNvSpPr/>
          <p:nvPr/>
        </p:nvSpPr>
        <p:spPr>
          <a:xfrm>
            <a:off x="0" y="6405880"/>
            <a:ext cx="12192000" cy="492760"/>
          </a:xfrm>
          <a:prstGeom prst="rect">
            <a:avLst/>
          </a:prstGeom>
          <a:solidFill>
            <a:srgbClr val="3338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Dikdörtgen 8"/>
          <p:cNvSpPr/>
          <p:nvPr/>
        </p:nvSpPr>
        <p:spPr>
          <a:xfrm>
            <a:off x="0" y="6301740"/>
            <a:ext cx="12192000" cy="635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10" name="Resim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92830" y="5815750"/>
            <a:ext cx="908117" cy="923740"/>
          </a:xfrm>
          <a:prstGeom prst="rect">
            <a:avLst/>
          </a:prstGeom>
        </p:spPr>
      </p:pic>
      <p:sp>
        <p:nvSpPr>
          <p:cNvPr id="11" name="Metin kutusu 10"/>
          <p:cNvSpPr txBox="1"/>
          <p:nvPr/>
        </p:nvSpPr>
        <p:spPr>
          <a:xfrm>
            <a:off x="5292027" y="6395756"/>
            <a:ext cx="1576009" cy="461665"/>
          </a:xfrm>
          <a:prstGeom prst="rect">
            <a:avLst/>
          </a:prstGeom>
          <a:noFill/>
        </p:spPr>
        <p:txBody>
          <a:bodyPr wrap="none" rtlCol="0">
            <a:spAutoFit/>
          </a:bodyPr>
          <a:lstStyle/>
          <a:p>
            <a:r>
              <a:rPr lang="tr-TR" sz="2400" b="1" dirty="0">
                <a:solidFill>
                  <a:schemeClr val="bg1"/>
                </a:solidFill>
              </a:rPr>
              <a:t>ORTAOKUL</a:t>
            </a:r>
          </a:p>
        </p:txBody>
      </p:sp>
    </p:spTree>
    <p:extLst>
      <p:ext uri="{BB962C8B-B14F-4D97-AF65-F5344CB8AC3E}">
        <p14:creationId xmlns:p14="http://schemas.microsoft.com/office/powerpoint/2010/main" val="9285319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627847" y="421204"/>
            <a:ext cx="7339916" cy="107721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3200" b="1" i="1" u="none" strike="noStrike" kern="1200" cap="none" spc="0" normalizeH="0" baseline="0" noProof="0" dirty="0">
                <a:ln>
                  <a:noFill/>
                </a:ln>
                <a:solidFill>
                  <a:schemeClr val="accent2"/>
                </a:solidFill>
                <a:effectLst/>
                <a:uLnTx/>
                <a:uFillTx/>
                <a:latin typeface="Calibri" panose="020F0502020204030204"/>
                <a:ea typeface="+mn-ea"/>
                <a:cs typeface="+mn-cs"/>
              </a:rPr>
              <a:t>«Merkezi Yerleştirme» ile Hangi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3200" b="1" i="1" u="none" strike="noStrike" kern="1200" cap="none" spc="0" normalizeH="0" baseline="0" noProof="0" dirty="0">
                <a:ln>
                  <a:noFill/>
                </a:ln>
                <a:solidFill>
                  <a:schemeClr val="accent2"/>
                </a:solidFill>
                <a:effectLst/>
                <a:uLnTx/>
                <a:uFillTx/>
                <a:latin typeface="Calibri" panose="020F0502020204030204"/>
                <a:ea typeface="+mn-ea"/>
                <a:cs typeface="+mn-cs"/>
              </a:rPr>
              <a:t>Okul Türlerine Yerleşilebilir? </a:t>
            </a:r>
          </a:p>
        </p:txBody>
      </p:sp>
      <p:sp>
        <p:nvSpPr>
          <p:cNvPr id="19" name="Dikdörtgen 18">
            <a:extLst>
              <a:ext uri="{FF2B5EF4-FFF2-40B4-BE49-F238E27FC236}">
                <a16:creationId xmlns:a16="http://schemas.microsoft.com/office/drawing/2014/main" id="{A2B01152-FE52-46E6-9CBD-77FEF70B1B2F}"/>
              </a:ext>
            </a:extLst>
          </p:cNvPr>
          <p:cNvSpPr/>
          <p:nvPr/>
        </p:nvSpPr>
        <p:spPr>
          <a:xfrm>
            <a:off x="1556754" y="3213651"/>
            <a:ext cx="1745672"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3200" b="1" i="0" u="none" strike="noStrike" kern="1200" cap="none" spc="0" normalizeH="0" baseline="0" noProof="0" dirty="0">
                <a:ln>
                  <a:noFill/>
                </a:ln>
                <a:solidFill>
                  <a:prstClr val="white"/>
                </a:solidFill>
                <a:effectLst/>
                <a:uLnTx/>
                <a:uFillTx/>
                <a:latin typeface="Calibri" panose="020F0502020204030204"/>
                <a:ea typeface="+mn-ea"/>
                <a:cs typeface="+mn-cs"/>
              </a:rPr>
              <a:t>Ortaokul</a:t>
            </a:r>
          </a:p>
        </p:txBody>
      </p:sp>
      <p:grpSp>
        <p:nvGrpSpPr>
          <p:cNvPr id="6" name="Grup 5">
            <a:extLst>
              <a:ext uri="{FF2B5EF4-FFF2-40B4-BE49-F238E27FC236}">
                <a16:creationId xmlns:a16="http://schemas.microsoft.com/office/drawing/2014/main" id="{FAAD32E2-BE3A-4EC6-9BB9-D7B2905943E5}"/>
              </a:ext>
            </a:extLst>
          </p:cNvPr>
          <p:cNvGrpSpPr/>
          <p:nvPr/>
        </p:nvGrpSpPr>
        <p:grpSpPr>
          <a:xfrm>
            <a:off x="1791931" y="2700710"/>
            <a:ext cx="2312484" cy="2123893"/>
            <a:chOff x="3699624" y="1582889"/>
            <a:chExt cx="1157565" cy="1170030"/>
          </a:xfrm>
        </p:grpSpPr>
        <p:sp>
          <p:nvSpPr>
            <p:cNvPr id="21" name="Oval 20">
              <a:extLst>
                <a:ext uri="{FF2B5EF4-FFF2-40B4-BE49-F238E27FC236}">
                  <a16:creationId xmlns:a16="http://schemas.microsoft.com/office/drawing/2014/main" id="{EA5ADDF4-E705-44BF-A2F3-62D0D9413DC5}"/>
                </a:ext>
              </a:extLst>
            </p:cNvPr>
            <p:cNvSpPr/>
            <p:nvPr/>
          </p:nvSpPr>
          <p:spPr>
            <a:xfrm>
              <a:off x="3699624" y="1582889"/>
              <a:ext cx="1157565" cy="1170030"/>
            </a:xfrm>
            <a:prstGeom prst="ellipse">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Dikdörtgen 25">
              <a:extLst>
                <a:ext uri="{FF2B5EF4-FFF2-40B4-BE49-F238E27FC236}">
                  <a16:creationId xmlns:a16="http://schemas.microsoft.com/office/drawing/2014/main" id="{B9DF7800-FCA8-4416-9B23-177F5600D4AD}"/>
                </a:ext>
              </a:extLst>
            </p:cNvPr>
            <p:cNvSpPr/>
            <p:nvPr/>
          </p:nvSpPr>
          <p:spPr>
            <a:xfrm>
              <a:off x="3722836" y="2016602"/>
              <a:ext cx="1062664" cy="38996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4000" b="1" i="0" u="none" strike="noStrike" kern="1200" cap="none" spc="0" normalizeH="0" baseline="0" noProof="0" dirty="0">
                  <a:ln>
                    <a:noFill/>
                  </a:ln>
                  <a:solidFill>
                    <a:schemeClr val="bg2"/>
                  </a:solidFill>
                  <a:effectLst/>
                  <a:uLnTx/>
                  <a:uFillTx/>
                  <a:latin typeface="Calibri" panose="020F0502020204030204"/>
                  <a:ea typeface="+mn-ea"/>
                  <a:cs typeface="+mn-cs"/>
                </a:rPr>
                <a:t>LGS</a:t>
              </a:r>
              <a:endParaRPr kumimoji="0" lang="tr-TR" sz="2800" b="1" i="0" u="none" strike="noStrike" kern="1200" cap="none" spc="0" normalizeH="0" baseline="0" noProof="0" dirty="0">
                <a:ln>
                  <a:noFill/>
                </a:ln>
                <a:solidFill>
                  <a:schemeClr val="bg2"/>
                </a:solidFill>
                <a:effectLst/>
                <a:uLnTx/>
                <a:uFillTx/>
                <a:latin typeface="Calibri" panose="020F0502020204030204"/>
                <a:ea typeface="+mn-ea"/>
                <a:cs typeface="+mn-cs"/>
              </a:endParaRPr>
            </a:p>
          </p:txBody>
        </p:sp>
      </p:grpSp>
      <p:sp>
        <p:nvSpPr>
          <p:cNvPr id="3" name="Eksi İşareti 2">
            <a:extLst>
              <a:ext uri="{FF2B5EF4-FFF2-40B4-BE49-F238E27FC236}">
                <a16:creationId xmlns:a16="http://schemas.microsoft.com/office/drawing/2014/main" id="{0AA30706-BCFA-48A8-A127-5BA51AC42040}"/>
              </a:ext>
            </a:extLst>
          </p:cNvPr>
          <p:cNvSpPr/>
          <p:nvPr/>
        </p:nvSpPr>
        <p:spPr>
          <a:xfrm>
            <a:off x="5251940" y="885492"/>
            <a:ext cx="7526216" cy="1985831"/>
          </a:xfrm>
          <a:prstGeom prst="mathMinus">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Dikdörtgen 29">
            <a:extLst>
              <a:ext uri="{FF2B5EF4-FFF2-40B4-BE49-F238E27FC236}">
                <a16:creationId xmlns:a16="http://schemas.microsoft.com/office/drawing/2014/main" id="{EC4FF8E7-4376-428A-9157-8F60938CD424}"/>
              </a:ext>
            </a:extLst>
          </p:cNvPr>
          <p:cNvSpPr/>
          <p:nvPr/>
        </p:nvSpPr>
        <p:spPr>
          <a:xfrm>
            <a:off x="6224735" y="1608352"/>
            <a:ext cx="5475211"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800" b="1" i="0" u="none" strike="noStrike" kern="1200" cap="none" spc="0" normalizeH="0" baseline="0" noProof="0" dirty="0">
                <a:ln>
                  <a:noFill/>
                </a:ln>
                <a:solidFill>
                  <a:prstClr val="black"/>
                </a:solidFill>
                <a:effectLst/>
                <a:uLnTx/>
                <a:uFillTx/>
                <a:latin typeface="Calibri" panose="020F0502020204030204"/>
                <a:ea typeface="+mn-ea"/>
                <a:cs typeface="+mn-cs"/>
              </a:rPr>
              <a:t>Proje Uygulayan Anadolu Liseleri</a:t>
            </a:r>
          </a:p>
        </p:txBody>
      </p:sp>
      <p:sp>
        <p:nvSpPr>
          <p:cNvPr id="42" name="Ok: Sağ 41">
            <a:extLst>
              <a:ext uri="{FF2B5EF4-FFF2-40B4-BE49-F238E27FC236}">
                <a16:creationId xmlns:a16="http://schemas.microsoft.com/office/drawing/2014/main" id="{B901F706-293F-425D-9832-8CD6D8B30F68}"/>
              </a:ext>
            </a:extLst>
          </p:cNvPr>
          <p:cNvSpPr/>
          <p:nvPr/>
        </p:nvSpPr>
        <p:spPr>
          <a:xfrm rot="21540000">
            <a:off x="5062492" y="5704290"/>
            <a:ext cx="785070" cy="39092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Eksi İşareti 17">
            <a:extLst>
              <a:ext uri="{FF2B5EF4-FFF2-40B4-BE49-F238E27FC236}">
                <a16:creationId xmlns:a16="http://schemas.microsoft.com/office/drawing/2014/main" id="{840E6636-B64E-C2AE-D4BA-2D63B815D9EC}"/>
              </a:ext>
            </a:extLst>
          </p:cNvPr>
          <p:cNvSpPr/>
          <p:nvPr/>
        </p:nvSpPr>
        <p:spPr>
          <a:xfrm>
            <a:off x="5251940" y="1894065"/>
            <a:ext cx="7526216" cy="1985831"/>
          </a:xfrm>
          <a:prstGeom prst="mathMinus">
            <a:avLst/>
          </a:prstGeom>
          <a:solidFill>
            <a:schemeClr val="accent3"/>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Eksi İşareti 19">
            <a:extLst>
              <a:ext uri="{FF2B5EF4-FFF2-40B4-BE49-F238E27FC236}">
                <a16:creationId xmlns:a16="http://schemas.microsoft.com/office/drawing/2014/main" id="{1F2FED1D-E0E7-9786-854B-63EB521704D7}"/>
              </a:ext>
            </a:extLst>
          </p:cNvPr>
          <p:cNvSpPr/>
          <p:nvPr/>
        </p:nvSpPr>
        <p:spPr>
          <a:xfrm>
            <a:off x="5251940" y="2838773"/>
            <a:ext cx="7526216" cy="1985831"/>
          </a:xfrm>
          <a:prstGeom prst="mathMinus">
            <a:avLst/>
          </a:prstGeom>
          <a:solidFill>
            <a:schemeClr val="accent1">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Eksi İşareti 21">
            <a:extLst>
              <a:ext uri="{FF2B5EF4-FFF2-40B4-BE49-F238E27FC236}">
                <a16:creationId xmlns:a16="http://schemas.microsoft.com/office/drawing/2014/main" id="{656C8A19-9FD5-9D41-C76E-50D8F26A443F}"/>
              </a:ext>
            </a:extLst>
          </p:cNvPr>
          <p:cNvSpPr/>
          <p:nvPr/>
        </p:nvSpPr>
        <p:spPr>
          <a:xfrm>
            <a:off x="5251939" y="3223454"/>
            <a:ext cx="7526216" cy="3475729"/>
          </a:xfrm>
          <a:prstGeom prst="mathMinus">
            <a:avLst/>
          </a:prstGeom>
          <a:solidFill>
            <a:schemeClr val="accent6">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Eksi İşareti 22">
            <a:extLst>
              <a:ext uri="{FF2B5EF4-FFF2-40B4-BE49-F238E27FC236}">
                <a16:creationId xmlns:a16="http://schemas.microsoft.com/office/drawing/2014/main" id="{1DD5EDCD-1A5F-B6F8-615E-E830A222E8B2}"/>
              </a:ext>
            </a:extLst>
          </p:cNvPr>
          <p:cNvSpPr/>
          <p:nvPr/>
        </p:nvSpPr>
        <p:spPr>
          <a:xfrm>
            <a:off x="5271966" y="4850125"/>
            <a:ext cx="7526216" cy="1985831"/>
          </a:xfrm>
          <a:prstGeom prst="mathMinus">
            <a:avLst/>
          </a:prstGeom>
          <a:solidFill>
            <a:schemeClr val="accent3">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Dikdörtgen 30">
            <a:extLst>
              <a:ext uri="{FF2B5EF4-FFF2-40B4-BE49-F238E27FC236}">
                <a16:creationId xmlns:a16="http://schemas.microsoft.com/office/drawing/2014/main" id="{7FF935F2-638A-49CD-A13F-492FDD8EDAFC}"/>
              </a:ext>
            </a:extLst>
          </p:cNvPr>
          <p:cNvSpPr/>
          <p:nvPr/>
        </p:nvSpPr>
        <p:spPr>
          <a:xfrm>
            <a:off x="7325760" y="2610522"/>
            <a:ext cx="3273159"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800" b="1" i="0" u="none" strike="noStrike" kern="1200" cap="none" spc="0" normalizeH="0" baseline="0" noProof="0" dirty="0">
                <a:ln>
                  <a:noFill/>
                </a:ln>
                <a:solidFill>
                  <a:prstClr val="black"/>
                </a:solidFill>
                <a:effectLst/>
                <a:uLnTx/>
                <a:uFillTx/>
                <a:latin typeface="Calibri" panose="020F0502020204030204"/>
                <a:ea typeface="+mn-ea"/>
                <a:cs typeface="+mn-cs"/>
              </a:rPr>
              <a:t>Fen Liseleri</a:t>
            </a:r>
          </a:p>
        </p:txBody>
      </p:sp>
      <p:sp>
        <p:nvSpPr>
          <p:cNvPr id="16" name="Dikdörtgen 15">
            <a:extLst>
              <a:ext uri="{FF2B5EF4-FFF2-40B4-BE49-F238E27FC236}">
                <a16:creationId xmlns:a16="http://schemas.microsoft.com/office/drawing/2014/main" id="{52E989C1-78B8-86F8-6A9E-67E1C41F390A}"/>
              </a:ext>
            </a:extLst>
          </p:cNvPr>
          <p:cNvSpPr/>
          <p:nvPr/>
        </p:nvSpPr>
        <p:spPr>
          <a:xfrm>
            <a:off x="6316343" y="3558499"/>
            <a:ext cx="5291991"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800" b="1" i="0" u="none" strike="noStrike" kern="1200" cap="none" spc="0" normalizeH="0" baseline="0" noProof="0" dirty="0">
                <a:ln>
                  <a:noFill/>
                </a:ln>
                <a:solidFill>
                  <a:prstClr val="black"/>
                </a:solidFill>
                <a:effectLst/>
                <a:uLnTx/>
                <a:uFillTx/>
                <a:latin typeface="Calibri" panose="020F0502020204030204"/>
                <a:ea typeface="+mn-ea"/>
                <a:cs typeface="+mn-cs"/>
              </a:rPr>
              <a:t>Sosyal Bilimler Liseleri</a:t>
            </a:r>
          </a:p>
        </p:txBody>
      </p:sp>
      <p:sp>
        <p:nvSpPr>
          <p:cNvPr id="32" name="Dikdörtgen 31">
            <a:extLst>
              <a:ext uri="{FF2B5EF4-FFF2-40B4-BE49-F238E27FC236}">
                <a16:creationId xmlns:a16="http://schemas.microsoft.com/office/drawing/2014/main" id="{18920CEF-77FE-47A6-8ED0-CB0008432670}"/>
              </a:ext>
            </a:extLst>
          </p:cNvPr>
          <p:cNvSpPr/>
          <p:nvPr/>
        </p:nvSpPr>
        <p:spPr>
          <a:xfrm>
            <a:off x="6340954" y="4559647"/>
            <a:ext cx="5388239"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prstClr val="black"/>
                </a:solidFill>
                <a:effectLst/>
                <a:uLnTx/>
                <a:uFillTx/>
                <a:latin typeface="Calibri" panose="020F0502020204030204"/>
                <a:ea typeface="+mn-ea"/>
                <a:cs typeface="+mn-cs"/>
              </a:rPr>
              <a:t>Mesleki ve Teknik Anadolu Liselerinin Anadolu Teknik Programları</a:t>
            </a:r>
          </a:p>
        </p:txBody>
      </p:sp>
      <p:sp>
        <p:nvSpPr>
          <p:cNvPr id="17" name="Dikdörtgen 16">
            <a:extLst>
              <a:ext uri="{FF2B5EF4-FFF2-40B4-BE49-F238E27FC236}">
                <a16:creationId xmlns:a16="http://schemas.microsoft.com/office/drawing/2014/main" id="{46E106D9-AD40-BF4C-AEA1-42451F432F7E}"/>
              </a:ext>
            </a:extLst>
          </p:cNvPr>
          <p:cNvSpPr/>
          <p:nvPr/>
        </p:nvSpPr>
        <p:spPr>
          <a:xfrm>
            <a:off x="6248511" y="5581430"/>
            <a:ext cx="5533073"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800" b="1" i="0" u="none" strike="noStrike" kern="1200" cap="none" spc="0" normalizeH="0" baseline="0" noProof="0" dirty="0">
                <a:ln>
                  <a:noFill/>
                </a:ln>
                <a:solidFill>
                  <a:prstClr val="black"/>
                </a:solidFill>
                <a:effectLst/>
                <a:uLnTx/>
                <a:uFillTx/>
                <a:latin typeface="Calibri" panose="020F0502020204030204"/>
                <a:ea typeface="+mn-ea"/>
                <a:cs typeface="+mn-cs"/>
              </a:rPr>
              <a:t>Anadolu İmam Hatip Liseleri</a:t>
            </a:r>
          </a:p>
        </p:txBody>
      </p:sp>
      <p:sp>
        <p:nvSpPr>
          <p:cNvPr id="24" name="Ok: Sağ 23">
            <a:extLst>
              <a:ext uri="{FF2B5EF4-FFF2-40B4-BE49-F238E27FC236}">
                <a16:creationId xmlns:a16="http://schemas.microsoft.com/office/drawing/2014/main" id="{4DD58117-C5D1-74DD-69EF-7FEA584FC834}"/>
              </a:ext>
            </a:extLst>
          </p:cNvPr>
          <p:cNvSpPr/>
          <p:nvPr/>
        </p:nvSpPr>
        <p:spPr>
          <a:xfrm rot="21540000">
            <a:off x="5062491" y="2709848"/>
            <a:ext cx="785070" cy="39092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Ok: Sağ 24">
            <a:extLst>
              <a:ext uri="{FF2B5EF4-FFF2-40B4-BE49-F238E27FC236}">
                <a16:creationId xmlns:a16="http://schemas.microsoft.com/office/drawing/2014/main" id="{F98B0804-7FB0-2FAA-5C48-6FF544FC0DEB}"/>
              </a:ext>
            </a:extLst>
          </p:cNvPr>
          <p:cNvSpPr/>
          <p:nvPr/>
        </p:nvSpPr>
        <p:spPr>
          <a:xfrm rot="21540000">
            <a:off x="5069342" y="3610866"/>
            <a:ext cx="785070" cy="39092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Ok: Sağ 26">
            <a:extLst>
              <a:ext uri="{FF2B5EF4-FFF2-40B4-BE49-F238E27FC236}">
                <a16:creationId xmlns:a16="http://schemas.microsoft.com/office/drawing/2014/main" id="{A8F25FB3-1746-6DB1-BA9A-7C736B8F885C}"/>
              </a:ext>
            </a:extLst>
          </p:cNvPr>
          <p:cNvSpPr/>
          <p:nvPr/>
        </p:nvSpPr>
        <p:spPr>
          <a:xfrm rot="21540000">
            <a:off x="5062492" y="4673775"/>
            <a:ext cx="785070" cy="39092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k: Sağ 32">
            <a:extLst>
              <a:ext uri="{FF2B5EF4-FFF2-40B4-BE49-F238E27FC236}">
                <a16:creationId xmlns:a16="http://schemas.microsoft.com/office/drawing/2014/main" id="{C91C9E38-23E6-5AEE-6DB2-B617F7D9C505}"/>
              </a:ext>
            </a:extLst>
          </p:cNvPr>
          <p:cNvSpPr/>
          <p:nvPr/>
        </p:nvSpPr>
        <p:spPr>
          <a:xfrm rot="21540000">
            <a:off x="5059071" y="1953155"/>
            <a:ext cx="785070" cy="39092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Dikdörtgen 35"/>
          <p:cNvSpPr/>
          <p:nvPr/>
        </p:nvSpPr>
        <p:spPr>
          <a:xfrm>
            <a:off x="0" y="6405880"/>
            <a:ext cx="12192000" cy="492760"/>
          </a:xfrm>
          <a:prstGeom prst="rect">
            <a:avLst/>
          </a:prstGeom>
          <a:solidFill>
            <a:srgbClr val="3338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7" name="Dikdörtgen 36"/>
          <p:cNvSpPr/>
          <p:nvPr/>
        </p:nvSpPr>
        <p:spPr>
          <a:xfrm>
            <a:off x="0" y="6301740"/>
            <a:ext cx="12192000" cy="635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38" name="Resim 3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2830" y="5815750"/>
            <a:ext cx="908117" cy="923740"/>
          </a:xfrm>
          <a:prstGeom prst="rect">
            <a:avLst/>
          </a:prstGeom>
        </p:spPr>
      </p:pic>
      <p:sp>
        <p:nvSpPr>
          <p:cNvPr id="39" name="Metin kutusu 38"/>
          <p:cNvSpPr txBox="1"/>
          <p:nvPr/>
        </p:nvSpPr>
        <p:spPr>
          <a:xfrm>
            <a:off x="5292027" y="6395756"/>
            <a:ext cx="1576009" cy="461665"/>
          </a:xfrm>
          <a:prstGeom prst="rect">
            <a:avLst/>
          </a:prstGeom>
          <a:noFill/>
        </p:spPr>
        <p:txBody>
          <a:bodyPr wrap="none" rtlCol="0">
            <a:spAutoFit/>
          </a:bodyPr>
          <a:lstStyle/>
          <a:p>
            <a:r>
              <a:rPr lang="tr-TR" sz="2400" b="1" dirty="0">
                <a:solidFill>
                  <a:schemeClr val="bg1"/>
                </a:solidFill>
              </a:rPr>
              <a:t>ORTAOKUL</a:t>
            </a:r>
          </a:p>
        </p:txBody>
      </p:sp>
    </p:spTree>
    <p:extLst>
      <p:ext uri="{BB962C8B-B14F-4D97-AF65-F5344CB8AC3E}">
        <p14:creationId xmlns:p14="http://schemas.microsoft.com/office/powerpoint/2010/main" val="255608740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3BB283F1-F6B9-4655-84D2-DC801B9590D0}"/>
              </a:ext>
            </a:extLst>
          </p:cNvPr>
          <p:cNvSpPr>
            <a:spLocks noGrp="1"/>
          </p:cNvSpPr>
          <p:nvPr>
            <p:ph idx="1"/>
          </p:nvPr>
        </p:nvSpPr>
        <p:spPr>
          <a:xfrm>
            <a:off x="1090465" y="171863"/>
            <a:ext cx="10363200" cy="6238914"/>
          </a:xfrm>
        </p:spPr>
        <p:txBody>
          <a:bodyPr vert="horz" lIns="91440" tIns="45720" rIns="91440" bIns="45720" rtlCol="0" anchor="t">
            <a:normAutofit/>
          </a:bodyPr>
          <a:lstStyle/>
          <a:p>
            <a:pPr marL="609600" indent="-609600" algn="ctr">
              <a:lnSpc>
                <a:spcPct val="80000"/>
              </a:lnSpc>
              <a:buNone/>
              <a:tabLst>
                <a:tab pos="0" algn="l"/>
              </a:tabLst>
            </a:pPr>
            <a:endParaRPr lang="tr-TR" sz="3000" b="1" dirty="0">
              <a:solidFill>
                <a:srgbClr val="FF0000"/>
              </a:solidFill>
            </a:endParaRPr>
          </a:p>
          <a:p>
            <a:pPr algn="ctr">
              <a:lnSpc>
                <a:spcPct val="115000"/>
              </a:lnSpc>
              <a:buNone/>
            </a:pPr>
            <a:endParaRPr lang="tr-TR" sz="2800" b="1" dirty="0">
              <a:solidFill>
                <a:srgbClr val="0070C0"/>
              </a:solidFill>
              <a:ea typeface="Calibri"/>
              <a:cs typeface="Times New Roman"/>
            </a:endParaRPr>
          </a:p>
          <a:p>
            <a:pPr algn="ctr">
              <a:lnSpc>
                <a:spcPct val="115000"/>
              </a:lnSpc>
              <a:buNone/>
            </a:pPr>
            <a:r>
              <a:rPr lang="tr-TR" sz="6700" b="1" dirty="0">
                <a:solidFill>
                  <a:schemeClr val="accent2"/>
                </a:solidFill>
              </a:rPr>
              <a:t>  </a:t>
            </a:r>
            <a:r>
              <a:rPr lang="tr-TR" sz="4400" b="1" dirty="0" smtClean="0">
                <a:solidFill>
                  <a:schemeClr val="accent2"/>
                </a:solidFill>
                <a:latin typeface="Calibri" panose="020F0502020204030204" pitchFamily="34" charset="0"/>
                <a:ea typeface="+mj-ea"/>
                <a:cs typeface="Calibri" panose="020F0502020204030204" pitchFamily="34" charset="0"/>
              </a:rPr>
              <a:t>Yerel </a:t>
            </a:r>
            <a:r>
              <a:rPr lang="tr-TR" sz="4400" b="1" dirty="0">
                <a:solidFill>
                  <a:schemeClr val="accent2"/>
                </a:solidFill>
                <a:latin typeface="Calibri" panose="020F0502020204030204" pitchFamily="34" charset="0"/>
                <a:ea typeface="+mj-ea"/>
                <a:cs typeface="Calibri" panose="020F0502020204030204" pitchFamily="34" charset="0"/>
              </a:rPr>
              <a:t>Yerleştirme</a:t>
            </a:r>
          </a:p>
          <a:p>
            <a:pPr marL="609600" indent="-609600" algn="ctr">
              <a:lnSpc>
                <a:spcPct val="100000"/>
              </a:lnSpc>
              <a:buNone/>
              <a:tabLst>
                <a:tab pos="0" algn="l"/>
              </a:tabLst>
            </a:pPr>
            <a:r>
              <a:rPr lang="tr-TR" sz="2400" b="1" dirty="0">
                <a:latin typeface="Calibri"/>
              </a:rPr>
              <a:t>Ortaöğretim kayıt alanları dikkate alınarak öğrencilerin; </a:t>
            </a:r>
          </a:p>
          <a:p>
            <a:pPr algn="ctr">
              <a:lnSpc>
                <a:spcPct val="100000"/>
              </a:lnSpc>
              <a:buFont typeface="Wingdings" panose="05000000000000000000" pitchFamily="2" charset="2"/>
              <a:buChar char="ü"/>
              <a:tabLst>
                <a:tab pos="0" algn="l"/>
              </a:tabLst>
            </a:pPr>
            <a:r>
              <a:rPr lang="tr-TR" sz="2400" dirty="0">
                <a:latin typeface="Calibri"/>
              </a:rPr>
              <a:t>İkamet adresleri, </a:t>
            </a:r>
          </a:p>
          <a:p>
            <a:pPr algn="ctr">
              <a:lnSpc>
                <a:spcPct val="100000"/>
              </a:lnSpc>
              <a:buFont typeface="Wingdings" panose="05000000000000000000" pitchFamily="2" charset="2"/>
              <a:buChar char="ü"/>
              <a:tabLst>
                <a:tab pos="0" algn="l"/>
              </a:tabLst>
            </a:pPr>
            <a:r>
              <a:rPr lang="tr-TR" sz="2400" dirty="0">
                <a:latin typeface="Calibri"/>
              </a:rPr>
              <a:t>Okul başarı puanları, </a:t>
            </a:r>
          </a:p>
          <a:p>
            <a:pPr algn="ctr">
              <a:lnSpc>
                <a:spcPct val="100000"/>
              </a:lnSpc>
              <a:buFont typeface="Wingdings" panose="05000000000000000000" pitchFamily="2" charset="2"/>
              <a:buChar char="ü"/>
              <a:tabLst>
                <a:tab pos="0" algn="l"/>
              </a:tabLst>
            </a:pPr>
            <a:r>
              <a:rPr lang="tr-TR" sz="2400" dirty="0">
                <a:latin typeface="Calibri"/>
              </a:rPr>
              <a:t>Devam devamsızlık </a:t>
            </a:r>
          </a:p>
          <a:p>
            <a:pPr marL="609600" indent="-609600" algn="ctr">
              <a:lnSpc>
                <a:spcPct val="100000"/>
              </a:lnSpc>
              <a:buNone/>
              <a:tabLst>
                <a:tab pos="0" algn="l"/>
              </a:tabLst>
            </a:pPr>
            <a:r>
              <a:rPr lang="tr-TR" sz="2400" dirty="0">
                <a:latin typeface="Calibri"/>
              </a:rPr>
              <a:t>kriterleri ile okullara yapılan yerleştirmedir. </a:t>
            </a:r>
          </a:p>
          <a:p>
            <a:pPr marL="609600" indent="-609600" algn="just">
              <a:lnSpc>
                <a:spcPct val="100000"/>
              </a:lnSpc>
              <a:buNone/>
              <a:tabLst>
                <a:tab pos="0" algn="l"/>
              </a:tabLst>
            </a:pPr>
            <a:endParaRPr lang="tr-TR" dirty="0">
              <a:cs typeface="Times New Roman"/>
            </a:endParaRPr>
          </a:p>
          <a:p>
            <a:pPr marL="609600" indent="-609600" algn="just">
              <a:lnSpc>
                <a:spcPct val="100000"/>
              </a:lnSpc>
              <a:buNone/>
              <a:tabLst>
                <a:tab pos="0" algn="l"/>
              </a:tabLst>
            </a:pPr>
            <a:endParaRPr lang="tr-TR" sz="2800" dirty="0">
              <a:cs typeface="Times New Roman"/>
            </a:endParaRPr>
          </a:p>
          <a:p>
            <a:pPr>
              <a:buNone/>
            </a:pPr>
            <a:endParaRPr lang="en-US" dirty="0"/>
          </a:p>
        </p:txBody>
      </p:sp>
      <p:sp>
        <p:nvSpPr>
          <p:cNvPr id="3" name="Dikdörtgen 2"/>
          <p:cNvSpPr/>
          <p:nvPr/>
        </p:nvSpPr>
        <p:spPr>
          <a:xfrm>
            <a:off x="0" y="6405880"/>
            <a:ext cx="12192000" cy="492760"/>
          </a:xfrm>
          <a:prstGeom prst="rect">
            <a:avLst/>
          </a:prstGeom>
          <a:solidFill>
            <a:srgbClr val="3338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 name="Dikdörtgen 4"/>
          <p:cNvSpPr/>
          <p:nvPr/>
        </p:nvSpPr>
        <p:spPr>
          <a:xfrm>
            <a:off x="0" y="6301740"/>
            <a:ext cx="12192000" cy="635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6" name="Resim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2830" y="5815750"/>
            <a:ext cx="908117" cy="923740"/>
          </a:xfrm>
          <a:prstGeom prst="rect">
            <a:avLst/>
          </a:prstGeom>
        </p:spPr>
      </p:pic>
      <p:sp>
        <p:nvSpPr>
          <p:cNvPr id="7" name="Metin kutusu 6"/>
          <p:cNvSpPr txBox="1"/>
          <p:nvPr/>
        </p:nvSpPr>
        <p:spPr>
          <a:xfrm>
            <a:off x="5292027" y="6395756"/>
            <a:ext cx="1576009" cy="461665"/>
          </a:xfrm>
          <a:prstGeom prst="rect">
            <a:avLst/>
          </a:prstGeom>
          <a:noFill/>
        </p:spPr>
        <p:txBody>
          <a:bodyPr wrap="none" rtlCol="0">
            <a:spAutoFit/>
          </a:bodyPr>
          <a:lstStyle/>
          <a:p>
            <a:r>
              <a:rPr lang="tr-TR" sz="2400" b="1" dirty="0">
                <a:solidFill>
                  <a:schemeClr val="bg1"/>
                </a:solidFill>
              </a:rPr>
              <a:t>ORTAOKUL</a:t>
            </a:r>
          </a:p>
        </p:txBody>
      </p:sp>
    </p:spTree>
    <p:extLst>
      <p:ext uri="{BB962C8B-B14F-4D97-AF65-F5344CB8AC3E}">
        <p14:creationId xmlns:p14="http://schemas.microsoft.com/office/powerpoint/2010/main" val="33786898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311658" y="550054"/>
            <a:ext cx="7339916" cy="107721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3200" b="1" i="1" u="none" strike="noStrike" kern="1200" cap="none" spc="0" normalizeH="0" baseline="0" noProof="0" dirty="0">
                <a:ln>
                  <a:noFill/>
                </a:ln>
                <a:solidFill>
                  <a:schemeClr val="accent2"/>
                </a:solidFill>
                <a:effectLst/>
                <a:uLnTx/>
                <a:uFillTx/>
                <a:latin typeface="Calibri" panose="020F0502020204030204"/>
                <a:ea typeface="+mn-ea"/>
                <a:cs typeface="+mn-cs"/>
              </a:rPr>
              <a:t>«Yerel Yerleştirme» ile Hangi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3200" b="1" i="1" u="none" strike="noStrike" kern="1200" cap="none" spc="0" normalizeH="0" baseline="0" noProof="0" dirty="0">
                <a:ln>
                  <a:noFill/>
                </a:ln>
                <a:solidFill>
                  <a:schemeClr val="accent2"/>
                </a:solidFill>
                <a:effectLst/>
                <a:uLnTx/>
                <a:uFillTx/>
                <a:latin typeface="Calibri" panose="020F0502020204030204"/>
                <a:ea typeface="+mn-ea"/>
                <a:cs typeface="+mn-cs"/>
              </a:rPr>
              <a:t>Okul Türlerine Yerleşilebilir? </a:t>
            </a:r>
          </a:p>
        </p:txBody>
      </p:sp>
      <p:sp>
        <p:nvSpPr>
          <p:cNvPr id="19" name="Dikdörtgen 18">
            <a:extLst>
              <a:ext uri="{FF2B5EF4-FFF2-40B4-BE49-F238E27FC236}">
                <a16:creationId xmlns:a16="http://schemas.microsoft.com/office/drawing/2014/main" id="{A2B01152-FE52-46E6-9CBD-77FEF70B1B2F}"/>
              </a:ext>
            </a:extLst>
          </p:cNvPr>
          <p:cNvSpPr/>
          <p:nvPr/>
        </p:nvSpPr>
        <p:spPr>
          <a:xfrm>
            <a:off x="1556754" y="3213651"/>
            <a:ext cx="1745672"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3200" b="1" i="0" u="none" strike="noStrike" kern="1200" cap="none" spc="0" normalizeH="0" baseline="0" noProof="0" dirty="0">
                <a:ln>
                  <a:noFill/>
                </a:ln>
                <a:solidFill>
                  <a:prstClr val="white"/>
                </a:solidFill>
                <a:effectLst/>
                <a:uLnTx/>
                <a:uFillTx/>
                <a:latin typeface="Calibri" panose="020F0502020204030204"/>
                <a:ea typeface="+mn-ea"/>
                <a:cs typeface="+mn-cs"/>
              </a:rPr>
              <a:t>Ortaokul</a:t>
            </a:r>
          </a:p>
        </p:txBody>
      </p:sp>
      <p:grpSp>
        <p:nvGrpSpPr>
          <p:cNvPr id="6" name="Grup 5">
            <a:extLst>
              <a:ext uri="{FF2B5EF4-FFF2-40B4-BE49-F238E27FC236}">
                <a16:creationId xmlns:a16="http://schemas.microsoft.com/office/drawing/2014/main" id="{FAAD32E2-BE3A-4EC6-9BB9-D7B2905943E5}"/>
              </a:ext>
            </a:extLst>
          </p:cNvPr>
          <p:cNvGrpSpPr/>
          <p:nvPr/>
        </p:nvGrpSpPr>
        <p:grpSpPr>
          <a:xfrm>
            <a:off x="1791930" y="2512612"/>
            <a:ext cx="2849585" cy="2695882"/>
            <a:chOff x="3699624" y="1582889"/>
            <a:chExt cx="1157565" cy="1170030"/>
          </a:xfrm>
        </p:grpSpPr>
        <p:sp>
          <p:nvSpPr>
            <p:cNvPr id="21" name="Oval 20">
              <a:extLst>
                <a:ext uri="{FF2B5EF4-FFF2-40B4-BE49-F238E27FC236}">
                  <a16:creationId xmlns:a16="http://schemas.microsoft.com/office/drawing/2014/main" id="{EA5ADDF4-E705-44BF-A2F3-62D0D9413DC5}"/>
                </a:ext>
              </a:extLst>
            </p:cNvPr>
            <p:cNvSpPr/>
            <p:nvPr/>
          </p:nvSpPr>
          <p:spPr>
            <a:xfrm>
              <a:off x="3699624" y="1582889"/>
              <a:ext cx="1157565" cy="1170030"/>
            </a:xfrm>
            <a:prstGeom prst="ellipse">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Dikdörtgen 25">
              <a:extLst>
                <a:ext uri="{FF2B5EF4-FFF2-40B4-BE49-F238E27FC236}">
                  <a16:creationId xmlns:a16="http://schemas.microsoft.com/office/drawing/2014/main" id="{B9DF7800-FCA8-4416-9B23-177F5600D4AD}"/>
                </a:ext>
              </a:extLst>
            </p:cNvPr>
            <p:cNvSpPr/>
            <p:nvPr/>
          </p:nvSpPr>
          <p:spPr>
            <a:xfrm>
              <a:off x="3809624" y="1876836"/>
              <a:ext cx="1004782" cy="86470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3200" b="1" i="0" u="none" strike="noStrike" kern="1200" cap="none" spc="0" normalizeH="0" baseline="0" noProof="0" dirty="0">
                  <a:ln>
                    <a:noFill/>
                  </a:ln>
                  <a:solidFill>
                    <a:schemeClr val="bg2"/>
                  </a:solidFill>
                  <a:effectLst/>
                  <a:uLnTx/>
                  <a:uFillTx/>
                  <a:latin typeface="Calibri" panose="020F0502020204030204"/>
                  <a:ea typeface="+mn-ea"/>
                  <a:cs typeface="+mn-cs"/>
                </a:rPr>
                <a:t>Yerel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3200" b="1" i="0" u="none" strike="noStrike" kern="1200" cap="none" spc="0" normalizeH="0" baseline="0" noProof="0" dirty="0">
                  <a:ln>
                    <a:noFill/>
                  </a:ln>
                  <a:solidFill>
                    <a:schemeClr val="bg2"/>
                  </a:solidFill>
                  <a:effectLst/>
                  <a:uLnTx/>
                  <a:uFillTx/>
                  <a:latin typeface="Calibri" panose="020F0502020204030204"/>
                  <a:ea typeface="+mn-ea"/>
                  <a:cs typeface="+mn-cs"/>
                </a:rPr>
                <a:t>Yerleştirme</a:t>
              </a:r>
              <a:endParaRPr kumimoji="0" lang="tr-TR" sz="2000" b="1" i="0" u="none" strike="noStrike" kern="1200" cap="none" spc="0" normalizeH="0" baseline="0" noProof="0" dirty="0">
                <a:ln>
                  <a:noFill/>
                </a:ln>
                <a:solidFill>
                  <a:schemeClr val="bg2"/>
                </a:solidFill>
                <a:effectLst/>
                <a:uLnTx/>
                <a:uFillTx/>
                <a:latin typeface="Calibri" panose="020F0502020204030204"/>
                <a:ea typeface="+mn-ea"/>
                <a:cs typeface="+mn-cs"/>
              </a:endParaRPr>
            </a:p>
          </p:txBody>
        </p:sp>
      </p:grpSp>
      <p:sp>
        <p:nvSpPr>
          <p:cNvPr id="18" name="Eksi İşareti 17">
            <a:extLst>
              <a:ext uri="{FF2B5EF4-FFF2-40B4-BE49-F238E27FC236}">
                <a16:creationId xmlns:a16="http://schemas.microsoft.com/office/drawing/2014/main" id="{840E6636-B64E-C2AE-D4BA-2D63B815D9EC}"/>
              </a:ext>
            </a:extLst>
          </p:cNvPr>
          <p:cNvSpPr/>
          <p:nvPr/>
        </p:nvSpPr>
        <p:spPr>
          <a:xfrm>
            <a:off x="5251940" y="1894065"/>
            <a:ext cx="7526216" cy="1985831"/>
          </a:xfrm>
          <a:prstGeom prst="mathMinus">
            <a:avLst/>
          </a:prstGeom>
          <a:solidFill>
            <a:schemeClr val="accent3"/>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Eksi İşareti 19">
            <a:extLst>
              <a:ext uri="{FF2B5EF4-FFF2-40B4-BE49-F238E27FC236}">
                <a16:creationId xmlns:a16="http://schemas.microsoft.com/office/drawing/2014/main" id="{1F2FED1D-E0E7-9786-854B-63EB521704D7}"/>
              </a:ext>
            </a:extLst>
          </p:cNvPr>
          <p:cNvSpPr/>
          <p:nvPr/>
        </p:nvSpPr>
        <p:spPr>
          <a:xfrm>
            <a:off x="5251940" y="2838773"/>
            <a:ext cx="7526216" cy="1985831"/>
          </a:xfrm>
          <a:prstGeom prst="mathMinus">
            <a:avLst/>
          </a:prstGeom>
          <a:solidFill>
            <a:schemeClr val="accent1">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Eksi İşareti 21">
            <a:extLst>
              <a:ext uri="{FF2B5EF4-FFF2-40B4-BE49-F238E27FC236}">
                <a16:creationId xmlns:a16="http://schemas.microsoft.com/office/drawing/2014/main" id="{656C8A19-9FD5-9D41-C76E-50D8F26A443F}"/>
              </a:ext>
            </a:extLst>
          </p:cNvPr>
          <p:cNvSpPr/>
          <p:nvPr/>
        </p:nvSpPr>
        <p:spPr>
          <a:xfrm>
            <a:off x="5315586" y="3429001"/>
            <a:ext cx="7526216" cy="2543507"/>
          </a:xfrm>
          <a:prstGeom prst="mathMinus">
            <a:avLst/>
          </a:prstGeom>
          <a:solidFill>
            <a:schemeClr val="accent6">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2" name="Dikdörtgen 31">
            <a:extLst>
              <a:ext uri="{FF2B5EF4-FFF2-40B4-BE49-F238E27FC236}">
                <a16:creationId xmlns:a16="http://schemas.microsoft.com/office/drawing/2014/main" id="{18920CEF-77FE-47A6-8ED0-CB0008432670}"/>
              </a:ext>
            </a:extLst>
          </p:cNvPr>
          <p:cNvSpPr/>
          <p:nvPr/>
        </p:nvSpPr>
        <p:spPr>
          <a:xfrm>
            <a:off x="6268537" y="3584132"/>
            <a:ext cx="5388239"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800" b="1" i="0" u="none" strike="noStrike" kern="1200" cap="none" spc="0" normalizeH="0" baseline="0" noProof="0" dirty="0">
                <a:ln>
                  <a:noFill/>
                </a:ln>
                <a:solidFill>
                  <a:prstClr val="black"/>
                </a:solidFill>
                <a:effectLst/>
                <a:uLnTx/>
                <a:uFillTx/>
                <a:latin typeface="Calibri" panose="020F0502020204030204"/>
                <a:ea typeface="+mn-ea"/>
                <a:cs typeface="+mn-cs"/>
              </a:rPr>
              <a:t>Mesleki ve Teknik Liseler</a:t>
            </a:r>
          </a:p>
        </p:txBody>
      </p:sp>
      <p:sp>
        <p:nvSpPr>
          <p:cNvPr id="17" name="Dikdörtgen 16">
            <a:extLst>
              <a:ext uri="{FF2B5EF4-FFF2-40B4-BE49-F238E27FC236}">
                <a16:creationId xmlns:a16="http://schemas.microsoft.com/office/drawing/2014/main" id="{46E106D9-AD40-BF4C-AEA1-42451F432F7E}"/>
              </a:ext>
            </a:extLst>
          </p:cNvPr>
          <p:cNvSpPr/>
          <p:nvPr/>
        </p:nvSpPr>
        <p:spPr>
          <a:xfrm>
            <a:off x="6268537" y="4507796"/>
            <a:ext cx="5533073"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800" b="1" i="0" u="none" strike="noStrike" kern="1200" cap="none" spc="0" normalizeH="0" baseline="0" noProof="0" dirty="0">
                <a:ln>
                  <a:noFill/>
                </a:ln>
                <a:solidFill>
                  <a:prstClr val="black"/>
                </a:solidFill>
                <a:effectLst/>
                <a:uLnTx/>
                <a:uFillTx/>
                <a:latin typeface="Calibri" panose="020F0502020204030204"/>
                <a:ea typeface="+mn-ea"/>
                <a:cs typeface="+mn-cs"/>
              </a:rPr>
              <a:t>İmam Hatip Liseleri</a:t>
            </a:r>
          </a:p>
        </p:txBody>
      </p:sp>
      <p:sp>
        <p:nvSpPr>
          <p:cNvPr id="24" name="Ok: Sağ 23">
            <a:extLst>
              <a:ext uri="{FF2B5EF4-FFF2-40B4-BE49-F238E27FC236}">
                <a16:creationId xmlns:a16="http://schemas.microsoft.com/office/drawing/2014/main" id="{4DD58117-C5D1-74DD-69EF-7FEA584FC834}"/>
              </a:ext>
            </a:extLst>
          </p:cNvPr>
          <p:cNvSpPr/>
          <p:nvPr/>
        </p:nvSpPr>
        <p:spPr>
          <a:xfrm rot="21540000">
            <a:off x="5062491" y="2709848"/>
            <a:ext cx="785070" cy="39092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Ok: Sağ 24">
            <a:extLst>
              <a:ext uri="{FF2B5EF4-FFF2-40B4-BE49-F238E27FC236}">
                <a16:creationId xmlns:a16="http://schemas.microsoft.com/office/drawing/2014/main" id="{F98B0804-7FB0-2FAA-5C48-6FF544FC0DEB}"/>
              </a:ext>
            </a:extLst>
          </p:cNvPr>
          <p:cNvSpPr/>
          <p:nvPr/>
        </p:nvSpPr>
        <p:spPr>
          <a:xfrm rot="21540000">
            <a:off x="5069342" y="3610866"/>
            <a:ext cx="785070" cy="39092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Ok: Sağ 26">
            <a:extLst>
              <a:ext uri="{FF2B5EF4-FFF2-40B4-BE49-F238E27FC236}">
                <a16:creationId xmlns:a16="http://schemas.microsoft.com/office/drawing/2014/main" id="{A8F25FB3-1746-6DB1-BA9A-7C736B8F885C}"/>
              </a:ext>
            </a:extLst>
          </p:cNvPr>
          <p:cNvSpPr/>
          <p:nvPr/>
        </p:nvSpPr>
        <p:spPr>
          <a:xfrm rot="21540000">
            <a:off x="5062492" y="4673775"/>
            <a:ext cx="785070" cy="39092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Dikdörtgen 29">
            <a:extLst>
              <a:ext uri="{FF2B5EF4-FFF2-40B4-BE49-F238E27FC236}">
                <a16:creationId xmlns:a16="http://schemas.microsoft.com/office/drawing/2014/main" id="{EC4FF8E7-4376-428A-9157-8F60938CD424}"/>
              </a:ext>
            </a:extLst>
          </p:cNvPr>
          <p:cNvSpPr/>
          <p:nvPr/>
        </p:nvSpPr>
        <p:spPr>
          <a:xfrm>
            <a:off x="6341089" y="2632361"/>
            <a:ext cx="5475211"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800" b="1" i="0" u="none" strike="noStrike" kern="1200" cap="none" spc="0" normalizeH="0" baseline="0" noProof="0" dirty="0">
                <a:ln>
                  <a:noFill/>
                </a:ln>
                <a:solidFill>
                  <a:prstClr val="black"/>
                </a:solidFill>
                <a:effectLst/>
                <a:uLnTx/>
                <a:uFillTx/>
                <a:latin typeface="Calibri" panose="020F0502020204030204"/>
                <a:ea typeface="+mn-ea"/>
                <a:cs typeface="+mn-cs"/>
              </a:rPr>
              <a:t>Anadolu Liseleri</a:t>
            </a:r>
          </a:p>
        </p:txBody>
      </p:sp>
      <p:sp>
        <p:nvSpPr>
          <p:cNvPr id="16" name="Dikdörtgen 15"/>
          <p:cNvSpPr/>
          <p:nvPr/>
        </p:nvSpPr>
        <p:spPr>
          <a:xfrm>
            <a:off x="0" y="6405880"/>
            <a:ext cx="12192000" cy="492760"/>
          </a:xfrm>
          <a:prstGeom prst="rect">
            <a:avLst/>
          </a:prstGeom>
          <a:solidFill>
            <a:srgbClr val="3338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3" name="Dikdörtgen 22"/>
          <p:cNvSpPr/>
          <p:nvPr/>
        </p:nvSpPr>
        <p:spPr>
          <a:xfrm>
            <a:off x="0" y="6301740"/>
            <a:ext cx="12192000" cy="635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28" name="Resim 2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2830" y="5815750"/>
            <a:ext cx="908117" cy="923740"/>
          </a:xfrm>
          <a:prstGeom prst="rect">
            <a:avLst/>
          </a:prstGeom>
        </p:spPr>
      </p:pic>
      <p:sp>
        <p:nvSpPr>
          <p:cNvPr id="29" name="Metin kutusu 28"/>
          <p:cNvSpPr txBox="1"/>
          <p:nvPr/>
        </p:nvSpPr>
        <p:spPr>
          <a:xfrm>
            <a:off x="5292027" y="6395756"/>
            <a:ext cx="1576009" cy="461665"/>
          </a:xfrm>
          <a:prstGeom prst="rect">
            <a:avLst/>
          </a:prstGeom>
          <a:noFill/>
        </p:spPr>
        <p:txBody>
          <a:bodyPr wrap="none" rtlCol="0">
            <a:spAutoFit/>
          </a:bodyPr>
          <a:lstStyle/>
          <a:p>
            <a:r>
              <a:rPr lang="tr-TR" sz="2400" b="1" dirty="0">
                <a:solidFill>
                  <a:schemeClr val="bg1"/>
                </a:solidFill>
              </a:rPr>
              <a:t>ORTAOKUL</a:t>
            </a:r>
          </a:p>
        </p:txBody>
      </p:sp>
    </p:spTree>
    <p:extLst>
      <p:ext uri="{BB962C8B-B14F-4D97-AF65-F5344CB8AC3E}">
        <p14:creationId xmlns:p14="http://schemas.microsoft.com/office/powerpoint/2010/main" val="23150726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Dikdörtgen 16">
            <a:extLst>
              <a:ext uri="{FF2B5EF4-FFF2-40B4-BE49-F238E27FC236}">
                <a16:creationId xmlns:a16="http://schemas.microsoft.com/office/drawing/2014/main" id="{2D1A67A0-519F-42D2-8BE5-4DC823E7245D}"/>
              </a:ext>
            </a:extLst>
          </p:cNvPr>
          <p:cNvSpPr/>
          <p:nvPr/>
        </p:nvSpPr>
        <p:spPr>
          <a:xfrm>
            <a:off x="7239942" y="1600504"/>
            <a:ext cx="3830416" cy="1200329"/>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3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Kontenjan</a:t>
            </a:r>
            <a:endParaRPr kumimoji="0" lang="tr-TR" sz="3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lvl="0" algn="ctr">
              <a:defRPr/>
            </a:pPr>
            <a:r>
              <a:rPr lang="tr-TR" sz="3600" b="1" dirty="0">
                <a:solidFill>
                  <a:srgbClr val="002060"/>
                </a:solidFill>
                <a:latin typeface="Calibri" panose="020F0502020204030204" pitchFamily="34" charset="0"/>
                <a:cs typeface="Calibri" panose="020F0502020204030204" pitchFamily="34" charset="0"/>
              </a:rPr>
              <a:t>197.525</a:t>
            </a:r>
            <a:endParaRPr kumimoji="0" lang="tr-TR" sz="3600" b="1" i="0" u="none" strike="noStrike" kern="1200" cap="none" spc="0" normalizeH="0" baseline="0" noProof="0" dirty="0">
              <a:ln>
                <a:noFill/>
              </a:ln>
              <a:solidFill>
                <a:srgbClr val="002060"/>
              </a:solidFill>
              <a:effectLst/>
              <a:highlight>
                <a:srgbClr val="00FFFF"/>
              </a:highlight>
              <a:uLnTx/>
              <a:uFillTx/>
              <a:latin typeface="Calibri" panose="020F0502020204030204" pitchFamily="34" charset="0"/>
              <a:ea typeface="+mn-ea"/>
              <a:cs typeface="Calibri" panose="020F0502020204030204" pitchFamily="34" charset="0"/>
            </a:endParaRPr>
          </a:p>
        </p:txBody>
      </p:sp>
      <p:sp>
        <p:nvSpPr>
          <p:cNvPr id="15" name="Oval 14">
            <a:extLst>
              <a:ext uri="{FF2B5EF4-FFF2-40B4-BE49-F238E27FC236}">
                <a16:creationId xmlns:a16="http://schemas.microsoft.com/office/drawing/2014/main" id="{8349EE10-CEA6-417B-855E-A5E064D60CB0}"/>
              </a:ext>
            </a:extLst>
          </p:cNvPr>
          <p:cNvSpPr/>
          <p:nvPr/>
        </p:nvSpPr>
        <p:spPr>
          <a:xfrm>
            <a:off x="4845288" y="1094723"/>
            <a:ext cx="2253343" cy="2088779"/>
          </a:xfrm>
          <a:prstGeom prst="ellipse">
            <a:avLst/>
          </a:prstGeom>
          <a:solidFill>
            <a:srgbClr val="C000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19" name="Dikdörtgen 18">
            <a:extLst>
              <a:ext uri="{FF2B5EF4-FFF2-40B4-BE49-F238E27FC236}">
                <a16:creationId xmlns:a16="http://schemas.microsoft.com/office/drawing/2014/main" id="{A2B01152-FE52-46E6-9CBD-77FEF70B1B2F}"/>
              </a:ext>
            </a:extLst>
          </p:cNvPr>
          <p:cNvSpPr/>
          <p:nvPr/>
        </p:nvSpPr>
        <p:spPr>
          <a:xfrm>
            <a:off x="5141509" y="1939058"/>
            <a:ext cx="1660900" cy="523220"/>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28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2026-LGS</a:t>
            </a:r>
            <a:endParaRPr kumimoji="0" lang="tr-TR"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50" name="Dikdörtgen 49">
            <a:extLst>
              <a:ext uri="{FF2B5EF4-FFF2-40B4-BE49-F238E27FC236}">
                <a16:creationId xmlns:a16="http://schemas.microsoft.com/office/drawing/2014/main" id="{DF6F3F92-FC39-4E8B-A4DE-AD4E89097FEF}"/>
              </a:ext>
            </a:extLst>
          </p:cNvPr>
          <p:cNvSpPr/>
          <p:nvPr/>
        </p:nvSpPr>
        <p:spPr>
          <a:xfrm>
            <a:off x="354331" y="1600504"/>
            <a:ext cx="4349646" cy="1569660"/>
          </a:xfrm>
          <a:prstGeom prst="rect">
            <a:avLst/>
          </a:prstGeom>
        </p:spPr>
        <p:txBody>
          <a:bodyPr wrap="square">
            <a:spAutoFit/>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tr-TR" sz="3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Sınava giren </a:t>
            </a:r>
          </a:p>
          <a:p>
            <a:pPr lvl="0" algn="ctr" defTabSz="914400" fontAlgn="ctr">
              <a:defRPr/>
            </a:pPr>
            <a:r>
              <a:rPr lang="tr-TR" sz="3600" b="1" dirty="0">
                <a:solidFill>
                  <a:srgbClr val="002060"/>
                </a:solidFill>
                <a:latin typeface="Calibri" panose="020F0502020204030204" pitchFamily="34" charset="0"/>
                <a:cs typeface="Calibri" panose="020F0502020204030204" pitchFamily="34" charset="0"/>
              </a:rPr>
              <a:t>994.358</a:t>
            </a:r>
          </a:p>
          <a:p>
            <a:pPr lvl="0" algn="ctr" defTabSz="914400" fontAlgn="ctr">
              <a:defRPr/>
            </a:pPr>
            <a:r>
              <a:rPr kumimoji="0" lang="tr-TR" sz="24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(Başvuran </a:t>
            </a:r>
            <a:r>
              <a:rPr lang="tr-TR" sz="2400" b="1" dirty="0">
                <a:solidFill>
                  <a:srgbClr val="002060"/>
                </a:solidFill>
                <a:latin typeface="Calibri" panose="020F0502020204030204" pitchFamily="34" charset="0"/>
                <a:cs typeface="Calibri" panose="020F0502020204030204" pitchFamily="34" charset="0"/>
              </a:rPr>
              <a:t>1.022.658</a:t>
            </a:r>
            <a:r>
              <a:rPr kumimoji="0" lang="tr-TR" sz="24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a:t>
            </a:r>
          </a:p>
        </p:txBody>
      </p:sp>
      <p:sp>
        <p:nvSpPr>
          <p:cNvPr id="4" name="Dikdörtgen 3">
            <a:extLst>
              <a:ext uri="{FF2B5EF4-FFF2-40B4-BE49-F238E27FC236}">
                <a16:creationId xmlns:a16="http://schemas.microsoft.com/office/drawing/2014/main" id="{B19BC346-0BC4-4976-487C-7F06F34E3214}"/>
              </a:ext>
            </a:extLst>
          </p:cNvPr>
          <p:cNvSpPr/>
          <p:nvPr/>
        </p:nvSpPr>
        <p:spPr>
          <a:xfrm>
            <a:off x="5631418" y="3668538"/>
            <a:ext cx="4969857" cy="1754326"/>
          </a:xfrm>
          <a:prstGeom prst="rect">
            <a:avLst/>
          </a:prstGeom>
        </p:spPr>
        <p:txBody>
          <a:bodyPr wrap="square">
            <a:spAutoFit/>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tr-TR" sz="3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Sınava girenlerin yerleşme oranı (merkezi)</a:t>
            </a:r>
          </a:p>
          <a:p>
            <a:pPr lvl="0" algn="ctr" defTabSz="914400" fontAlgn="ctr">
              <a:defRPr/>
            </a:pPr>
            <a:r>
              <a:rPr kumimoji="0" lang="tr-TR" sz="36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a:t>
            </a:r>
            <a:r>
              <a:rPr lang="tr-TR" sz="3600" b="1" dirty="0">
                <a:solidFill>
                  <a:srgbClr val="002060"/>
                </a:solidFill>
                <a:latin typeface="Calibri" panose="020F0502020204030204" pitchFamily="34" charset="0"/>
                <a:cs typeface="Calibri" panose="020F0502020204030204" pitchFamily="34" charset="0"/>
              </a:rPr>
              <a:t>19,86</a:t>
            </a:r>
            <a:endParaRPr kumimoji="0" lang="tr-TR" sz="3600" b="1" i="0" u="none" strike="noStrike" kern="1200" cap="none" spc="0" normalizeH="0" baseline="0" noProof="0" dirty="0">
              <a:ln>
                <a:noFill/>
              </a:ln>
              <a:solidFill>
                <a:srgbClr val="002060"/>
              </a:solidFill>
              <a:effectLst/>
              <a:highlight>
                <a:srgbClr val="00FFFF"/>
              </a:highlight>
              <a:uLnTx/>
              <a:uFillTx/>
              <a:latin typeface="Calibri" panose="020F0502020204030204" pitchFamily="34" charset="0"/>
              <a:ea typeface="+mn-ea"/>
              <a:cs typeface="Calibri" panose="020F0502020204030204" pitchFamily="34" charset="0"/>
            </a:endParaRPr>
          </a:p>
        </p:txBody>
      </p:sp>
      <p:sp>
        <p:nvSpPr>
          <p:cNvPr id="7" name="Dikdörtgen 6"/>
          <p:cNvSpPr/>
          <p:nvPr/>
        </p:nvSpPr>
        <p:spPr>
          <a:xfrm>
            <a:off x="0" y="6405880"/>
            <a:ext cx="12192000" cy="492760"/>
          </a:xfrm>
          <a:prstGeom prst="rect">
            <a:avLst/>
          </a:prstGeom>
          <a:solidFill>
            <a:srgbClr val="3338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Dikdörtgen 7"/>
          <p:cNvSpPr/>
          <p:nvPr/>
        </p:nvSpPr>
        <p:spPr>
          <a:xfrm>
            <a:off x="0" y="6301740"/>
            <a:ext cx="12192000" cy="635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9" name="Resim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2830" y="5815750"/>
            <a:ext cx="908117" cy="923740"/>
          </a:xfrm>
          <a:prstGeom prst="rect">
            <a:avLst/>
          </a:prstGeom>
        </p:spPr>
      </p:pic>
      <p:sp>
        <p:nvSpPr>
          <p:cNvPr id="10" name="Metin kutusu 9"/>
          <p:cNvSpPr txBox="1"/>
          <p:nvPr/>
        </p:nvSpPr>
        <p:spPr>
          <a:xfrm>
            <a:off x="5292027" y="6395756"/>
            <a:ext cx="1576009" cy="461665"/>
          </a:xfrm>
          <a:prstGeom prst="rect">
            <a:avLst/>
          </a:prstGeom>
          <a:noFill/>
        </p:spPr>
        <p:txBody>
          <a:bodyPr wrap="none" rtlCol="0">
            <a:spAutoFit/>
          </a:bodyPr>
          <a:lstStyle/>
          <a:p>
            <a:r>
              <a:rPr lang="tr-TR" sz="2400" b="1" dirty="0">
                <a:solidFill>
                  <a:schemeClr val="bg1"/>
                </a:solidFill>
              </a:rPr>
              <a:t>ORTAOKUL</a:t>
            </a:r>
          </a:p>
        </p:txBody>
      </p:sp>
    </p:spTree>
    <p:extLst>
      <p:ext uri="{BB962C8B-B14F-4D97-AF65-F5344CB8AC3E}">
        <p14:creationId xmlns:p14="http://schemas.microsoft.com/office/powerpoint/2010/main" val="2733260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50">
                                            <p:txEl>
                                              <p:pRg st="1" end="1"/>
                                            </p:txEl>
                                          </p:spTgt>
                                        </p:tgtEl>
                                        <p:attrNameLst>
                                          <p:attrName>style.visibility</p:attrName>
                                        </p:attrNameLst>
                                      </p:cBhvr>
                                      <p:to>
                                        <p:strVal val="visible"/>
                                      </p:to>
                                    </p:set>
                                    <p:anim calcmode="lin" valueType="num">
                                      <p:cBhvr additive="base">
                                        <p:cTn id="7" dur="500" fill="hold"/>
                                        <p:tgtEl>
                                          <p:spTgt spid="50">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0">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0">
                                            <p:txEl>
                                              <p:pRg st="2" end="2"/>
                                            </p:txEl>
                                          </p:spTgt>
                                        </p:tgtEl>
                                        <p:attrNameLst>
                                          <p:attrName>style.visibility</p:attrName>
                                        </p:attrNameLst>
                                      </p:cBhvr>
                                      <p:to>
                                        <p:strVal val="visible"/>
                                      </p:to>
                                    </p:set>
                                    <p:anim calcmode="lin" valueType="num">
                                      <p:cBhvr additive="base">
                                        <p:cTn id="11" dur="500" fill="hold"/>
                                        <p:tgtEl>
                                          <p:spTgt spid="50">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0">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 calcmode="lin" valueType="num">
                                      <p:cBhvr additive="base">
                                        <p:cTn id="17"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5819705E-624D-4DC3-8899-F86893CCDDA0}"/>
              </a:ext>
            </a:extLst>
          </p:cNvPr>
          <p:cNvSpPr>
            <a:spLocks noGrp="1"/>
          </p:cNvSpPr>
          <p:nvPr>
            <p:ph type="title"/>
          </p:nvPr>
        </p:nvSpPr>
        <p:spPr>
          <a:xfrm>
            <a:off x="1675087" y="893907"/>
            <a:ext cx="8280920" cy="1728192"/>
          </a:xfrm>
          <a:ln>
            <a:solidFill>
              <a:schemeClr val="bg1"/>
            </a:solidFill>
          </a:ln>
        </p:spPr>
        <p:txBody>
          <a:bodyPr>
            <a:normAutofit/>
          </a:bodyPr>
          <a:lstStyle/>
          <a:p>
            <a:pPr algn="ctr"/>
            <a:r>
              <a:rPr lang="tr-TR" sz="3200" b="1" cap="none" dirty="0" err="1">
                <a:solidFill>
                  <a:schemeClr val="accent2"/>
                </a:solidFill>
                <a:latin typeface="Calibri" panose="020F0502020204030204" pitchFamily="34" charset="0"/>
                <a:cs typeface="Calibri" panose="020F0502020204030204" pitchFamily="34" charset="0"/>
              </a:rPr>
              <a:t>LGS’de</a:t>
            </a:r>
            <a:r>
              <a:rPr lang="tr-TR" sz="3200" b="1" cap="none" dirty="0">
                <a:solidFill>
                  <a:schemeClr val="accent2"/>
                </a:solidFill>
                <a:latin typeface="Calibri" panose="020F0502020204030204" pitchFamily="34" charset="0"/>
                <a:cs typeface="Calibri" panose="020F0502020204030204" pitchFamily="34" charset="0"/>
              </a:rPr>
              <a:t> her ders için </a:t>
            </a:r>
            <a:r>
              <a:rPr lang="tr-TR" sz="3200" b="1" u="sng" cap="none" dirty="0">
                <a:solidFill>
                  <a:schemeClr val="accent2"/>
                </a:solidFill>
                <a:latin typeface="Calibri" panose="020F0502020204030204" pitchFamily="34" charset="0"/>
                <a:cs typeface="Calibri" panose="020F0502020204030204" pitchFamily="34" charset="0"/>
              </a:rPr>
              <a:t>8. sınıf kazanımları</a:t>
            </a:r>
            <a:r>
              <a:rPr lang="tr-TR" sz="3200" b="1" cap="none" dirty="0">
                <a:solidFill>
                  <a:schemeClr val="accent2"/>
                </a:solidFill>
                <a:latin typeface="Calibri" panose="020F0502020204030204" pitchFamily="34" charset="0"/>
                <a:cs typeface="Calibri" panose="020F0502020204030204" pitchFamily="34" charset="0"/>
              </a:rPr>
              <a:t> esas alınmıştır. </a:t>
            </a:r>
            <a:r>
              <a:rPr lang="tr-TR" sz="3200" b="1" cap="none" dirty="0">
                <a:latin typeface="Calibri" panose="020F0502020204030204" pitchFamily="34" charset="0"/>
                <a:cs typeface="Calibri" panose="020F0502020204030204" pitchFamily="34" charset="0"/>
              </a:rPr>
              <a:t/>
            </a:r>
            <a:br>
              <a:rPr lang="tr-TR" sz="3200" b="1" cap="none" dirty="0">
                <a:latin typeface="Calibri" panose="020F0502020204030204" pitchFamily="34" charset="0"/>
                <a:cs typeface="Calibri" panose="020F0502020204030204" pitchFamily="34" charset="0"/>
              </a:rPr>
            </a:br>
            <a:endParaRPr lang="tr-TR" sz="3200" b="1" dirty="0">
              <a:latin typeface="Calibri" panose="020F0502020204030204" pitchFamily="34" charset="0"/>
              <a:cs typeface="Calibri" panose="020F0502020204030204" pitchFamily="34" charset="0"/>
            </a:endParaRPr>
          </a:p>
        </p:txBody>
      </p:sp>
      <p:sp>
        <p:nvSpPr>
          <p:cNvPr id="5" name="Dikdörtgen 4">
            <a:extLst>
              <a:ext uri="{FF2B5EF4-FFF2-40B4-BE49-F238E27FC236}">
                <a16:creationId xmlns:a16="http://schemas.microsoft.com/office/drawing/2014/main" id="{C0CF6F82-C590-4F13-ACF5-42828171CEA3}"/>
              </a:ext>
            </a:extLst>
          </p:cNvPr>
          <p:cNvSpPr/>
          <p:nvPr/>
        </p:nvSpPr>
        <p:spPr>
          <a:xfrm>
            <a:off x="2115879" y="2541181"/>
            <a:ext cx="8198324" cy="3422912"/>
          </a:xfrm>
          <a:prstGeom prst="rect">
            <a:avLst/>
          </a:prstGeom>
        </p:spPr>
        <p:txBody>
          <a:bodyPr wrap="square">
            <a:spAutoFit/>
          </a:bodyPr>
          <a:lstStyle/>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tr-TR"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O</a:t>
            </a:r>
            <a:r>
              <a:rPr kumimoji="0" lang="tr-TR" sz="24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kuduğunu</a:t>
            </a:r>
            <a:r>
              <a:rPr kumimoji="0" lang="tr-TR"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anlama, </a:t>
            </a:r>
          </a:p>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tr-TR"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Y</a:t>
            </a:r>
            <a:r>
              <a:rPr kumimoji="0" lang="tr-TR" sz="24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orumlama</a:t>
            </a:r>
            <a:r>
              <a:rPr kumimoji="0" lang="tr-TR"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p>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tr-TR"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S</a:t>
            </a:r>
            <a:r>
              <a:rPr kumimoji="0" lang="tr-TR" sz="24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onuç</a:t>
            </a:r>
            <a:r>
              <a:rPr kumimoji="0" lang="tr-TR"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çıkarma, </a:t>
            </a:r>
          </a:p>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tr-TR"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P</a:t>
            </a:r>
            <a:r>
              <a:rPr kumimoji="0" lang="tr-TR" sz="24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roblem</a:t>
            </a:r>
            <a:r>
              <a:rPr kumimoji="0" lang="tr-TR"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çözme, </a:t>
            </a:r>
          </a:p>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tr-TR"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a:t>
            </a:r>
            <a:r>
              <a:rPr kumimoji="0" lang="tr-TR" sz="24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naliz</a:t>
            </a:r>
            <a:r>
              <a:rPr kumimoji="0" lang="tr-TR"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yapma, </a:t>
            </a:r>
          </a:p>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tr-TR"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E</a:t>
            </a:r>
            <a:r>
              <a:rPr kumimoji="0" lang="tr-TR" sz="24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leştirel</a:t>
            </a:r>
            <a:r>
              <a:rPr kumimoji="0" lang="tr-TR"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düşünme, </a:t>
            </a:r>
          </a:p>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tr-TR"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Bilimsel süreç ve benzeri becerilerini </a:t>
            </a:r>
          </a:p>
          <a:p>
            <a:pPr marR="0" lvl="0" algn="ctr" defTabSz="457200" rtl="0" eaLnBrk="1" fontAlgn="auto" latinLnBrk="0" hangingPunct="1">
              <a:lnSpc>
                <a:spcPct val="100000"/>
              </a:lnSpc>
              <a:spcBef>
                <a:spcPts val="0"/>
              </a:spcBef>
              <a:spcAft>
                <a:spcPts val="0"/>
              </a:spcAft>
              <a:buClrTx/>
              <a:buSzTx/>
              <a:tabLst/>
              <a:defRPr/>
            </a:pPr>
            <a:r>
              <a:rPr kumimoji="0" lang="tr-TR"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ölçecek nitelikte sorular yer alacaktır.</a:t>
            </a:r>
            <a:r>
              <a:rPr kumimoji="0" lang="tr-TR" sz="2400" b="0" i="0" u="none" strike="noStrike" kern="1200" cap="none" spc="0" normalizeH="0" baseline="0" noProof="0" dirty="0">
                <a:ln>
                  <a:noFill/>
                </a:ln>
                <a:solidFill>
                  <a:prstClr val="black"/>
                </a:solidFill>
                <a:effectLst/>
                <a:uLnTx/>
                <a:uFillTx/>
                <a:latin typeface="Tw Cen MT" panose="020B0602020104020603"/>
                <a:ea typeface="+mn-ea"/>
                <a:cs typeface="+mn-cs"/>
              </a:rPr>
              <a:t/>
            </a:r>
            <a:br>
              <a:rPr kumimoji="0" lang="tr-TR" sz="2400" b="0" i="0" u="none" strike="noStrike" kern="1200" cap="none" spc="0" normalizeH="0" baseline="0" noProof="0" dirty="0">
                <a:ln>
                  <a:noFill/>
                </a:ln>
                <a:solidFill>
                  <a:prstClr val="black"/>
                </a:solidFill>
                <a:effectLst/>
                <a:uLnTx/>
                <a:uFillTx/>
                <a:latin typeface="Tw Cen MT" panose="020B0602020104020603"/>
                <a:ea typeface="+mn-ea"/>
                <a:cs typeface="+mn-cs"/>
              </a:rPr>
            </a:br>
            <a:endParaRPr kumimoji="0" lang="tr-TR" sz="2400" b="0" i="0" u="none" strike="noStrike" kern="1200" cap="none" spc="0" normalizeH="0" baseline="0" noProof="0" dirty="0">
              <a:ln>
                <a:noFill/>
              </a:ln>
              <a:solidFill>
                <a:prstClr val="black"/>
              </a:solidFill>
              <a:effectLst/>
              <a:uLnTx/>
              <a:uFillTx/>
              <a:latin typeface="Tw Cen MT" panose="020B0602020104020603"/>
              <a:ea typeface="+mn-ea"/>
              <a:cs typeface="+mn-cs"/>
            </a:endParaRPr>
          </a:p>
        </p:txBody>
      </p:sp>
      <p:sp>
        <p:nvSpPr>
          <p:cNvPr id="4" name="Dikdörtgen 3"/>
          <p:cNvSpPr/>
          <p:nvPr/>
        </p:nvSpPr>
        <p:spPr>
          <a:xfrm>
            <a:off x="0" y="6405880"/>
            <a:ext cx="12192000" cy="492760"/>
          </a:xfrm>
          <a:prstGeom prst="rect">
            <a:avLst/>
          </a:prstGeom>
          <a:solidFill>
            <a:srgbClr val="3338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Dikdörtgen 5"/>
          <p:cNvSpPr/>
          <p:nvPr/>
        </p:nvSpPr>
        <p:spPr>
          <a:xfrm>
            <a:off x="0" y="6301740"/>
            <a:ext cx="12192000" cy="635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7" name="Resim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2830" y="5815750"/>
            <a:ext cx="908117" cy="923740"/>
          </a:xfrm>
          <a:prstGeom prst="rect">
            <a:avLst/>
          </a:prstGeom>
        </p:spPr>
      </p:pic>
      <p:sp>
        <p:nvSpPr>
          <p:cNvPr id="8" name="Metin kutusu 7"/>
          <p:cNvSpPr txBox="1"/>
          <p:nvPr/>
        </p:nvSpPr>
        <p:spPr>
          <a:xfrm>
            <a:off x="5292027" y="6395756"/>
            <a:ext cx="1576009" cy="461665"/>
          </a:xfrm>
          <a:prstGeom prst="rect">
            <a:avLst/>
          </a:prstGeom>
          <a:noFill/>
        </p:spPr>
        <p:txBody>
          <a:bodyPr wrap="none" rtlCol="0">
            <a:spAutoFit/>
          </a:bodyPr>
          <a:lstStyle/>
          <a:p>
            <a:r>
              <a:rPr lang="tr-TR" sz="2400" b="1" dirty="0">
                <a:solidFill>
                  <a:schemeClr val="bg1"/>
                </a:solidFill>
              </a:rPr>
              <a:t>ORTAOKUL</a:t>
            </a:r>
          </a:p>
        </p:txBody>
      </p:sp>
    </p:spTree>
    <p:extLst>
      <p:ext uri="{BB962C8B-B14F-4D97-AF65-F5344CB8AC3E}">
        <p14:creationId xmlns:p14="http://schemas.microsoft.com/office/powerpoint/2010/main" val="21085896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o 3"/>
          <p:cNvGraphicFramePr>
            <a:graphicFrameLocks noGrp="1"/>
          </p:cNvGraphicFramePr>
          <p:nvPr>
            <p:extLst/>
          </p:nvPr>
        </p:nvGraphicFramePr>
        <p:xfrm>
          <a:off x="1105786" y="1594884"/>
          <a:ext cx="10558130" cy="3589683"/>
        </p:xfrm>
        <a:graphic>
          <a:graphicData uri="http://schemas.openxmlformats.org/drawingml/2006/table">
            <a:tbl>
              <a:tblPr firstRow="1" bandRow="1">
                <a:tableStyleId>{5C22544A-7EE6-4342-B048-85BDC9FD1C3A}</a:tableStyleId>
              </a:tblPr>
              <a:tblGrid>
                <a:gridCol w="3807090">
                  <a:extLst>
                    <a:ext uri="{9D8B030D-6E8A-4147-A177-3AD203B41FA5}">
                      <a16:colId xmlns:a16="http://schemas.microsoft.com/office/drawing/2014/main" val="366280905"/>
                    </a:ext>
                  </a:extLst>
                </a:gridCol>
                <a:gridCol w="3231663">
                  <a:extLst>
                    <a:ext uri="{9D8B030D-6E8A-4147-A177-3AD203B41FA5}">
                      <a16:colId xmlns:a16="http://schemas.microsoft.com/office/drawing/2014/main" val="3899008894"/>
                    </a:ext>
                  </a:extLst>
                </a:gridCol>
                <a:gridCol w="3519377">
                  <a:extLst>
                    <a:ext uri="{9D8B030D-6E8A-4147-A177-3AD203B41FA5}">
                      <a16:colId xmlns:a16="http://schemas.microsoft.com/office/drawing/2014/main" val="1469256124"/>
                    </a:ext>
                  </a:extLst>
                </a:gridCol>
              </a:tblGrid>
              <a:tr h="1088276">
                <a:tc>
                  <a:txBody>
                    <a:bodyPr/>
                    <a:lstStyle/>
                    <a:p>
                      <a:pPr algn="ctr"/>
                      <a:endParaRPr lang="tr-TR" dirty="0">
                        <a:latin typeface="Calibri" panose="020F0502020204030204" pitchFamily="34" charset="0"/>
                        <a:cs typeface="Calibri" panose="020F0502020204030204" pitchFamily="34" charset="0"/>
                      </a:endParaRPr>
                    </a:p>
                  </a:txBody>
                  <a:tcPr anchor="c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400" dirty="0">
                          <a:solidFill>
                            <a:srgbClr val="C00000"/>
                          </a:solidFill>
                          <a:latin typeface="Calibri" panose="020F0502020204030204" pitchFamily="34" charset="0"/>
                          <a:cs typeface="Calibri" panose="020F0502020204030204" pitchFamily="34" charset="0"/>
                        </a:rPr>
                        <a:t>Birinci Bölüm</a:t>
                      </a:r>
                    </a:p>
                    <a:p>
                      <a:pPr marL="0" marR="0" lvl="0" indent="0" algn="ctr" defTabSz="914400" rtl="0" eaLnBrk="1" fontAlgn="auto" latinLnBrk="0" hangingPunct="1">
                        <a:lnSpc>
                          <a:spcPct val="100000"/>
                        </a:lnSpc>
                        <a:spcBef>
                          <a:spcPts val="0"/>
                        </a:spcBef>
                        <a:spcAft>
                          <a:spcPts val="0"/>
                        </a:spcAft>
                        <a:buClrTx/>
                        <a:buSzTx/>
                        <a:buFontTx/>
                        <a:buNone/>
                        <a:tabLst/>
                        <a:defRPr/>
                      </a:pPr>
                      <a:r>
                        <a:rPr lang="tr-TR" sz="2400" dirty="0">
                          <a:solidFill>
                            <a:srgbClr val="002060"/>
                          </a:solidFill>
                          <a:latin typeface="Calibri" panose="020F0502020204030204" pitchFamily="34" charset="0"/>
                          <a:cs typeface="Calibri" panose="020F0502020204030204" pitchFamily="34" charset="0"/>
                        </a:rPr>
                        <a:t>Sözel Alan</a:t>
                      </a:r>
                      <a:r>
                        <a:rPr lang="tr-TR" sz="2400" dirty="0">
                          <a:latin typeface="Calibri" panose="020F0502020204030204" pitchFamily="34" charset="0"/>
                          <a:cs typeface="Calibri" panose="020F0502020204030204" pitchFamily="34" charset="0"/>
                        </a:rPr>
                        <a:t> </a:t>
                      </a:r>
                    </a:p>
                  </a:txBody>
                  <a:tcPr anchor="c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2400" dirty="0">
                          <a:solidFill>
                            <a:srgbClr val="C00000"/>
                          </a:solidFill>
                          <a:latin typeface="Calibri" panose="020F0502020204030204" pitchFamily="34" charset="0"/>
                          <a:cs typeface="Calibri" panose="020F0502020204030204" pitchFamily="34" charset="0"/>
                        </a:rPr>
                        <a:t>İkinci Bölüm </a:t>
                      </a:r>
                      <a:r>
                        <a:rPr lang="tr-TR" sz="2400" dirty="0">
                          <a:solidFill>
                            <a:srgbClr val="002060"/>
                          </a:solidFill>
                          <a:latin typeface="Calibri" panose="020F0502020204030204" pitchFamily="34" charset="0"/>
                          <a:cs typeface="Calibri" panose="020F0502020204030204" pitchFamily="34" charset="0"/>
                        </a:rPr>
                        <a:t>Sayısal Alan </a:t>
                      </a:r>
                    </a:p>
                  </a:txBody>
                  <a:tcPr anchor="ctr">
                    <a:solidFill>
                      <a:schemeClr val="bg2"/>
                    </a:solidFill>
                  </a:tcPr>
                </a:tc>
                <a:extLst>
                  <a:ext uri="{0D108BD9-81ED-4DB2-BD59-A6C34878D82A}">
                    <a16:rowId xmlns:a16="http://schemas.microsoft.com/office/drawing/2014/main" val="1692782458"/>
                  </a:ext>
                </a:extLst>
              </a:tr>
              <a:tr h="675370">
                <a:tc>
                  <a:txBody>
                    <a:bodyPr/>
                    <a:lstStyle/>
                    <a:p>
                      <a:pPr algn="l"/>
                      <a:r>
                        <a:rPr lang="tr-TR" sz="2400" b="1" dirty="0">
                          <a:latin typeface="Calibri" panose="020F0502020204030204" pitchFamily="34" charset="0"/>
                          <a:cs typeface="Calibri" panose="020F0502020204030204" pitchFamily="34" charset="0"/>
                        </a:rPr>
                        <a:t>Soru Sayısı</a:t>
                      </a:r>
                    </a:p>
                  </a:txBody>
                  <a:tcPr anchor="ctr">
                    <a:solidFill>
                      <a:schemeClr val="bg1">
                        <a:lumMod val="85000"/>
                      </a:schemeClr>
                    </a:solidFill>
                  </a:tcPr>
                </a:tc>
                <a:tc>
                  <a:txBody>
                    <a:bodyPr/>
                    <a:lstStyle/>
                    <a:p>
                      <a:pPr algn="ctr"/>
                      <a:r>
                        <a:rPr lang="tr-TR" sz="2400" b="1" dirty="0">
                          <a:latin typeface="Calibri" panose="020F0502020204030204" pitchFamily="34" charset="0"/>
                          <a:cs typeface="Calibri" panose="020F0502020204030204" pitchFamily="34" charset="0"/>
                        </a:rPr>
                        <a:t>50</a:t>
                      </a:r>
                    </a:p>
                  </a:txBody>
                  <a:tcPr anchor="ctr">
                    <a:solidFill>
                      <a:schemeClr val="bg1">
                        <a:lumMod val="85000"/>
                      </a:schemeClr>
                    </a:solidFill>
                  </a:tcPr>
                </a:tc>
                <a:tc>
                  <a:txBody>
                    <a:bodyPr/>
                    <a:lstStyle/>
                    <a:p>
                      <a:pPr algn="ctr"/>
                      <a:r>
                        <a:rPr lang="tr-TR" sz="2400" b="1" dirty="0">
                          <a:latin typeface="Calibri" panose="020F0502020204030204" pitchFamily="34" charset="0"/>
                          <a:cs typeface="Calibri" panose="020F0502020204030204" pitchFamily="34" charset="0"/>
                        </a:rPr>
                        <a:t>40</a:t>
                      </a:r>
                    </a:p>
                  </a:txBody>
                  <a:tcPr anchor="ctr">
                    <a:solidFill>
                      <a:schemeClr val="bg1">
                        <a:lumMod val="85000"/>
                      </a:schemeClr>
                    </a:solidFill>
                  </a:tcPr>
                </a:tc>
                <a:extLst>
                  <a:ext uri="{0D108BD9-81ED-4DB2-BD59-A6C34878D82A}">
                    <a16:rowId xmlns:a16="http://schemas.microsoft.com/office/drawing/2014/main" val="2262676360"/>
                  </a:ext>
                </a:extLst>
              </a:tr>
              <a:tr h="672491">
                <a:tc>
                  <a:txBody>
                    <a:bodyPr/>
                    <a:lstStyle/>
                    <a:p>
                      <a:pPr algn="l"/>
                      <a:r>
                        <a:rPr lang="tr-TR" sz="2400" b="1" dirty="0">
                          <a:latin typeface="Calibri" panose="020F0502020204030204" pitchFamily="34" charset="0"/>
                          <a:cs typeface="Calibri" panose="020F0502020204030204" pitchFamily="34" charset="0"/>
                        </a:rPr>
                        <a:t>Süre</a:t>
                      </a:r>
                    </a:p>
                  </a:txBody>
                  <a:tcPr anchor="ctr">
                    <a:solidFill>
                      <a:schemeClr val="bg1">
                        <a:lumMod val="85000"/>
                      </a:schemeClr>
                    </a:solidFill>
                  </a:tcPr>
                </a:tc>
                <a:tc>
                  <a:txBody>
                    <a:bodyPr/>
                    <a:lstStyle/>
                    <a:p>
                      <a:pPr algn="ctr"/>
                      <a:r>
                        <a:rPr lang="tr-TR" sz="2400" b="1" dirty="0">
                          <a:latin typeface="Calibri" panose="020F0502020204030204" pitchFamily="34" charset="0"/>
                          <a:cs typeface="Calibri" panose="020F0502020204030204" pitchFamily="34" charset="0"/>
                        </a:rPr>
                        <a:t>75 dk. </a:t>
                      </a:r>
                    </a:p>
                  </a:txBody>
                  <a:tcPr anchor="ctr">
                    <a:solidFill>
                      <a:schemeClr val="bg1">
                        <a:lumMod val="85000"/>
                      </a:schemeClr>
                    </a:solidFill>
                  </a:tcPr>
                </a:tc>
                <a:tc>
                  <a:txBody>
                    <a:bodyPr/>
                    <a:lstStyle/>
                    <a:p>
                      <a:pPr algn="ctr"/>
                      <a:r>
                        <a:rPr lang="tr-TR" sz="2400" b="1" dirty="0">
                          <a:latin typeface="Calibri" panose="020F0502020204030204" pitchFamily="34" charset="0"/>
                          <a:cs typeface="Calibri" panose="020F0502020204030204" pitchFamily="34" charset="0"/>
                        </a:rPr>
                        <a:t>80 dk. </a:t>
                      </a:r>
                    </a:p>
                  </a:txBody>
                  <a:tcPr anchor="ctr">
                    <a:solidFill>
                      <a:schemeClr val="bg1">
                        <a:lumMod val="85000"/>
                      </a:schemeClr>
                    </a:solidFill>
                  </a:tcPr>
                </a:tc>
                <a:extLst>
                  <a:ext uri="{0D108BD9-81ED-4DB2-BD59-A6C34878D82A}">
                    <a16:rowId xmlns:a16="http://schemas.microsoft.com/office/drawing/2014/main" val="3133511817"/>
                  </a:ext>
                </a:extLst>
              </a:tr>
              <a:tr h="1153546">
                <a:tc>
                  <a:txBody>
                    <a:bodyPr/>
                    <a:lstStyle/>
                    <a:p>
                      <a:pPr algn="l"/>
                      <a:r>
                        <a:rPr lang="tr-TR" sz="2400" b="1" dirty="0">
                          <a:latin typeface="Calibri" panose="020F0502020204030204" pitchFamily="34" charset="0"/>
                          <a:cs typeface="Calibri" panose="020F0502020204030204" pitchFamily="34" charset="0"/>
                        </a:rPr>
                        <a:t>Sınav Başlangıç </a:t>
                      </a:r>
                    </a:p>
                    <a:p>
                      <a:pPr algn="l"/>
                      <a:r>
                        <a:rPr lang="tr-TR" sz="2400" b="1" dirty="0">
                          <a:latin typeface="Calibri" panose="020F0502020204030204" pitchFamily="34" charset="0"/>
                          <a:cs typeface="Calibri" panose="020F0502020204030204" pitchFamily="34" charset="0"/>
                        </a:rPr>
                        <a:t>ve Bitiş Saati</a:t>
                      </a:r>
                    </a:p>
                  </a:txBody>
                  <a:tcPr anchor="ctr">
                    <a:solidFill>
                      <a:schemeClr val="bg1">
                        <a:lumMod val="85000"/>
                      </a:schemeClr>
                    </a:solidFill>
                  </a:tcPr>
                </a:tc>
                <a:tc>
                  <a:txBody>
                    <a:bodyPr/>
                    <a:lstStyle/>
                    <a:p>
                      <a:pPr algn="ctr"/>
                      <a:r>
                        <a:rPr lang="tr-TR" sz="2400" b="1" dirty="0">
                          <a:latin typeface="Calibri" panose="020F0502020204030204" pitchFamily="34" charset="0"/>
                          <a:cs typeface="Calibri" panose="020F0502020204030204" pitchFamily="34" charset="0"/>
                        </a:rPr>
                        <a:t>09.30- 10.45</a:t>
                      </a:r>
                    </a:p>
                  </a:txBody>
                  <a:tcPr anchor="ctr">
                    <a:solidFill>
                      <a:schemeClr val="bg1">
                        <a:lumMod val="85000"/>
                      </a:schemeClr>
                    </a:solidFill>
                  </a:tcPr>
                </a:tc>
                <a:tc>
                  <a:txBody>
                    <a:bodyPr/>
                    <a:lstStyle/>
                    <a:p>
                      <a:pPr algn="ctr"/>
                      <a:r>
                        <a:rPr lang="tr-TR" sz="2400" b="1" dirty="0">
                          <a:latin typeface="Calibri" panose="020F0502020204030204" pitchFamily="34" charset="0"/>
                          <a:cs typeface="Calibri" panose="020F0502020204030204" pitchFamily="34" charset="0"/>
                        </a:rPr>
                        <a:t>11.30- 12.50</a:t>
                      </a:r>
                    </a:p>
                  </a:txBody>
                  <a:tcPr anchor="ctr">
                    <a:solidFill>
                      <a:schemeClr val="bg1">
                        <a:lumMod val="85000"/>
                      </a:schemeClr>
                    </a:solidFill>
                  </a:tcPr>
                </a:tc>
                <a:extLst>
                  <a:ext uri="{0D108BD9-81ED-4DB2-BD59-A6C34878D82A}">
                    <a16:rowId xmlns:a16="http://schemas.microsoft.com/office/drawing/2014/main" val="1832647541"/>
                  </a:ext>
                </a:extLst>
              </a:tr>
            </a:tbl>
          </a:graphicData>
        </a:graphic>
      </p:graphicFrame>
      <p:sp>
        <p:nvSpPr>
          <p:cNvPr id="3" name="Metin kutusu 2">
            <a:extLst>
              <a:ext uri="{FF2B5EF4-FFF2-40B4-BE49-F238E27FC236}">
                <a16:creationId xmlns:a16="http://schemas.microsoft.com/office/drawing/2014/main" id="{4B93B9A9-AF06-2BB2-2BC2-459BFC644421}"/>
              </a:ext>
            </a:extLst>
          </p:cNvPr>
          <p:cNvSpPr txBox="1"/>
          <p:nvPr/>
        </p:nvSpPr>
        <p:spPr>
          <a:xfrm>
            <a:off x="3048000" y="631575"/>
            <a:ext cx="6096000" cy="535531"/>
          </a:xfrm>
          <a:prstGeom prst="rect">
            <a:avLst/>
          </a:prstGeom>
          <a:noFill/>
        </p:spPr>
        <p:txBody>
          <a:bodyPr wrap="square">
            <a:spAutoFit/>
          </a:bodyPr>
          <a:lstStyle/>
          <a:p>
            <a:pPr algn="ctr" defTabSz="914400">
              <a:lnSpc>
                <a:spcPct val="90000"/>
              </a:lnSpc>
              <a:spcBef>
                <a:spcPct val="0"/>
              </a:spcBef>
            </a:pPr>
            <a:r>
              <a:rPr lang="tr-TR" sz="3200" b="1" dirty="0" err="1">
                <a:solidFill>
                  <a:schemeClr val="accent2"/>
                </a:solidFill>
                <a:latin typeface="Calibri" panose="020F0502020204030204" pitchFamily="34" charset="0"/>
                <a:ea typeface="+mj-ea"/>
                <a:cs typeface="Calibri" panose="020F0502020204030204" pitchFamily="34" charset="0"/>
              </a:rPr>
              <a:t>LGS’de</a:t>
            </a:r>
            <a:r>
              <a:rPr lang="tr-TR" sz="3200" b="1" dirty="0">
                <a:solidFill>
                  <a:schemeClr val="accent2"/>
                </a:solidFill>
                <a:latin typeface="Calibri" panose="020F0502020204030204" pitchFamily="34" charset="0"/>
                <a:ea typeface="+mj-ea"/>
                <a:cs typeface="Calibri" panose="020F0502020204030204" pitchFamily="34" charset="0"/>
              </a:rPr>
              <a:t> Soru Sayıları</a:t>
            </a:r>
          </a:p>
        </p:txBody>
      </p:sp>
      <p:sp>
        <p:nvSpPr>
          <p:cNvPr id="5" name="Dikdörtgen 4"/>
          <p:cNvSpPr/>
          <p:nvPr/>
        </p:nvSpPr>
        <p:spPr>
          <a:xfrm>
            <a:off x="0" y="6405880"/>
            <a:ext cx="12192000" cy="492760"/>
          </a:xfrm>
          <a:prstGeom prst="rect">
            <a:avLst/>
          </a:prstGeom>
          <a:solidFill>
            <a:srgbClr val="3338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Dikdörtgen 5"/>
          <p:cNvSpPr/>
          <p:nvPr/>
        </p:nvSpPr>
        <p:spPr>
          <a:xfrm>
            <a:off x="0" y="6301740"/>
            <a:ext cx="12192000" cy="635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7" name="Resim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2830" y="5815750"/>
            <a:ext cx="908117" cy="923740"/>
          </a:xfrm>
          <a:prstGeom prst="rect">
            <a:avLst/>
          </a:prstGeom>
        </p:spPr>
      </p:pic>
      <p:sp>
        <p:nvSpPr>
          <p:cNvPr id="8" name="Metin kutusu 7"/>
          <p:cNvSpPr txBox="1"/>
          <p:nvPr/>
        </p:nvSpPr>
        <p:spPr>
          <a:xfrm>
            <a:off x="5292027" y="6395756"/>
            <a:ext cx="1576009" cy="461665"/>
          </a:xfrm>
          <a:prstGeom prst="rect">
            <a:avLst/>
          </a:prstGeom>
          <a:noFill/>
        </p:spPr>
        <p:txBody>
          <a:bodyPr wrap="none" rtlCol="0">
            <a:spAutoFit/>
          </a:bodyPr>
          <a:lstStyle/>
          <a:p>
            <a:r>
              <a:rPr lang="tr-TR" sz="2400" b="1" dirty="0">
                <a:solidFill>
                  <a:schemeClr val="bg1"/>
                </a:solidFill>
              </a:rPr>
              <a:t>ORTAOKUL</a:t>
            </a:r>
          </a:p>
        </p:txBody>
      </p:sp>
    </p:spTree>
    <p:extLst>
      <p:ext uri="{BB962C8B-B14F-4D97-AF65-F5344CB8AC3E}">
        <p14:creationId xmlns:p14="http://schemas.microsoft.com/office/powerpoint/2010/main" val="31989590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452091" y="394693"/>
            <a:ext cx="3600088" cy="1143000"/>
          </a:xfrm>
        </p:spPr>
        <p:txBody>
          <a:bodyPr>
            <a:noAutofit/>
          </a:bodyPr>
          <a:lstStyle/>
          <a:p>
            <a:pPr algn="l"/>
            <a:r>
              <a:rPr lang="tr-TR" sz="2400" b="1" cap="none" dirty="0">
                <a:solidFill>
                  <a:schemeClr val="accent2"/>
                </a:solidFill>
                <a:latin typeface="Calibri" panose="020F0502020204030204" pitchFamily="34" charset="0"/>
                <a:cs typeface="Calibri" panose="020F0502020204030204" pitchFamily="34" charset="0"/>
              </a:rPr>
              <a:t>Birinci Bölüm </a:t>
            </a:r>
            <a:br>
              <a:rPr lang="tr-TR" sz="2400" b="1" cap="none" dirty="0">
                <a:solidFill>
                  <a:schemeClr val="accent2"/>
                </a:solidFill>
                <a:latin typeface="Calibri" panose="020F0502020204030204" pitchFamily="34" charset="0"/>
                <a:cs typeface="Calibri" panose="020F0502020204030204" pitchFamily="34" charset="0"/>
              </a:rPr>
            </a:br>
            <a:r>
              <a:rPr lang="tr-TR" sz="3200" b="1" cap="none" dirty="0">
                <a:solidFill>
                  <a:schemeClr val="accent2"/>
                </a:solidFill>
                <a:latin typeface="Calibri" panose="020F0502020204030204" pitchFamily="34" charset="0"/>
                <a:cs typeface="Calibri" panose="020F0502020204030204" pitchFamily="34" charset="0"/>
              </a:rPr>
              <a:t>Sözel Alan</a:t>
            </a:r>
          </a:p>
        </p:txBody>
      </p:sp>
      <p:graphicFrame>
        <p:nvGraphicFramePr>
          <p:cNvPr id="8" name="İçerik Yer Tutucusu 7"/>
          <p:cNvGraphicFramePr>
            <a:graphicFrameLocks noGrp="1"/>
          </p:cNvGraphicFramePr>
          <p:nvPr>
            <p:ph idx="1"/>
            <p:extLst/>
          </p:nvPr>
        </p:nvGraphicFramePr>
        <p:xfrm>
          <a:off x="1254642" y="1669311"/>
          <a:ext cx="9462977" cy="4465676"/>
        </p:xfrm>
        <a:graphic>
          <a:graphicData uri="http://schemas.openxmlformats.org/drawingml/2006/table">
            <a:tbl>
              <a:tblPr firstRow="1" bandRow="1">
                <a:tableStyleId>{5C22544A-7EE6-4342-B048-85BDC9FD1C3A}</a:tableStyleId>
              </a:tblPr>
              <a:tblGrid>
                <a:gridCol w="7451991">
                  <a:extLst>
                    <a:ext uri="{9D8B030D-6E8A-4147-A177-3AD203B41FA5}">
                      <a16:colId xmlns:a16="http://schemas.microsoft.com/office/drawing/2014/main" val="2675151968"/>
                    </a:ext>
                  </a:extLst>
                </a:gridCol>
                <a:gridCol w="2010986">
                  <a:extLst>
                    <a:ext uri="{9D8B030D-6E8A-4147-A177-3AD203B41FA5}">
                      <a16:colId xmlns:a16="http://schemas.microsoft.com/office/drawing/2014/main" val="487711220"/>
                    </a:ext>
                  </a:extLst>
                </a:gridCol>
              </a:tblGrid>
              <a:tr h="1040841">
                <a:tc>
                  <a:txBody>
                    <a:bodyPr/>
                    <a:lstStyle/>
                    <a:p>
                      <a:pPr algn="ctr"/>
                      <a:r>
                        <a:rPr lang="tr-TR" sz="2400" dirty="0">
                          <a:solidFill>
                            <a:srgbClr val="002060"/>
                          </a:solidFill>
                          <a:latin typeface="Calibri" panose="020F0502020204030204" pitchFamily="34" charset="0"/>
                          <a:cs typeface="Calibri" panose="020F0502020204030204" pitchFamily="34" charset="0"/>
                        </a:rPr>
                        <a:t>Testler</a:t>
                      </a:r>
                    </a:p>
                  </a:txBody>
                  <a:tcPr>
                    <a:solidFill>
                      <a:schemeClr val="bg2"/>
                    </a:solidFill>
                  </a:tcPr>
                </a:tc>
                <a:tc>
                  <a:txBody>
                    <a:bodyPr/>
                    <a:lstStyle/>
                    <a:p>
                      <a:pPr algn="ctr"/>
                      <a:r>
                        <a:rPr lang="tr-TR" sz="2400" dirty="0">
                          <a:solidFill>
                            <a:srgbClr val="002060"/>
                          </a:solidFill>
                          <a:latin typeface="Calibri" panose="020F0502020204030204" pitchFamily="34" charset="0"/>
                          <a:cs typeface="Calibri" panose="020F0502020204030204" pitchFamily="34" charset="0"/>
                        </a:rPr>
                        <a:t>Soru Sayısı</a:t>
                      </a:r>
                    </a:p>
                  </a:txBody>
                  <a:tcPr>
                    <a:solidFill>
                      <a:schemeClr val="bg2"/>
                    </a:solidFill>
                  </a:tcPr>
                </a:tc>
                <a:extLst>
                  <a:ext uri="{0D108BD9-81ED-4DB2-BD59-A6C34878D82A}">
                    <a16:rowId xmlns:a16="http://schemas.microsoft.com/office/drawing/2014/main" val="1053218240"/>
                  </a:ext>
                </a:extLst>
              </a:tr>
              <a:tr h="684967">
                <a:tc>
                  <a:txBody>
                    <a:bodyPr/>
                    <a:lstStyle/>
                    <a:p>
                      <a:pPr algn="ctr"/>
                      <a:r>
                        <a:rPr lang="tr-TR" sz="2400" b="1" dirty="0">
                          <a:latin typeface="Calibri" panose="020F0502020204030204" pitchFamily="34" charset="0"/>
                          <a:cs typeface="Calibri" panose="020F0502020204030204" pitchFamily="34" charset="0"/>
                        </a:rPr>
                        <a:t>Türkçe</a:t>
                      </a:r>
                    </a:p>
                  </a:txBody>
                  <a:tcPr anchor="ctr">
                    <a:solidFill>
                      <a:schemeClr val="bg1">
                        <a:lumMod val="85000"/>
                      </a:schemeClr>
                    </a:solidFill>
                  </a:tcPr>
                </a:tc>
                <a:tc>
                  <a:txBody>
                    <a:bodyPr/>
                    <a:lstStyle/>
                    <a:p>
                      <a:pPr algn="ctr"/>
                      <a:r>
                        <a:rPr lang="tr-TR" sz="2400" b="1" dirty="0">
                          <a:latin typeface="Calibri" panose="020F0502020204030204" pitchFamily="34" charset="0"/>
                          <a:cs typeface="Calibri" panose="020F0502020204030204" pitchFamily="34" charset="0"/>
                        </a:rPr>
                        <a:t>20</a:t>
                      </a:r>
                    </a:p>
                  </a:txBody>
                  <a:tcPr anchor="ctr">
                    <a:solidFill>
                      <a:schemeClr val="bg1">
                        <a:lumMod val="85000"/>
                      </a:schemeClr>
                    </a:solidFill>
                  </a:tcPr>
                </a:tc>
                <a:extLst>
                  <a:ext uri="{0D108BD9-81ED-4DB2-BD59-A6C34878D82A}">
                    <a16:rowId xmlns:a16="http://schemas.microsoft.com/office/drawing/2014/main" val="2257986805"/>
                  </a:ext>
                </a:extLst>
              </a:tr>
              <a:tr h="684967">
                <a:tc>
                  <a:txBody>
                    <a:bodyPr/>
                    <a:lstStyle/>
                    <a:p>
                      <a:pPr algn="ctr"/>
                      <a:r>
                        <a:rPr lang="tr-TR" sz="2400" b="1" dirty="0">
                          <a:latin typeface="Calibri" panose="020F0502020204030204" pitchFamily="34" charset="0"/>
                          <a:cs typeface="Calibri" panose="020F0502020204030204" pitchFamily="34" charset="0"/>
                        </a:rPr>
                        <a:t>T.C.</a:t>
                      </a:r>
                      <a:r>
                        <a:rPr lang="tr-TR" sz="2400" b="1" baseline="0" dirty="0">
                          <a:latin typeface="Calibri" panose="020F0502020204030204" pitchFamily="34" charset="0"/>
                          <a:cs typeface="Calibri" panose="020F0502020204030204" pitchFamily="34" charset="0"/>
                        </a:rPr>
                        <a:t> İnkılap Tarihi ve Atatürkçülük</a:t>
                      </a:r>
                      <a:endParaRPr lang="tr-TR" sz="2400" b="1" dirty="0">
                        <a:latin typeface="Calibri" panose="020F0502020204030204" pitchFamily="34" charset="0"/>
                        <a:cs typeface="Calibri" panose="020F0502020204030204" pitchFamily="34" charset="0"/>
                      </a:endParaRPr>
                    </a:p>
                  </a:txBody>
                  <a:tcPr anchor="ctr">
                    <a:solidFill>
                      <a:schemeClr val="bg1">
                        <a:lumMod val="85000"/>
                      </a:schemeClr>
                    </a:solidFill>
                  </a:tcPr>
                </a:tc>
                <a:tc>
                  <a:txBody>
                    <a:bodyPr/>
                    <a:lstStyle/>
                    <a:p>
                      <a:pPr algn="ctr"/>
                      <a:r>
                        <a:rPr lang="tr-TR" sz="2400" b="1" dirty="0">
                          <a:latin typeface="Calibri" panose="020F0502020204030204" pitchFamily="34" charset="0"/>
                          <a:cs typeface="Calibri" panose="020F0502020204030204" pitchFamily="34" charset="0"/>
                        </a:rPr>
                        <a:t>10</a:t>
                      </a:r>
                    </a:p>
                  </a:txBody>
                  <a:tcPr anchor="ctr">
                    <a:solidFill>
                      <a:schemeClr val="bg1">
                        <a:lumMod val="85000"/>
                      </a:schemeClr>
                    </a:solidFill>
                  </a:tcPr>
                </a:tc>
                <a:extLst>
                  <a:ext uri="{0D108BD9-81ED-4DB2-BD59-A6C34878D82A}">
                    <a16:rowId xmlns:a16="http://schemas.microsoft.com/office/drawing/2014/main" val="2500537038"/>
                  </a:ext>
                </a:extLst>
              </a:tr>
              <a:tr h="684967">
                <a:tc>
                  <a:txBody>
                    <a:bodyPr/>
                    <a:lstStyle/>
                    <a:p>
                      <a:pPr algn="ctr"/>
                      <a:r>
                        <a:rPr lang="tr-TR" sz="2400" b="1" dirty="0">
                          <a:latin typeface="Calibri" panose="020F0502020204030204" pitchFamily="34" charset="0"/>
                          <a:cs typeface="Calibri" panose="020F0502020204030204" pitchFamily="34" charset="0"/>
                        </a:rPr>
                        <a:t>Din Kültürü ve Ahlak Bilgisi</a:t>
                      </a:r>
                    </a:p>
                  </a:txBody>
                  <a:tcPr anchor="ctr">
                    <a:solidFill>
                      <a:schemeClr val="bg1">
                        <a:lumMod val="85000"/>
                      </a:schemeClr>
                    </a:solidFill>
                  </a:tcPr>
                </a:tc>
                <a:tc>
                  <a:txBody>
                    <a:bodyPr/>
                    <a:lstStyle/>
                    <a:p>
                      <a:pPr algn="ctr"/>
                      <a:r>
                        <a:rPr lang="tr-TR" sz="2400" b="1" dirty="0">
                          <a:latin typeface="Calibri" panose="020F0502020204030204" pitchFamily="34" charset="0"/>
                          <a:cs typeface="Calibri" panose="020F0502020204030204" pitchFamily="34" charset="0"/>
                        </a:rPr>
                        <a:t>10</a:t>
                      </a:r>
                    </a:p>
                  </a:txBody>
                  <a:tcPr anchor="ctr">
                    <a:solidFill>
                      <a:schemeClr val="bg1">
                        <a:lumMod val="85000"/>
                      </a:schemeClr>
                    </a:solidFill>
                  </a:tcPr>
                </a:tc>
                <a:extLst>
                  <a:ext uri="{0D108BD9-81ED-4DB2-BD59-A6C34878D82A}">
                    <a16:rowId xmlns:a16="http://schemas.microsoft.com/office/drawing/2014/main" val="831569605"/>
                  </a:ext>
                </a:extLst>
              </a:tr>
              <a:tr h="684967">
                <a:tc>
                  <a:txBody>
                    <a:bodyPr/>
                    <a:lstStyle/>
                    <a:p>
                      <a:pPr algn="ctr"/>
                      <a:r>
                        <a:rPr lang="tr-TR" sz="2400" b="1" dirty="0">
                          <a:latin typeface="Calibri" panose="020F0502020204030204" pitchFamily="34" charset="0"/>
                          <a:cs typeface="Calibri" panose="020F0502020204030204" pitchFamily="34" charset="0"/>
                        </a:rPr>
                        <a:t>Yabancı Dil</a:t>
                      </a:r>
                    </a:p>
                  </a:txBody>
                  <a:tcPr anchor="ctr">
                    <a:solidFill>
                      <a:schemeClr val="bg1">
                        <a:lumMod val="85000"/>
                      </a:schemeClr>
                    </a:solidFill>
                  </a:tcPr>
                </a:tc>
                <a:tc>
                  <a:txBody>
                    <a:bodyPr/>
                    <a:lstStyle/>
                    <a:p>
                      <a:pPr algn="ctr"/>
                      <a:r>
                        <a:rPr lang="tr-TR" sz="2400" b="1" dirty="0">
                          <a:latin typeface="Calibri" panose="020F0502020204030204" pitchFamily="34" charset="0"/>
                          <a:cs typeface="Calibri" panose="020F0502020204030204" pitchFamily="34" charset="0"/>
                        </a:rPr>
                        <a:t>10</a:t>
                      </a:r>
                    </a:p>
                  </a:txBody>
                  <a:tcPr anchor="ctr">
                    <a:solidFill>
                      <a:schemeClr val="bg1">
                        <a:lumMod val="85000"/>
                      </a:schemeClr>
                    </a:solidFill>
                  </a:tcPr>
                </a:tc>
                <a:extLst>
                  <a:ext uri="{0D108BD9-81ED-4DB2-BD59-A6C34878D82A}">
                    <a16:rowId xmlns:a16="http://schemas.microsoft.com/office/drawing/2014/main" val="683834391"/>
                  </a:ext>
                </a:extLst>
              </a:tr>
              <a:tr h="684967">
                <a:tc>
                  <a:txBody>
                    <a:bodyPr/>
                    <a:lstStyle/>
                    <a:p>
                      <a:pPr marL="0" algn="ctr" defTabSz="914400" rtl="0" eaLnBrk="1" latinLnBrk="0" hangingPunct="1"/>
                      <a:r>
                        <a:rPr lang="tr-TR" sz="2400" b="1" kern="1200" dirty="0">
                          <a:solidFill>
                            <a:srgbClr val="FF0000"/>
                          </a:solidFill>
                          <a:latin typeface="Calibri" panose="020F0502020204030204" pitchFamily="34" charset="0"/>
                          <a:ea typeface="+mn-ea"/>
                          <a:cs typeface="Calibri" panose="020F0502020204030204" pitchFamily="34" charset="0"/>
                        </a:rPr>
                        <a:t>Toplam</a:t>
                      </a:r>
                    </a:p>
                  </a:txBody>
                  <a:tcPr anchor="ctr">
                    <a:solidFill>
                      <a:schemeClr val="bg1">
                        <a:lumMod val="85000"/>
                      </a:schemeClr>
                    </a:solidFill>
                  </a:tcPr>
                </a:tc>
                <a:tc>
                  <a:txBody>
                    <a:bodyPr/>
                    <a:lstStyle/>
                    <a:p>
                      <a:pPr marL="0" algn="ctr" defTabSz="914400" rtl="0" eaLnBrk="1" latinLnBrk="0" hangingPunct="1"/>
                      <a:r>
                        <a:rPr lang="tr-TR" sz="2400" b="1" kern="1200" dirty="0">
                          <a:solidFill>
                            <a:srgbClr val="FF0000"/>
                          </a:solidFill>
                          <a:latin typeface="Calibri" panose="020F0502020204030204" pitchFamily="34" charset="0"/>
                          <a:ea typeface="+mn-ea"/>
                          <a:cs typeface="Calibri" panose="020F0502020204030204" pitchFamily="34" charset="0"/>
                        </a:rPr>
                        <a:t>50</a:t>
                      </a:r>
                    </a:p>
                  </a:txBody>
                  <a:tcPr anchor="ctr">
                    <a:solidFill>
                      <a:schemeClr val="bg1">
                        <a:lumMod val="85000"/>
                      </a:schemeClr>
                    </a:solidFill>
                  </a:tcPr>
                </a:tc>
                <a:extLst>
                  <a:ext uri="{0D108BD9-81ED-4DB2-BD59-A6C34878D82A}">
                    <a16:rowId xmlns:a16="http://schemas.microsoft.com/office/drawing/2014/main" val="1029051057"/>
                  </a:ext>
                </a:extLst>
              </a:tr>
            </a:tbl>
          </a:graphicData>
        </a:graphic>
      </p:graphicFrame>
      <p:sp>
        <p:nvSpPr>
          <p:cNvPr id="4" name="Dikdörtgen 3"/>
          <p:cNvSpPr/>
          <p:nvPr/>
        </p:nvSpPr>
        <p:spPr>
          <a:xfrm>
            <a:off x="0" y="6405880"/>
            <a:ext cx="12192000" cy="492760"/>
          </a:xfrm>
          <a:prstGeom prst="rect">
            <a:avLst/>
          </a:prstGeom>
          <a:solidFill>
            <a:srgbClr val="3338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 name="Dikdörtgen 4"/>
          <p:cNvSpPr/>
          <p:nvPr/>
        </p:nvSpPr>
        <p:spPr>
          <a:xfrm>
            <a:off x="0" y="6301740"/>
            <a:ext cx="12192000" cy="635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6" name="Resim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2830" y="5815750"/>
            <a:ext cx="908117" cy="923740"/>
          </a:xfrm>
          <a:prstGeom prst="rect">
            <a:avLst/>
          </a:prstGeom>
        </p:spPr>
      </p:pic>
      <p:sp>
        <p:nvSpPr>
          <p:cNvPr id="7" name="Metin kutusu 6"/>
          <p:cNvSpPr txBox="1"/>
          <p:nvPr/>
        </p:nvSpPr>
        <p:spPr>
          <a:xfrm>
            <a:off x="5292027" y="6395756"/>
            <a:ext cx="1576009" cy="461665"/>
          </a:xfrm>
          <a:prstGeom prst="rect">
            <a:avLst/>
          </a:prstGeom>
          <a:noFill/>
        </p:spPr>
        <p:txBody>
          <a:bodyPr wrap="none" rtlCol="0">
            <a:spAutoFit/>
          </a:bodyPr>
          <a:lstStyle/>
          <a:p>
            <a:r>
              <a:rPr lang="tr-TR" sz="2400" b="1" dirty="0">
                <a:solidFill>
                  <a:schemeClr val="bg1"/>
                </a:solidFill>
              </a:rPr>
              <a:t>ORTAOKUL</a:t>
            </a:r>
          </a:p>
        </p:txBody>
      </p:sp>
    </p:spTree>
    <p:extLst>
      <p:ext uri="{BB962C8B-B14F-4D97-AF65-F5344CB8AC3E}">
        <p14:creationId xmlns:p14="http://schemas.microsoft.com/office/powerpoint/2010/main" val="11866003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690750" y="1053092"/>
            <a:ext cx="2923802" cy="1143000"/>
          </a:xfrm>
        </p:spPr>
        <p:txBody>
          <a:bodyPr>
            <a:noAutofit/>
          </a:bodyPr>
          <a:lstStyle/>
          <a:p>
            <a:pPr algn="l"/>
            <a:r>
              <a:rPr lang="tr-TR" sz="2400" b="1" cap="none" dirty="0">
                <a:solidFill>
                  <a:schemeClr val="accent2"/>
                </a:solidFill>
                <a:latin typeface="Calibri" panose="020F0502020204030204" pitchFamily="34" charset="0"/>
                <a:cs typeface="Calibri" panose="020F0502020204030204" pitchFamily="34" charset="0"/>
              </a:rPr>
              <a:t>İkinci Bölüm </a:t>
            </a:r>
            <a:br>
              <a:rPr lang="tr-TR" sz="2400" b="1" cap="none" dirty="0">
                <a:solidFill>
                  <a:schemeClr val="accent2"/>
                </a:solidFill>
                <a:latin typeface="Calibri" panose="020F0502020204030204" pitchFamily="34" charset="0"/>
                <a:cs typeface="Calibri" panose="020F0502020204030204" pitchFamily="34" charset="0"/>
              </a:rPr>
            </a:br>
            <a:r>
              <a:rPr lang="tr-TR" sz="3200" b="1" cap="none" dirty="0">
                <a:solidFill>
                  <a:schemeClr val="accent2"/>
                </a:solidFill>
                <a:latin typeface="Calibri" panose="020F0502020204030204" pitchFamily="34" charset="0"/>
                <a:cs typeface="Calibri" panose="020F0502020204030204" pitchFamily="34" charset="0"/>
              </a:rPr>
              <a:t>Sayısal Alan</a:t>
            </a:r>
          </a:p>
        </p:txBody>
      </p:sp>
      <p:graphicFrame>
        <p:nvGraphicFramePr>
          <p:cNvPr id="8" name="İçerik Yer Tutucusu 7"/>
          <p:cNvGraphicFramePr>
            <a:graphicFrameLocks noGrp="1"/>
          </p:cNvGraphicFramePr>
          <p:nvPr>
            <p:ph idx="1"/>
            <p:extLst/>
          </p:nvPr>
        </p:nvGraphicFramePr>
        <p:xfrm>
          <a:off x="1095153" y="2466061"/>
          <a:ext cx="9696894" cy="3530702"/>
        </p:xfrm>
        <a:graphic>
          <a:graphicData uri="http://schemas.openxmlformats.org/drawingml/2006/table">
            <a:tbl>
              <a:tblPr firstRow="1" bandRow="1">
                <a:tableStyleId>{5C22544A-7EE6-4342-B048-85BDC9FD1C3A}</a:tableStyleId>
              </a:tblPr>
              <a:tblGrid>
                <a:gridCol w="5471611">
                  <a:extLst>
                    <a:ext uri="{9D8B030D-6E8A-4147-A177-3AD203B41FA5}">
                      <a16:colId xmlns:a16="http://schemas.microsoft.com/office/drawing/2014/main" val="2675151968"/>
                    </a:ext>
                  </a:extLst>
                </a:gridCol>
                <a:gridCol w="4225283">
                  <a:extLst>
                    <a:ext uri="{9D8B030D-6E8A-4147-A177-3AD203B41FA5}">
                      <a16:colId xmlns:a16="http://schemas.microsoft.com/office/drawing/2014/main" val="487711220"/>
                    </a:ext>
                  </a:extLst>
                </a:gridCol>
              </a:tblGrid>
              <a:tr h="908386">
                <a:tc>
                  <a:txBody>
                    <a:bodyPr/>
                    <a:lstStyle/>
                    <a:p>
                      <a:pPr algn="ctr"/>
                      <a:r>
                        <a:rPr lang="tr-TR" sz="2400" dirty="0">
                          <a:solidFill>
                            <a:srgbClr val="002060"/>
                          </a:solidFill>
                          <a:latin typeface="Calibri" panose="020F0502020204030204" pitchFamily="34" charset="0"/>
                          <a:cs typeface="Calibri" panose="020F0502020204030204" pitchFamily="34" charset="0"/>
                        </a:rPr>
                        <a:t>Alt Testler</a:t>
                      </a:r>
                    </a:p>
                  </a:txBody>
                  <a:tcPr anchor="ctr">
                    <a:solidFill>
                      <a:schemeClr val="bg2"/>
                    </a:solidFill>
                  </a:tcPr>
                </a:tc>
                <a:tc>
                  <a:txBody>
                    <a:bodyPr/>
                    <a:lstStyle/>
                    <a:p>
                      <a:pPr algn="ctr"/>
                      <a:r>
                        <a:rPr lang="tr-TR" sz="2400" dirty="0">
                          <a:solidFill>
                            <a:srgbClr val="002060"/>
                          </a:solidFill>
                          <a:latin typeface="Calibri" panose="020F0502020204030204" pitchFamily="34" charset="0"/>
                          <a:cs typeface="Calibri" panose="020F0502020204030204" pitchFamily="34" charset="0"/>
                        </a:rPr>
                        <a:t>Soru Sayısı</a:t>
                      </a:r>
                    </a:p>
                  </a:txBody>
                  <a:tcPr anchor="ctr">
                    <a:solidFill>
                      <a:schemeClr val="bg2"/>
                    </a:solidFill>
                  </a:tcPr>
                </a:tc>
                <a:extLst>
                  <a:ext uri="{0D108BD9-81ED-4DB2-BD59-A6C34878D82A}">
                    <a16:rowId xmlns:a16="http://schemas.microsoft.com/office/drawing/2014/main" val="1053218240"/>
                  </a:ext>
                </a:extLst>
              </a:tr>
              <a:tr h="908386">
                <a:tc>
                  <a:txBody>
                    <a:bodyPr/>
                    <a:lstStyle/>
                    <a:p>
                      <a:pPr algn="ctr"/>
                      <a:r>
                        <a:rPr lang="tr-TR" sz="2400" b="1" dirty="0">
                          <a:latin typeface="Calibri" panose="020F0502020204030204" pitchFamily="34" charset="0"/>
                          <a:cs typeface="Calibri" panose="020F0502020204030204" pitchFamily="34" charset="0"/>
                        </a:rPr>
                        <a:t>Matematik</a:t>
                      </a:r>
                    </a:p>
                  </a:txBody>
                  <a:tcPr anchor="ctr">
                    <a:solidFill>
                      <a:schemeClr val="bg1">
                        <a:lumMod val="85000"/>
                      </a:schemeClr>
                    </a:solidFill>
                  </a:tcPr>
                </a:tc>
                <a:tc>
                  <a:txBody>
                    <a:bodyPr/>
                    <a:lstStyle/>
                    <a:p>
                      <a:pPr algn="ctr"/>
                      <a:r>
                        <a:rPr lang="tr-TR" sz="2400" b="1" dirty="0">
                          <a:latin typeface="Calibri" panose="020F0502020204030204" pitchFamily="34" charset="0"/>
                          <a:cs typeface="Calibri" panose="020F0502020204030204" pitchFamily="34" charset="0"/>
                        </a:rPr>
                        <a:t>20</a:t>
                      </a:r>
                    </a:p>
                  </a:txBody>
                  <a:tcPr anchor="ctr">
                    <a:solidFill>
                      <a:schemeClr val="bg1">
                        <a:lumMod val="85000"/>
                      </a:schemeClr>
                    </a:solidFill>
                  </a:tcPr>
                </a:tc>
                <a:extLst>
                  <a:ext uri="{0D108BD9-81ED-4DB2-BD59-A6C34878D82A}">
                    <a16:rowId xmlns:a16="http://schemas.microsoft.com/office/drawing/2014/main" val="2257986805"/>
                  </a:ext>
                </a:extLst>
              </a:tr>
              <a:tr h="805544">
                <a:tc>
                  <a:txBody>
                    <a:bodyPr/>
                    <a:lstStyle/>
                    <a:p>
                      <a:pPr algn="ctr"/>
                      <a:r>
                        <a:rPr lang="tr-TR" sz="2400" b="1" dirty="0">
                          <a:latin typeface="Calibri" panose="020F0502020204030204" pitchFamily="34" charset="0"/>
                          <a:cs typeface="Calibri" panose="020F0502020204030204" pitchFamily="34" charset="0"/>
                        </a:rPr>
                        <a:t>Fen Bilimleri</a:t>
                      </a:r>
                    </a:p>
                  </a:txBody>
                  <a:tcPr anchor="ctr">
                    <a:solidFill>
                      <a:schemeClr val="bg1">
                        <a:lumMod val="85000"/>
                      </a:schemeClr>
                    </a:solidFill>
                  </a:tcPr>
                </a:tc>
                <a:tc>
                  <a:txBody>
                    <a:bodyPr/>
                    <a:lstStyle/>
                    <a:p>
                      <a:pPr algn="ctr"/>
                      <a:r>
                        <a:rPr lang="tr-TR" sz="2400" b="1" dirty="0">
                          <a:latin typeface="Calibri" panose="020F0502020204030204" pitchFamily="34" charset="0"/>
                          <a:cs typeface="Calibri" panose="020F0502020204030204" pitchFamily="34" charset="0"/>
                        </a:rPr>
                        <a:t>20</a:t>
                      </a:r>
                    </a:p>
                  </a:txBody>
                  <a:tcPr anchor="ctr">
                    <a:solidFill>
                      <a:schemeClr val="bg1">
                        <a:lumMod val="85000"/>
                      </a:schemeClr>
                    </a:solidFill>
                  </a:tcPr>
                </a:tc>
                <a:extLst>
                  <a:ext uri="{0D108BD9-81ED-4DB2-BD59-A6C34878D82A}">
                    <a16:rowId xmlns:a16="http://schemas.microsoft.com/office/drawing/2014/main" val="2500537038"/>
                  </a:ext>
                </a:extLst>
              </a:tr>
              <a:tr h="908386">
                <a:tc>
                  <a:txBody>
                    <a:bodyPr/>
                    <a:lstStyle/>
                    <a:p>
                      <a:pPr algn="ctr"/>
                      <a:r>
                        <a:rPr lang="tr-TR" sz="2400" b="1" dirty="0">
                          <a:solidFill>
                            <a:srgbClr val="FF0000"/>
                          </a:solidFill>
                          <a:latin typeface="Calibri" panose="020F0502020204030204" pitchFamily="34" charset="0"/>
                          <a:cs typeface="Calibri" panose="020F0502020204030204" pitchFamily="34" charset="0"/>
                        </a:rPr>
                        <a:t>Toplam</a:t>
                      </a:r>
                    </a:p>
                  </a:txBody>
                  <a:tcPr anchor="ctr">
                    <a:solidFill>
                      <a:schemeClr val="bg1">
                        <a:lumMod val="85000"/>
                      </a:schemeClr>
                    </a:solidFill>
                  </a:tcPr>
                </a:tc>
                <a:tc>
                  <a:txBody>
                    <a:bodyPr/>
                    <a:lstStyle/>
                    <a:p>
                      <a:pPr algn="ctr"/>
                      <a:r>
                        <a:rPr lang="tr-TR" sz="2400" b="1" dirty="0">
                          <a:solidFill>
                            <a:srgbClr val="FF0000"/>
                          </a:solidFill>
                          <a:latin typeface="Calibri" panose="020F0502020204030204" pitchFamily="34" charset="0"/>
                          <a:cs typeface="Calibri" panose="020F0502020204030204" pitchFamily="34" charset="0"/>
                        </a:rPr>
                        <a:t>40</a:t>
                      </a:r>
                    </a:p>
                  </a:txBody>
                  <a:tcPr anchor="ctr">
                    <a:solidFill>
                      <a:schemeClr val="bg1">
                        <a:lumMod val="85000"/>
                      </a:schemeClr>
                    </a:solidFill>
                  </a:tcPr>
                </a:tc>
                <a:extLst>
                  <a:ext uri="{0D108BD9-81ED-4DB2-BD59-A6C34878D82A}">
                    <a16:rowId xmlns:a16="http://schemas.microsoft.com/office/drawing/2014/main" val="1029051057"/>
                  </a:ext>
                </a:extLst>
              </a:tr>
            </a:tbl>
          </a:graphicData>
        </a:graphic>
      </p:graphicFrame>
      <p:sp>
        <p:nvSpPr>
          <p:cNvPr id="4" name="Dikdörtgen 3"/>
          <p:cNvSpPr/>
          <p:nvPr/>
        </p:nvSpPr>
        <p:spPr>
          <a:xfrm>
            <a:off x="0" y="6405880"/>
            <a:ext cx="12192000" cy="492760"/>
          </a:xfrm>
          <a:prstGeom prst="rect">
            <a:avLst/>
          </a:prstGeom>
          <a:solidFill>
            <a:srgbClr val="3338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 name="Dikdörtgen 4"/>
          <p:cNvSpPr/>
          <p:nvPr/>
        </p:nvSpPr>
        <p:spPr>
          <a:xfrm>
            <a:off x="0" y="6301740"/>
            <a:ext cx="12192000" cy="635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6" name="Resim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2830" y="5815750"/>
            <a:ext cx="908117" cy="923740"/>
          </a:xfrm>
          <a:prstGeom prst="rect">
            <a:avLst/>
          </a:prstGeom>
        </p:spPr>
      </p:pic>
      <p:sp>
        <p:nvSpPr>
          <p:cNvPr id="7" name="Metin kutusu 6"/>
          <p:cNvSpPr txBox="1"/>
          <p:nvPr/>
        </p:nvSpPr>
        <p:spPr>
          <a:xfrm>
            <a:off x="5292027" y="6395756"/>
            <a:ext cx="1576009" cy="461665"/>
          </a:xfrm>
          <a:prstGeom prst="rect">
            <a:avLst/>
          </a:prstGeom>
          <a:noFill/>
        </p:spPr>
        <p:txBody>
          <a:bodyPr wrap="none" rtlCol="0">
            <a:spAutoFit/>
          </a:bodyPr>
          <a:lstStyle/>
          <a:p>
            <a:r>
              <a:rPr lang="tr-TR" sz="2400" b="1" dirty="0">
                <a:solidFill>
                  <a:schemeClr val="bg1"/>
                </a:solidFill>
              </a:rPr>
              <a:t>ORTAOKUL</a:t>
            </a:r>
          </a:p>
        </p:txBody>
      </p:sp>
    </p:spTree>
    <p:extLst>
      <p:ext uri="{BB962C8B-B14F-4D97-AF65-F5344CB8AC3E}">
        <p14:creationId xmlns:p14="http://schemas.microsoft.com/office/powerpoint/2010/main" val="23806464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737571" y="797910"/>
            <a:ext cx="8229600" cy="1143000"/>
          </a:xfrm>
        </p:spPr>
        <p:txBody>
          <a:bodyPr>
            <a:noAutofit/>
          </a:bodyPr>
          <a:lstStyle/>
          <a:p>
            <a:r>
              <a:rPr lang="tr-TR" sz="3200" b="1" cap="none" dirty="0">
                <a:solidFill>
                  <a:schemeClr val="accent2"/>
                </a:solidFill>
                <a:latin typeface="Calibri" panose="020F0502020204030204" pitchFamily="34" charset="0"/>
                <a:cs typeface="Calibri" panose="020F0502020204030204" pitchFamily="34" charset="0"/>
              </a:rPr>
              <a:t>Puan Hesaplanırken Kullanılacak </a:t>
            </a:r>
            <a:br>
              <a:rPr lang="tr-TR" sz="3200" b="1" cap="none" dirty="0">
                <a:solidFill>
                  <a:schemeClr val="accent2"/>
                </a:solidFill>
                <a:latin typeface="Calibri" panose="020F0502020204030204" pitchFamily="34" charset="0"/>
                <a:cs typeface="Calibri" panose="020F0502020204030204" pitchFamily="34" charset="0"/>
              </a:rPr>
            </a:br>
            <a:r>
              <a:rPr lang="tr-TR" sz="3200" b="1" cap="none" dirty="0">
                <a:solidFill>
                  <a:schemeClr val="accent2"/>
                </a:solidFill>
                <a:latin typeface="Calibri" panose="020F0502020204030204" pitchFamily="34" charset="0"/>
                <a:cs typeface="Calibri" panose="020F0502020204030204" pitchFamily="34" charset="0"/>
              </a:rPr>
              <a:t>Ağırlık Katsayıları </a:t>
            </a:r>
          </a:p>
        </p:txBody>
      </p:sp>
      <p:graphicFrame>
        <p:nvGraphicFramePr>
          <p:cNvPr id="5" name="Tablo 4">
            <a:extLst>
              <a:ext uri="{FF2B5EF4-FFF2-40B4-BE49-F238E27FC236}">
                <a16:creationId xmlns:a16="http://schemas.microsoft.com/office/drawing/2014/main" id="{C9D90F49-20F2-4A74-B3BA-B9E2764717F4}"/>
              </a:ext>
            </a:extLst>
          </p:cNvPr>
          <p:cNvGraphicFramePr>
            <a:graphicFrameLocks noGrp="1"/>
          </p:cNvGraphicFramePr>
          <p:nvPr>
            <p:extLst/>
          </p:nvPr>
        </p:nvGraphicFramePr>
        <p:xfrm>
          <a:off x="1737571" y="2280333"/>
          <a:ext cx="6736577" cy="3502914"/>
        </p:xfrm>
        <a:graphic>
          <a:graphicData uri="http://schemas.openxmlformats.org/drawingml/2006/table">
            <a:tbl>
              <a:tblPr firstRow="1" bandRow="1">
                <a:tableStyleId>{5C22544A-7EE6-4342-B048-85BDC9FD1C3A}</a:tableStyleId>
              </a:tblPr>
              <a:tblGrid>
                <a:gridCol w="4322986">
                  <a:extLst>
                    <a:ext uri="{9D8B030D-6E8A-4147-A177-3AD203B41FA5}">
                      <a16:colId xmlns:a16="http://schemas.microsoft.com/office/drawing/2014/main" val="3337549939"/>
                    </a:ext>
                  </a:extLst>
                </a:gridCol>
                <a:gridCol w="2413591">
                  <a:extLst>
                    <a:ext uri="{9D8B030D-6E8A-4147-A177-3AD203B41FA5}">
                      <a16:colId xmlns:a16="http://schemas.microsoft.com/office/drawing/2014/main" val="749360483"/>
                    </a:ext>
                  </a:extLst>
                </a:gridCol>
              </a:tblGrid>
              <a:tr h="493769">
                <a:tc>
                  <a:txBody>
                    <a:bodyPr/>
                    <a:lstStyle/>
                    <a:p>
                      <a:r>
                        <a:rPr lang="tr-TR" sz="2400" dirty="0">
                          <a:solidFill>
                            <a:srgbClr val="002060"/>
                          </a:solidFill>
                          <a:latin typeface="Calibri" panose="020F0502020204030204" pitchFamily="34" charset="0"/>
                          <a:cs typeface="Calibri" panose="020F0502020204030204" pitchFamily="34" charset="0"/>
                        </a:rPr>
                        <a:t>Alt Testler </a:t>
                      </a:r>
                    </a:p>
                  </a:txBody>
                  <a:tcPr anchor="ctr">
                    <a:solidFill>
                      <a:schemeClr val="bg2"/>
                    </a:solidFill>
                  </a:tcPr>
                </a:tc>
                <a:tc>
                  <a:txBody>
                    <a:bodyPr/>
                    <a:lstStyle/>
                    <a:p>
                      <a:pPr algn="ctr"/>
                      <a:r>
                        <a:rPr lang="tr-TR" sz="2400" dirty="0">
                          <a:solidFill>
                            <a:srgbClr val="002060"/>
                          </a:solidFill>
                          <a:latin typeface="Calibri" panose="020F0502020204030204" pitchFamily="34" charset="0"/>
                          <a:cs typeface="Calibri" panose="020F0502020204030204" pitchFamily="34" charset="0"/>
                        </a:rPr>
                        <a:t>Ağırlık Katsayıları</a:t>
                      </a:r>
                    </a:p>
                  </a:txBody>
                  <a:tcPr anchor="ctr">
                    <a:solidFill>
                      <a:schemeClr val="bg2"/>
                    </a:solidFill>
                  </a:tcPr>
                </a:tc>
                <a:extLst>
                  <a:ext uri="{0D108BD9-81ED-4DB2-BD59-A6C34878D82A}">
                    <a16:rowId xmlns:a16="http://schemas.microsoft.com/office/drawing/2014/main" val="2520736396"/>
                  </a:ext>
                </a:extLst>
              </a:tr>
              <a:tr h="493769">
                <a:tc>
                  <a:txBody>
                    <a:bodyPr/>
                    <a:lstStyle/>
                    <a:p>
                      <a:r>
                        <a:rPr lang="tr-TR" sz="2400" dirty="0">
                          <a:latin typeface="Calibri" panose="020F0502020204030204" pitchFamily="34" charset="0"/>
                          <a:cs typeface="Calibri" panose="020F0502020204030204" pitchFamily="34" charset="0"/>
                        </a:rPr>
                        <a:t>Türkçe</a:t>
                      </a:r>
                    </a:p>
                  </a:txBody>
                  <a:tcPr anchor="ctr">
                    <a:solidFill>
                      <a:schemeClr val="bg1">
                        <a:lumMod val="85000"/>
                      </a:schemeClr>
                    </a:solidFill>
                  </a:tcPr>
                </a:tc>
                <a:tc>
                  <a:txBody>
                    <a:bodyPr/>
                    <a:lstStyle/>
                    <a:p>
                      <a:pPr algn="ctr"/>
                      <a:r>
                        <a:rPr lang="tr-TR" sz="2400" b="1" dirty="0">
                          <a:latin typeface="Calibri" panose="020F0502020204030204" pitchFamily="34" charset="0"/>
                          <a:cs typeface="Calibri" panose="020F0502020204030204" pitchFamily="34" charset="0"/>
                        </a:rPr>
                        <a:t>4</a:t>
                      </a:r>
                    </a:p>
                  </a:txBody>
                  <a:tcPr anchor="ctr">
                    <a:solidFill>
                      <a:schemeClr val="bg1">
                        <a:lumMod val="85000"/>
                      </a:schemeClr>
                    </a:solidFill>
                  </a:tcPr>
                </a:tc>
                <a:extLst>
                  <a:ext uri="{0D108BD9-81ED-4DB2-BD59-A6C34878D82A}">
                    <a16:rowId xmlns:a16="http://schemas.microsoft.com/office/drawing/2014/main" val="2629024593"/>
                  </a:ext>
                </a:extLst>
              </a:tr>
              <a:tr h="540300">
                <a:tc>
                  <a:txBody>
                    <a:bodyPr/>
                    <a:lstStyle/>
                    <a:p>
                      <a:r>
                        <a:rPr lang="tr-TR" sz="2400" dirty="0">
                          <a:latin typeface="Calibri" panose="020F0502020204030204" pitchFamily="34" charset="0"/>
                          <a:cs typeface="Calibri" panose="020F0502020204030204" pitchFamily="34" charset="0"/>
                        </a:rPr>
                        <a:t>Matematik</a:t>
                      </a:r>
                    </a:p>
                  </a:txBody>
                  <a:tcPr anchor="ctr">
                    <a:solidFill>
                      <a:schemeClr val="bg1">
                        <a:lumMod val="85000"/>
                      </a:schemeClr>
                    </a:solidFill>
                  </a:tcPr>
                </a:tc>
                <a:tc>
                  <a:txBody>
                    <a:bodyPr/>
                    <a:lstStyle/>
                    <a:p>
                      <a:pPr algn="ctr"/>
                      <a:r>
                        <a:rPr lang="tr-TR" sz="2400" b="1" dirty="0">
                          <a:latin typeface="Calibri" panose="020F0502020204030204" pitchFamily="34" charset="0"/>
                          <a:cs typeface="Calibri" panose="020F0502020204030204" pitchFamily="34" charset="0"/>
                        </a:rPr>
                        <a:t>4</a:t>
                      </a:r>
                    </a:p>
                  </a:txBody>
                  <a:tcPr anchor="ctr">
                    <a:solidFill>
                      <a:schemeClr val="bg1">
                        <a:lumMod val="85000"/>
                      </a:schemeClr>
                    </a:solidFill>
                  </a:tcPr>
                </a:tc>
                <a:extLst>
                  <a:ext uri="{0D108BD9-81ED-4DB2-BD59-A6C34878D82A}">
                    <a16:rowId xmlns:a16="http://schemas.microsoft.com/office/drawing/2014/main" val="3008499633"/>
                  </a:ext>
                </a:extLst>
              </a:tr>
              <a:tr h="493769">
                <a:tc>
                  <a:txBody>
                    <a:bodyPr/>
                    <a:lstStyle/>
                    <a:p>
                      <a:r>
                        <a:rPr lang="tr-TR" sz="2400" dirty="0">
                          <a:latin typeface="Calibri" panose="020F0502020204030204" pitchFamily="34" charset="0"/>
                          <a:cs typeface="Calibri" panose="020F0502020204030204" pitchFamily="34" charset="0"/>
                        </a:rPr>
                        <a:t>Fen Bilimleri</a:t>
                      </a:r>
                    </a:p>
                  </a:txBody>
                  <a:tcPr anchor="ctr">
                    <a:solidFill>
                      <a:schemeClr val="bg1">
                        <a:lumMod val="85000"/>
                      </a:schemeClr>
                    </a:solidFill>
                  </a:tcPr>
                </a:tc>
                <a:tc>
                  <a:txBody>
                    <a:bodyPr/>
                    <a:lstStyle/>
                    <a:p>
                      <a:pPr algn="ctr"/>
                      <a:r>
                        <a:rPr lang="tr-TR" sz="2400" b="1" dirty="0">
                          <a:latin typeface="Calibri" panose="020F0502020204030204" pitchFamily="34" charset="0"/>
                          <a:cs typeface="Calibri" panose="020F0502020204030204" pitchFamily="34" charset="0"/>
                        </a:rPr>
                        <a:t>4</a:t>
                      </a:r>
                    </a:p>
                  </a:txBody>
                  <a:tcPr anchor="ctr">
                    <a:solidFill>
                      <a:schemeClr val="bg1">
                        <a:lumMod val="85000"/>
                      </a:schemeClr>
                    </a:solidFill>
                  </a:tcPr>
                </a:tc>
                <a:extLst>
                  <a:ext uri="{0D108BD9-81ED-4DB2-BD59-A6C34878D82A}">
                    <a16:rowId xmlns:a16="http://schemas.microsoft.com/office/drawing/2014/main" val="1377804946"/>
                  </a:ext>
                </a:extLst>
              </a:tr>
              <a:tr h="493769">
                <a:tc>
                  <a:txBody>
                    <a:bodyPr/>
                    <a:lstStyle/>
                    <a:p>
                      <a:r>
                        <a:rPr lang="tr-TR" sz="2400" dirty="0">
                          <a:latin typeface="Calibri" panose="020F0502020204030204" pitchFamily="34" charset="0"/>
                          <a:cs typeface="Calibri" panose="020F0502020204030204" pitchFamily="34" charset="0"/>
                        </a:rPr>
                        <a:t>T.C. İnkılap Tarihi ve Atatürkçülük</a:t>
                      </a:r>
                    </a:p>
                  </a:txBody>
                  <a:tcPr anchor="ctr">
                    <a:solidFill>
                      <a:schemeClr val="bg1">
                        <a:lumMod val="85000"/>
                      </a:schemeClr>
                    </a:solidFill>
                  </a:tcPr>
                </a:tc>
                <a:tc>
                  <a:txBody>
                    <a:bodyPr/>
                    <a:lstStyle/>
                    <a:p>
                      <a:pPr algn="ctr"/>
                      <a:r>
                        <a:rPr lang="tr-TR" sz="2400" b="1" dirty="0">
                          <a:latin typeface="Calibri" panose="020F0502020204030204" pitchFamily="34" charset="0"/>
                          <a:cs typeface="Calibri" panose="020F0502020204030204" pitchFamily="34" charset="0"/>
                        </a:rPr>
                        <a:t>1</a:t>
                      </a:r>
                    </a:p>
                  </a:txBody>
                  <a:tcPr anchor="ctr">
                    <a:solidFill>
                      <a:schemeClr val="bg1">
                        <a:lumMod val="85000"/>
                      </a:schemeClr>
                    </a:solidFill>
                  </a:tcPr>
                </a:tc>
                <a:extLst>
                  <a:ext uri="{0D108BD9-81ED-4DB2-BD59-A6C34878D82A}">
                    <a16:rowId xmlns:a16="http://schemas.microsoft.com/office/drawing/2014/main" val="1099925752"/>
                  </a:ext>
                </a:extLst>
              </a:tr>
              <a:tr h="493769">
                <a:tc>
                  <a:txBody>
                    <a:bodyPr/>
                    <a:lstStyle/>
                    <a:p>
                      <a:r>
                        <a:rPr lang="tr-TR" sz="2400" dirty="0">
                          <a:latin typeface="Calibri" panose="020F0502020204030204" pitchFamily="34" charset="0"/>
                          <a:cs typeface="Calibri" panose="020F0502020204030204" pitchFamily="34" charset="0"/>
                        </a:rPr>
                        <a:t>Din Kültürü ve Ahlak Bilgisi</a:t>
                      </a:r>
                    </a:p>
                  </a:txBody>
                  <a:tcPr anchor="ctr">
                    <a:solidFill>
                      <a:schemeClr val="bg1">
                        <a:lumMod val="85000"/>
                      </a:schemeClr>
                    </a:solidFill>
                  </a:tcPr>
                </a:tc>
                <a:tc>
                  <a:txBody>
                    <a:bodyPr/>
                    <a:lstStyle/>
                    <a:p>
                      <a:pPr algn="ctr"/>
                      <a:r>
                        <a:rPr lang="tr-TR" sz="2400" b="1" dirty="0">
                          <a:latin typeface="Calibri" panose="020F0502020204030204" pitchFamily="34" charset="0"/>
                          <a:cs typeface="Calibri" panose="020F0502020204030204" pitchFamily="34" charset="0"/>
                        </a:rPr>
                        <a:t>1</a:t>
                      </a:r>
                    </a:p>
                  </a:txBody>
                  <a:tcPr anchor="ctr">
                    <a:solidFill>
                      <a:schemeClr val="bg1">
                        <a:lumMod val="85000"/>
                      </a:schemeClr>
                    </a:solidFill>
                  </a:tcPr>
                </a:tc>
                <a:extLst>
                  <a:ext uri="{0D108BD9-81ED-4DB2-BD59-A6C34878D82A}">
                    <a16:rowId xmlns:a16="http://schemas.microsoft.com/office/drawing/2014/main" val="4194185090"/>
                  </a:ext>
                </a:extLst>
              </a:tr>
              <a:tr h="493769">
                <a:tc>
                  <a:txBody>
                    <a:bodyPr/>
                    <a:lstStyle/>
                    <a:p>
                      <a:r>
                        <a:rPr lang="tr-TR" sz="2400" dirty="0">
                          <a:latin typeface="Calibri" panose="020F0502020204030204" pitchFamily="34" charset="0"/>
                          <a:cs typeface="Calibri" panose="020F0502020204030204" pitchFamily="34" charset="0"/>
                        </a:rPr>
                        <a:t>Yabancı Dil</a:t>
                      </a:r>
                    </a:p>
                  </a:txBody>
                  <a:tcPr anchor="ctr">
                    <a:solidFill>
                      <a:schemeClr val="bg1">
                        <a:lumMod val="85000"/>
                      </a:schemeClr>
                    </a:solidFill>
                  </a:tcPr>
                </a:tc>
                <a:tc>
                  <a:txBody>
                    <a:bodyPr/>
                    <a:lstStyle/>
                    <a:p>
                      <a:pPr algn="ctr"/>
                      <a:r>
                        <a:rPr lang="tr-TR" sz="2400" b="1" dirty="0">
                          <a:latin typeface="Calibri" panose="020F0502020204030204" pitchFamily="34" charset="0"/>
                          <a:cs typeface="Calibri" panose="020F0502020204030204" pitchFamily="34" charset="0"/>
                        </a:rPr>
                        <a:t>1</a:t>
                      </a:r>
                    </a:p>
                  </a:txBody>
                  <a:tcPr anchor="ctr">
                    <a:solidFill>
                      <a:schemeClr val="bg1">
                        <a:lumMod val="85000"/>
                      </a:schemeClr>
                    </a:solidFill>
                  </a:tcPr>
                </a:tc>
                <a:extLst>
                  <a:ext uri="{0D108BD9-81ED-4DB2-BD59-A6C34878D82A}">
                    <a16:rowId xmlns:a16="http://schemas.microsoft.com/office/drawing/2014/main" val="2565276511"/>
                  </a:ext>
                </a:extLst>
              </a:tr>
            </a:tbl>
          </a:graphicData>
        </a:graphic>
      </p:graphicFrame>
      <p:sp>
        <p:nvSpPr>
          <p:cNvPr id="4" name="Dikdörtgen 3"/>
          <p:cNvSpPr/>
          <p:nvPr/>
        </p:nvSpPr>
        <p:spPr>
          <a:xfrm>
            <a:off x="0" y="6405880"/>
            <a:ext cx="12192000" cy="492760"/>
          </a:xfrm>
          <a:prstGeom prst="rect">
            <a:avLst/>
          </a:prstGeom>
          <a:solidFill>
            <a:srgbClr val="3338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Dikdörtgen 5"/>
          <p:cNvSpPr/>
          <p:nvPr/>
        </p:nvSpPr>
        <p:spPr>
          <a:xfrm>
            <a:off x="0" y="6301740"/>
            <a:ext cx="12192000" cy="635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7" name="Resim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2830" y="5815750"/>
            <a:ext cx="908117" cy="923740"/>
          </a:xfrm>
          <a:prstGeom prst="rect">
            <a:avLst/>
          </a:prstGeom>
        </p:spPr>
      </p:pic>
      <p:sp>
        <p:nvSpPr>
          <p:cNvPr id="8" name="Metin kutusu 7"/>
          <p:cNvSpPr txBox="1"/>
          <p:nvPr/>
        </p:nvSpPr>
        <p:spPr>
          <a:xfrm>
            <a:off x="5292027" y="6395756"/>
            <a:ext cx="1576009" cy="461665"/>
          </a:xfrm>
          <a:prstGeom prst="rect">
            <a:avLst/>
          </a:prstGeom>
          <a:noFill/>
        </p:spPr>
        <p:txBody>
          <a:bodyPr wrap="none" rtlCol="0">
            <a:spAutoFit/>
          </a:bodyPr>
          <a:lstStyle/>
          <a:p>
            <a:r>
              <a:rPr lang="tr-TR" sz="2400" b="1" dirty="0">
                <a:solidFill>
                  <a:schemeClr val="bg1"/>
                </a:solidFill>
              </a:rPr>
              <a:t>ORTAOKUL</a:t>
            </a:r>
          </a:p>
        </p:txBody>
      </p:sp>
    </p:spTree>
    <p:extLst>
      <p:ext uri="{BB962C8B-B14F-4D97-AF65-F5344CB8AC3E}">
        <p14:creationId xmlns:p14="http://schemas.microsoft.com/office/powerpoint/2010/main" val="12599140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5819705E-624D-4DC3-8899-F86893CCDDA0}"/>
              </a:ext>
            </a:extLst>
          </p:cNvPr>
          <p:cNvSpPr>
            <a:spLocks noGrp="1"/>
          </p:cNvSpPr>
          <p:nvPr>
            <p:ph type="title"/>
          </p:nvPr>
        </p:nvSpPr>
        <p:spPr>
          <a:xfrm>
            <a:off x="3813253" y="1187431"/>
            <a:ext cx="5094647" cy="648072"/>
          </a:xfrm>
          <a:ln>
            <a:solidFill>
              <a:schemeClr val="bg1"/>
            </a:solidFill>
          </a:ln>
        </p:spPr>
        <p:txBody>
          <a:bodyPr>
            <a:noAutofit/>
          </a:bodyPr>
          <a:lstStyle/>
          <a:p>
            <a:pPr algn="l"/>
            <a:r>
              <a:rPr lang="tr-TR" b="1" cap="none" dirty="0" err="1">
                <a:solidFill>
                  <a:schemeClr val="accent2"/>
                </a:solidFill>
                <a:latin typeface="Calibri" panose="020F0502020204030204" pitchFamily="34" charset="0"/>
                <a:cs typeface="Calibri" panose="020F0502020204030204" pitchFamily="34" charset="0"/>
              </a:rPr>
              <a:t>LGS’yi</a:t>
            </a:r>
            <a:r>
              <a:rPr lang="tr-TR" b="1" cap="none" dirty="0">
                <a:solidFill>
                  <a:schemeClr val="accent2"/>
                </a:solidFill>
                <a:latin typeface="Calibri" panose="020F0502020204030204" pitchFamily="34" charset="0"/>
                <a:cs typeface="Calibri" panose="020F0502020204030204" pitchFamily="34" charset="0"/>
              </a:rPr>
              <a:t> Tanıyalım</a:t>
            </a:r>
          </a:p>
        </p:txBody>
      </p:sp>
      <p:sp>
        <p:nvSpPr>
          <p:cNvPr id="5" name="Dikdörtgen 4">
            <a:extLst>
              <a:ext uri="{FF2B5EF4-FFF2-40B4-BE49-F238E27FC236}">
                <a16:creationId xmlns:a16="http://schemas.microsoft.com/office/drawing/2014/main" id="{C0CF6F82-C590-4F13-ACF5-42828171CEA3}"/>
              </a:ext>
            </a:extLst>
          </p:cNvPr>
          <p:cNvSpPr/>
          <p:nvPr/>
        </p:nvSpPr>
        <p:spPr>
          <a:xfrm>
            <a:off x="1775520" y="2361819"/>
            <a:ext cx="8436406" cy="2308324"/>
          </a:xfrm>
          <a:prstGeom prst="rect">
            <a:avLst/>
          </a:prstGeom>
        </p:spPr>
        <p:txBody>
          <a:bodyPr wrap="square">
            <a:spAutoFit/>
          </a:bodyPr>
          <a:lstStyle/>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tr-TR" sz="2400" b="0" i="0" u="none" strike="noStrike" kern="1200" cap="none" spc="0" normalizeH="0" baseline="0" noProof="0" dirty="0">
                <a:ln>
                  <a:noFill/>
                </a:ln>
                <a:solidFill>
                  <a:srgbClr val="355071"/>
                </a:solidFill>
                <a:effectLst/>
                <a:uLnTx/>
                <a:uFillTx/>
                <a:latin typeface="Calibri" panose="020F0502020204030204" pitchFamily="34" charset="0"/>
                <a:cs typeface="Calibri" panose="020F0502020204030204" pitchFamily="34" charset="0"/>
              </a:rPr>
              <a:t>Sınavda A, B, C ve D olmak üzere dört ayrı tür </a:t>
            </a:r>
            <a:r>
              <a:rPr kumimoji="0" lang="tr-TR" sz="2400" b="0" i="1" u="none" strike="noStrike" kern="1200" cap="none" spc="0" normalizeH="0" baseline="0" noProof="0" dirty="0">
                <a:ln>
                  <a:noFill/>
                </a:ln>
                <a:solidFill>
                  <a:srgbClr val="355071"/>
                </a:solidFill>
                <a:effectLst/>
                <a:uLnTx/>
                <a:uFillTx/>
                <a:latin typeface="Calibri" panose="020F0502020204030204" pitchFamily="34" charset="0"/>
                <a:cs typeface="Calibri" panose="020F0502020204030204" pitchFamily="34" charset="0"/>
              </a:rPr>
              <a:t>Soru Kitapçığı</a:t>
            </a:r>
            <a:r>
              <a:rPr kumimoji="0" lang="tr-TR" sz="2400" b="0" i="0" u="none" strike="noStrike" kern="1200" cap="none" spc="0" normalizeH="0" baseline="0" noProof="0" dirty="0">
                <a:ln>
                  <a:noFill/>
                </a:ln>
                <a:solidFill>
                  <a:srgbClr val="355071"/>
                </a:solidFill>
                <a:effectLst/>
                <a:uLnTx/>
                <a:uFillTx/>
                <a:latin typeface="Calibri" panose="020F0502020204030204" pitchFamily="34" charset="0"/>
                <a:cs typeface="Calibri" panose="020F0502020204030204" pitchFamily="34" charset="0"/>
              </a:rPr>
              <a:t> kullanılacaktır.</a:t>
            </a:r>
          </a:p>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tr-TR" sz="2400" b="0" i="0" u="none" strike="noStrike" kern="1200" cap="none" spc="0" normalizeH="0" baseline="0" noProof="0" dirty="0">
              <a:ln>
                <a:noFill/>
              </a:ln>
              <a:solidFill>
                <a:srgbClr val="355071"/>
              </a:solidFill>
              <a:effectLst/>
              <a:uLnTx/>
              <a:uFillTx/>
              <a:latin typeface="Calibri" panose="020F0502020204030204" pitchFamily="34" charset="0"/>
              <a:cs typeface="Calibri" panose="020F0502020204030204" pitchFamily="34" charset="0"/>
            </a:endParaRPr>
          </a:p>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tr-TR" sz="2400" b="0" i="0" u="none" strike="noStrike" kern="1200" cap="none" spc="0" normalizeH="0" baseline="0" noProof="0" dirty="0">
                <a:ln>
                  <a:noFill/>
                </a:ln>
                <a:solidFill>
                  <a:srgbClr val="7030A0"/>
                </a:solidFill>
                <a:effectLst/>
                <a:uLnTx/>
                <a:uFillTx/>
                <a:latin typeface="Calibri" panose="020F0502020204030204" pitchFamily="34" charset="0"/>
                <a:cs typeface="Calibri" panose="020F0502020204030204" pitchFamily="34" charset="0"/>
              </a:rPr>
              <a:t>Her sorunun dört seçeneği vardır ve yapılan her 3 yanlış, ilgili testteki 1 doğru yanıtı silmektedir.</a:t>
            </a:r>
          </a:p>
          <a:p>
            <a:pPr marR="0" lvl="0" algn="ctr" defTabSz="457200" rtl="0" eaLnBrk="1" fontAlgn="auto" latinLnBrk="0" hangingPunct="1">
              <a:lnSpc>
                <a:spcPct val="100000"/>
              </a:lnSpc>
              <a:spcBef>
                <a:spcPts val="0"/>
              </a:spcBef>
              <a:spcAft>
                <a:spcPts val="0"/>
              </a:spcAft>
              <a:buClrTx/>
              <a:buSzTx/>
              <a:tabLst/>
              <a:defRPr/>
            </a:pPr>
            <a:endParaRPr kumimoji="0" lang="tr-TR" sz="2400" b="1" i="0" u="none" strike="noStrike" kern="1200" cap="none" spc="0" normalizeH="0" baseline="0" noProof="0" dirty="0">
              <a:ln>
                <a:noFill/>
              </a:ln>
              <a:solidFill>
                <a:prstClr val="black">
                  <a:lumMod val="75000"/>
                  <a:lumOff val="25000"/>
                </a:prstClr>
              </a:solidFill>
              <a:effectLst/>
              <a:uLnTx/>
              <a:uFillTx/>
              <a:latin typeface="Calibri" panose="020F0502020204030204" pitchFamily="34" charset="0"/>
              <a:cs typeface="Calibri" panose="020F0502020204030204" pitchFamily="34" charset="0"/>
            </a:endParaRPr>
          </a:p>
        </p:txBody>
      </p:sp>
      <p:sp>
        <p:nvSpPr>
          <p:cNvPr id="4" name="Dikdörtgen 3"/>
          <p:cNvSpPr/>
          <p:nvPr/>
        </p:nvSpPr>
        <p:spPr>
          <a:xfrm>
            <a:off x="0" y="6405880"/>
            <a:ext cx="12192000" cy="492760"/>
          </a:xfrm>
          <a:prstGeom prst="rect">
            <a:avLst/>
          </a:prstGeom>
          <a:solidFill>
            <a:srgbClr val="3338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Dikdörtgen 5"/>
          <p:cNvSpPr/>
          <p:nvPr/>
        </p:nvSpPr>
        <p:spPr>
          <a:xfrm>
            <a:off x="0" y="6301740"/>
            <a:ext cx="12192000" cy="635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7" name="Resim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2830" y="5815750"/>
            <a:ext cx="908117" cy="923740"/>
          </a:xfrm>
          <a:prstGeom prst="rect">
            <a:avLst/>
          </a:prstGeom>
        </p:spPr>
      </p:pic>
      <p:sp>
        <p:nvSpPr>
          <p:cNvPr id="8" name="Metin kutusu 7"/>
          <p:cNvSpPr txBox="1"/>
          <p:nvPr/>
        </p:nvSpPr>
        <p:spPr>
          <a:xfrm>
            <a:off x="5292027" y="6395756"/>
            <a:ext cx="1576009" cy="461665"/>
          </a:xfrm>
          <a:prstGeom prst="rect">
            <a:avLst/>
          </a:prstGeom>
          <a:noFill/>
        </p:spPr>
        <p:txBody>
          <a:bodyPr wrap="none" rtlCol="0">
            <a:spAutoFit/>
          </a:bodyPr>
          <a:lstStyle/>
          <a:p>
            <a:r>
              <a:rPr lang="tr-TR" sz="2400" b="1" dirty="0">
                <a:solidFill>
                  <a:schemeClr val="bg1"/>
                </a:solidFill>
              </a:rPr>
              <a:t>ORTAOKUL</a:t>
            </a:r>
          </a:p>
        </p:txBody>
      </p:sp>
    </p:spTree>
    <p:extLst>
      <p:ext uri="{BB962C8B-B14F-4D97-AF65-F5344CB8AC3E}">
        <p14:creationId xmlns:p14="http://schemas.microsoft.com/office/powerpoint/2010/main" val="3288665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a:extLst>
              <a:ext uri="{FF2B5EF4-FFF2-40B4-BE49-F238E27FC236}">
                <a16:creationId xmlns:a16="http://schemas.microsoft.com/office/drawing/2014/main" id="{3C5A601D-0B1C-4A61-B57F-A85D8348D653}"/>
              </a:ext>
            </a:extLst>
          </p:cNvPr>
          <p:cNvSpPr>
            <a:spLocks noGrp="1"/>
          </p:cNvSpPr>
          <p:nvPr>
            <p:ph type="title"/>
          </p:nvPr>
        </p:nvSpPr>
        <p:spPr>
          <a:xfrm>
            <a:off x="1571278" y="2675737"/>
            <a:ext cx="9144000" cy="2204357"/>
          </a:xfrm>
        </p:spPr>
        <p:txBody>
          <a:bodyPr vert="horz" lIns="91440" tIns="45720" rIns="91440" bIns="45720" rtlCol="0" anchor="b">
            <a:normAutofit fontScale="90000"/>
          </a:bodyPr>
          <a:lstStyle/>
          <a:p>
            <a:pPr algn="ctr">
              <a:lnSpc>
                <a:spcPct val="100000"/>
              </a:lnSpc>
            </a:pPr>
            <a:r>
              <a:rPr lang="tr-TR" sz="4900" b="1" cap="none" dirty="0">
                <a:solidFill>
                  <a:schemeClr val="accent2"/>
                </a:solidFill>
                <a:latin typeface="Calibri" panose="020F0502020204030204" pitchFamily="34" charset="0"/>
                <a:cs typeface="Calibri" panose="020F0502020204030204" pitchFamily="34" charset="0"/>
              </a:rPr>
              <a:t>Okul Başarı Puanı (OBP) nedir?</a:t>
            </a:r>
            <a:br>
              <a:rPr lang="tr-TR" sz="4900" b="1" cap="none" dirty="0">
                <a:solidFill>
                  <a:schemeClr val="accent2"/>
                </a:solidFill>
                <a:latin typeface="Calibri" panose="020F0502020204030204" pitchFamily="34" charset="0"/>
                <a:cs typeface="Calibri" panose="020F0502020204030204" pitchFamily="34" charset="0"/>
              </a:rPr>
            </a:br>
            <a:r>
              <a:rPr lang="tr-TR" sz="4900" b="1" cap="none" dirty="0">
                <a:solidFill>
                  <a:schemeClr val="accent2"/>
                </a:solidFill>
                <a:latin typeface="Calibri" panose="020F0502020204030204" pitchFamily="34" charset="0"/>
                <a:cs typeface="Calibri" panose="020F0502020204030204" pitchFamily="34" charset="0"/>
              </a:rPr>
              <a:t/>
            </a:r>
            <a:br>
              <a:rPr lang="tr-TR" sz="4900" b="1" cap="none" dirty="0">
                <a:solidFill>
                  <a:schemeClr val="accent2"/>
                </a:solidFill>
                <a:latin typeface="Calibri" panose="020F0502020204030204" pitchFamily="34" charset="0"/>
                <a:cs typeface="Calibri" panose="020F0502020204030204" pitchFamily="34" charset="0"/>
              </a:rPr>
            </a:br>
            <a:r>
              <a:rPr lang="tr-TR" sz="4900" b="1" cap="none" dirty="0">
                <a:solidFill>
                  <a:schemeClr val="accent2"/>
                </a:solidFill>
                <a:latin typeface="Calibri" panose="020F0502020204030204" pitchFamily="34" charset="0"/>
                <a:cs typeface="Calibri" panose="020F0502020204030204" pitchFamily="34" charset="0"/>
              </a:rPr>
              <a:t>LGS puanını etkiliyor mu?</a:t>
            </a:r>
            <a:r>
              <a:rPr lang="tr-TR" sz="4900" b="1" kern="1200" cap="none" dirty="0">
                <a:solidFill>
                  <a:schemeClr val="accent2"/>
                </a:solidFill>
                <a:latin typeface="Calibri" panose="020F0502020204030204" pitchFamily="34" charset="0"/>
                <a:cs typeface="Calibri" panose="020F0502020204030204" pitchFamily="34" charset="0"/>
              </a:rPr>
              <a:t/>
            </a:r>
            <a:br>
              <a:rPr lang="tr-TR" sz="4900" b="1" kern="1200" cap="none" dirty="0">
                <a:solidFill>
                  <a:schemeClr val="accent2"/>
                </a:solidFill>
                <a:latin typeface="Calibri" panose="020F0502020204030204" pitchFamily="34" charset="0"/>
                <a:cs typeface="Calibri" panose="020F0502020204030204" pitchFamily="34" charset="0"/>
              </a:rPr>
            </a:br>
            <a:endParaRPr lang="en-US" sz="4900" b="1" kern="1200" cap="none" dirty="0">
              <a:solidFill>
                <a:schemeClr val="accent2"/>
              </a:solidFill>
              <a:latin typeface="Calibri" panose="020F0502020204030204" pitchFamily="34" charset="0"/>
              <a:cs typeface="Calibri" panose="020F0502020204030204" pitchFamily="34" charset="0"/>
            </a:endParaRPr>
          </a:p>
        </p:txBody>
      </p:sp>
      <p:sp>
        <p:nvSpPr>
          <p:cNvPr id="3" name="Dikdörtgen 2"/>
          <p:cNvSpPr/>
          <p:nvPr/>
        </p:nvSpPr>
        <p:spPr>
          <a:xfrm>
            <a:off x="0" y="6405880"/>
            <a:ext cx="12192000" cy="492760"/>
          </a:xfrm>
          <a:prstGeom prst="rect">
            <a:avLst/>
          </a:prstGeom>
          <a:solidFill>
            <a:srgbClr val="3338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4" name="Dikdörtgen 3"/>
          <p:cNvSpPr/>
          <p:nvPr/>
        </p:nvSpPr>
        <p:spPr>
          <a:xfrm>
            <a:off x="0" y="6301740"/>
            <a:ext cx="12192000" cy="635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5" name="Resim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2830" y="5815750"/>
            <a:ext cx="908117" cy="923740"/>
          </a:xfrm>
          <a:prstGeom prst="rect">
            <a:avLst/>
          </a:prstGeom>
        </p:spPr>
      </p:pic>
      <p:sp>
        <p:nvSpPr>
          <p:cNvPr id="7" name="Metin kutusu 6"/>
          <p:cNvSpPr txBox="1"/>
          <p:nvPr/>
        </p:nvSpPr>
        <p:spPr>
          <a:xfrm>
            <a:off x="5292027" y="6395756"/>
            <a:ext cx="1576009" cy="461665"/>
          </a:xfrm>
          <a:prstGeom prst="rect">
            <a:avLst/>
          </a:prstGeom>
          <a:noFill/>
        </p:spPr>
        <p:txBody>
          <a:bodyPr wrap="none" rtlCol="0">
            <a:spAutoFit/>
          </a:bodyPr>
          <a:lstStyle/>
          <a:p>
            <a:r>
              <a:rPr lang="tr-TR" sz="2400" b="1" dirty="0">
                <a:solidFill>
                  <a:schemeClr val="bg1"/>
                </a:solidFill>
              </a:rPr>
              <a:t>ORTAOKUL</a:t>
            </a:r>
          </a:p>
        </p:txBody>
      </p:sp>
    </p:spTree>
    <p:extLst>
      <p:ext uri="{BB962C8B-B14F-4D97-AF65-F5344CB8AC3E}">
        <p14:creationId xmlns:p14="http://schemas.microsoft.com/office/powerpoint/2010/main" val="19643146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oup 30"/>
          <p:cNvGrpSpPr/>
          <p:nvPr/>
        </p:nvGrpSpPr>
        <p:grpSpPr>
          <a:xfrm>
            <a:off x="1867398" y="1277322"/>
            <a:ext cx="4988613" cy="616979"/>
            <a:chOff x="1315498" y="1139984"/>
            <a:chExt cx="3741460" cy="462734"/>
          </a:xfrm>
        </p:grpSpPr>
        <p:sp>
          <p:nvSpPr>
            <p:cNvPr id="19" name="Text Placeholder 3"/>
            <p:cNvSpPr txBox="1">
              <a:spLocks/>
            </p:cNvSpPr>
            <p:nvPr/>
          </p:nvSpPr>
          <p:spPr>
            <a:xfrm>
              <a:off x="1315499" y="1139984"/>
              <a:ext cx="2031710" cy="24617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1219170" rtl="0" eaLnBrk="1" fontAlgn="auto" latinLnBrk="0" hangingPunct="1">
                <a:lnSpc>
                  <a:spcPct val="100000"/>
                </a:lnSpc>
                <a:spcBef>
                  <a:spcPct val="20000"/>
                </a:spcBef>
                <a:spcAft>
                  <a:spcPts val="0"/>
                </a:spcAft>
                <a:buClrTx/>
                <a:buSzTx/>
                <a:buFontTx/>
                <a:buNone/>
                <a:tabLst/>
                <a:defRPr/>
              </a:pPr>
              <a:r>
                <a:rPr kumimoji="0" lang="tr-TR" sz="2133" b="1" i="0" u="none" strike="noStrike" kern="1200" cap="none" spc="0" normalizeH="0" baseline="0" noProof="0" dirty="0">
                  <a:ln>
                    <a:noFill/>
                  </a:ln>
                  <a:solidFill>
                    <a:srgbClr val="5B9BD5"/>
                  </a:solidFill>
                  <a:effectLst/>
                  <a:uLnTx/>
                  <a:uFillTx/>
                  <a:latin typeface="Calibri" panose="020F0502020204030204"/>
                  <a:ea typeface="+mn-ea"/>
                  <a:cs typeface="+mn-cs"/>
                </a:rPr>
                <a:t>Okul Başarı Puanı (OBP)</a:t>
              </a:r>
              <a:endParaRPr kumimoji="0" lang="en-US" sz="2133" b="1" i="0" u="none" strike="noStrike" kern="1200" cap="none" spc="0" normalizeH="0" baseline="0" noProof="0" dirty="0">
                <a:ln>
                  <a:noFill/>
                </a:ln>
                <a:solidFill>
                  <a:srgbClr val="5B9BD5"/>
                </a:solidFill>
                <a:effectLst/>
                <a:uLnTx/>
                <a:uFillTx/>
                <a:latin typeface="Calibri" panose="020F0502020204030204"/>
                <a:ea typeface="+mn-ea"/>
                <a:cs typeface="+mn-cs"/>
              </a:endParaRPr>
            </a:p>
          </p:txBody>
        </p:sp>
        <p:sp>
          <p:nvSpPr>
            <p:cNvPr id="20" name="Text Placeholder 3"/>
            <p:cNvSpPr txBox="1">
              <a:spLocks/>
            </p:cNvSpPr>
            <p:nvPr/>
          </p:nvSpPr>
          <p:spPr>
            <a:xfrm>
              <a:off x="1315498" y="1448877"/>
              <a:ext cx="3741460" cy="153841"/>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1219170" rtl="0" eaLnBrk="1" fontAlgn="auto" latinLnBrk="0" hangingPunct="1">
                <a:lnSpc>
                  <a:spcPct val="100000"/>
                </a:lnSpc>
                <a:spcBef>
                  <a:spcPct val="20000"/>
                </a:spcBef>
                <a:spcAft>
                  <a:spcPts val="0"/>
                </a:spcAft>
                <a:buClrTx/>
                <a:buSzTx/>
                <a:buFontTx/>
                <a:buNone/>
                <a:tabLst/>
                <a:defRPr/>
              </a:pPr>
              <a:r>
                <a:rPr kumimoji="0" lang="tr-TR" sz="1333" b="1"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Ortaokul Başarı Puanı yüksek olan öğrenciye,</a:t>
              </a:r>
              <a:endParaRPr kumimoji="0" lang="en-US" sz="1333" b="1" i="0" u="none" strike="noStrike" kern="1200" cap="none" spc="0" normalizeH="0" baseline="0" noProof="0" dirty="0">
                <a:ln>
                  <a:noFill/>
                </a:ln>
                <a:solidFill>
                  <a:prstClr val="black"/>
                </a:solidFill>
                <a:effectLst/>
                <a:uLnTx/>
                <a:uFillTx/>
                <a:latin typeface="Calibri" panose="020F0502020204030204"/>
                <a:ea typeface="+mn-ea"/>
                <a:cs typeface="Arial" pitchFamily="34" charset="0"/>
              </a:endParaRPr>
            </a:p>
          </p:txBody>
        </p:sp>
      </p:grpSp>
      <p:sp>
        <p:nvSpPr>
          <p:cNvPr id="21" name="Text Placeholder 3"/>
          <p:cNvSpPr txBox="1">
            <a:spLocks/>
          </p:cNvSpPr>
          <p:nvPr/>
        </p:nvSpPr>
        <p:spPr>
          <a:xfrm>
            <a:off x="895398" y="1112000"/>
            <a:ext cx="833562" cy="984885"/>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ctr" defTabSz="1219170" rtl="0" eaLnBrk="1" fontAlgn="auto" latinLnBrk="0" hangingPunct="1">
              <a:lnSpc>
                <a:spcPct val="100000"/>
              </a:lnSpc>
              <a:spcBef>
                <a:spcPct val="20000"/>
              </a:spcBef>
              <a:spcAft>
                <a:spcPts val="0"/>
              </a:spcAft>
              <a:buClrTx/>
              <a:buSzTx/>
              <a:buFontTx/>
              <a:buNone/>
              <a:tabLst/>
              <a:defRPr/>
            </a:pPr>
            <a:r>
              <a:rPr kumimoji="0" lang="en-US" sz="6400" b="1" i="0" u="none" strike="noStrike" kern="1200" cap="none" spc="0" normalizeH="0" baseline="0" noProof="0" dirty="0">
                <a:ln>
                  <a:noFill/>
                </a:ln>
                <a:solidFill>
                  <a:srgbClr val="5B9BD5"/>
                </a:solidFill>
                <a:effectLst/>
                <a:uLnTx/>
                <a:uFillTx/>
                <a:latin typeface="Calibri" panose="020F0502020204030204"/>
                <a:ea typeface="+mn-ea"/>
                <a:cs typeface="+mn-cs"/>
              </a:rPr>
              <a:t>01</a:t>
            </a:r>
          </a:p>
        </p:txBody>
      </p:sp>
      <p:grpSp>
        <p:nvGrpSpPr>
          <p:cNvPr id="32" name="Group 31"/>
          <p:cNvGrpSpPr/>
          <p:nvPr/>
        </p:nvGrpSpPr>
        <p:grpSpPr>
          <a:xfrm>
            <a:off x="1950757" y="5222471"/>
            <a:ext cx="4976284" cy="616979"/>
            <a:chOff x="1324745" y="2144505"/>
            <a:chExt cx="3732213" cy="462734"/>
          </a:xfrm>
        </p:grpSpPr>
        <p:sp>
          <p:nvSpPr>
            <p:cNvPr id="22" name="Text Placeholder 3"/>
            <p:cNvSpPr txBox="1">
              <a:spLocks/>
            </p:cNvSpPr>
            <p:nvPr/>
          </p:nvSpPr>
          <p:spPr>
            <a:xfrm>
              <a:off x="1324745" y="2144505"/>
              <a:ext cx="326195" cy="24617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1219170" rtl="0" eaLnBrk="1" fontAlgn="auto" latinLnBrk="0" hangingPunct="1">
                <a:lnSpc>
                  <a:spcPct val="100000"/>
                </a:lnSpc>
                <a:spcBef>
                  <a:spcPct val="20000"/>
                </a:spcBef>
                <a:spcAft>
                  <a:spcPts val="0"/>
                </a:spcAft>
                <a:buClrTx/>
                <a:buSzTx/>
                <a:buFontTx/>
                <a:buNone/>
                <a:tabLst/>
                <a:defRPr/>
              </a:pPr>
              <a:r>
                <a:rPr kumimoji="0" lang="tr-TR" sz="2133" b="1" i="0" u="none" strike="noStrike" kern="1200" cap="none" spc="0" normalizeH="0" baseline="0" noProof="0" dirty="0">
                  <a:ln>
                    <a:noFill/>
                  </a:ln>
                  <a:solidFill>
                    <a:srgbClr val="C00000"/>
                  </a:solidFill>
                  <a:effectLst/>
                  <a:uLnTx/>
                  <a:uFillTx/>
                  <a:latin typeface="Calibri" panose="020F0502020204030204"/>
                  <a:ea typeface="+mn-ea"/>
                  <a:cs typeface="+mn-cs"/>
                </a:rPr>
                <a:t>Yaşı</a:t>
              </a:r>
              <a:endParaRPr kumimoji="0" lang="en-US" sz="2133" b="1" i="0" u="none" strike="noStrike" kern="1200" cap="none" spc="0" normalizeH="0" baseline="0" noProof="0" dirty="0">
                <a:ln>
                  <a:noFill/>
                </a:ln>
                <a:solidFill>
                  <a:srgbClr val="C00000"/>
                </a:solidFill>
                <a:effectLst/>
                <a:uLnTx/>
                <a:uFillTx/>
                <a:latin typeface="Calibri" panose="020F0502020204030204"/>
                <a:ea typeface="+mn-ea"/>
                <a:cs typeface="+mn-cs"/>
              </a:endParaRPr>
            </a:p>
          </p:txBody>
        </p:sp>
        <p:sp>
          <p:nvSpPr>
            <p:cNvPr id="23" name="Text Placeholder 3"/>
            <p:cNvSpPr txBox="1">
              <a:spLocks/>
            </p:cNvSpPr>
            <p:nvPr/>
          </p:nvSpPr>
          <p:spPr>
            <a:xfrm>
              <a:off x="1324745" y="2453398"/>
              <a:ext cx="3732213" cy="153841"/>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1219170" rtl="0" eaLnBrk="1" fontAlgn="auto" latinLnBrk="0" hangingPunct="1">
                <a:lnSpc>
                  <a:spcPct val="100000"/>
                </a:lnSpc>
                <a:spcBef>
                  <a:spcPct val="20000"/>
                </a:spcBef>
                <a:spcAft>
                  <a:spcPts val="0"/>
                </a:spcAft>
                <a:buClrTx/>
                <a:buSzTx/>
                <a:buFontTx/>
                <a:buNone/>
                <a:tabLst/>
                <a:defRPr/>
              </a:pPr>
              <a:r>
                <a:rPr kumimoji="0" lang="tr-TR" sz="1333" b="1"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Yaşı küçük olan öğrenciye öncelik verilmektedir.</a:t>
              </a:r>
              <a:endParaRPr kumimoji="0" lang="en-US" sz="1333" b="1" i="0" u="none" strike="noStrike" kern="1200" cap="none" spc="0" normalizeH="0" baseline="0" noProof="0" dirty="0">
                <a:ln>
                  <a:noFill/>
                </a:ln>
                <a:solidFill>
                  <a:prstClr val="black"/>
                </a:solidFill>
                <a:effectLst/>
                <a:uLnTx/>
                <a:uFillTx/>
                <a:latin typeface="Calibri" panose="020F0502020204030204"/>
                <a:ea typeface="+mn-ea"/>
                <a:cs typeface="Arial" pitchFamily="34" charset="0"/>
              </a:endParaRPr>
            </a:p>
          </p:txBody>
        </p:sp>
      </p:grpSp>
      <p:sp>
        <p:nvSpPr>
          <p:cNvPr id="24" name="Text Placeholder 3"/>
          <p:cNvSpPr txBox="1">
            <a:spLocks/>
          </p:cNvSpPr>
          <p:nvPr/>
        </p:nvSpPr>
        <p:spPr>
          <a:xfrm>
            <a:off x="895398" y="2223773"/>
            <a:ext cx="833562" cy="984885"/>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ctr" defTabSz="1219170" rtl="0" eaLnBrk="1" fontAlgn="auto" latinLnBrk="0" hangingPunct="1">
              <a:lnSpc>
                <a:spcPct val="100000"/>
              </a:lnSpc>
              <a:spcBef>
                <a:spcPct val="20000"/>
              </a:spcBef>
              <a:spcAft>
                <a:spcPts val="0"/>
              </a:spcAft>
              <a:buClrTx/>
              <a:buSzTx/>
              <a:buFontTx/>
              <a:buNone/>
              <a:tabLst/>
              <a:defRPr/>
            </a:pPr>
            <a:r>
              <a:rPr kumimoji="0" lang="en-US" sz="6400" b="1" i="0" u="none" strike="noStrike" kern="1200" cap="none" spc="0" normalizeH="0" baseline="0" noProof="0" dirty="0">
                <a:ln>
                  <a:noFill/>
                </a:ln>
                <a:solidFill>
                  <a:srgbClr val="ED7D31"/>
                </a:solidFill>
                <a:effectLst/>
                <a:uLnTx/>
                <a:uFillTx/>
                <a:latin typeface="Calibri" panose="020F0502020204030204"/>
                <a:ea typeface="+mn-ea"/>
                <a:cs typeface="+mn-cs"/>
              </a:rPr>
              <a:t>02</a:t>
            </a:r>
          </a:p>
        </p:txBody>
      </p:sp>
      <p:grpSp>
        <p:nvGrpSpPr>
          <p:cNvPr id="33" name="Group 32"/>
          <p:cNvGrpSpPr/>
          <p:nvPr/>
        </p:nvGrpSpPr>
        <p:grpSpPr>
          <a:xfrm>
            <a:off x="1867398" y="2428354"/>
            <a:ext cx="5143002" cy="616979"/>
            <a:chOff x="1313830" y="2893329"/>
            <a:chExt cx="3857252" cy="462734"/>
          </a:xfrm>
        </p:grpSpPr>
        <p:sp>
          <p:nvSpPr>
            <p:cNvPr id="25" name="Text Placeholder 3"/>
            <p:cNvSpPr txBox="1">
              <a:spLocks/>
            </p:cNvSpPr>
            <p:nvPr/>
          </p:nvSpPr>
          <p:spPr>
            <a:xfrm>
              <a:off x="1313830" y="2893329"/>
              <a:ext cx="2279086" cy="24617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1219170" rtl="0" eaLnBrk="1" fontAlgn="auto" latinLnBrk="0" hangingPunct="1">
                <a:lnSpc>
                  <a:spcPct val="100000"/>
                </a:lnSpc>
                <a:spcBef>
                  <a:spcPct val="20000"/>
                </a:spcBef>
                <a:spcAft>
                  <a:spcPts val="0"/>
                </a:spcAft>
                <a:buClrTx/>
                <a:buSzTx/>
                <a:buFontTx/>
                <a:buNone/>
                <a:tabLst/>
                <a:defRPr/>
              </a:pPr>
              <a:r>
                <a:rPr kumimoji="0" lang="tr-TR" sz="2133" b="1" i="0" u="none" strike="noStrike" kern="1200" cap="none" spc="0" normalizeH="0" baseline="0" noProof="0" dirty="0">
                  <a:ln>
                    <a:noFill/>
                  </a:ln>
                  <a:solidFill>
                    <a:srgbClr val="7030A0"/>
                  </a:solidFill>
                  <a:effectLst/>
                  <a:uLnTx/>
                  <a:uFillTx/>
                  <a:latin typeface="Calibri" panose="020F0502020204030204"/>
                  <a:ea typeface="+mn-ea"/>
                  <a:cs typeface="+mn-cs"/>
                </a:rPr>
                <a:t>Yıl Sonu Başarı Puanı (YBP</a:t>
              </a:r>
              <a:r>
                <a:rPr kumimoji="0" lang="tr-TR" sz="2133" b="1" i="0" u="none" strike="noStrike" kern="1200" cap="none" spc="0" normalizeH="0" baseline="0" noProof="0" dirty="0">
                  <a:ln>
                    <a:noFill/>
                  </a:ln>
                  <a:solidFill>
                    <a:srgbClr val="A5A5A5"/>
                  </a:solidFill>
                  <a:effectLst/>
                  <a:uLnTx/>
                  <a:uFillTx/>
                  <a:latin typeface="Calibri" panose="020F0502020204030204"/>
                  <a:ea typeface="+mn-ea"/>
                  <a:cs typeface="+mn-cs"/>
                </a:rPr>
                <a:t>)</a:t>
              </a:r>
              <a:endParaRPr kumimoji="0" lang="en-US" sz="2133" b="1" i="0" u="none" strike="noStrike" kern="1200" cap="none" spc="0" normalizeH="0" baseline="0" noProof="0" dirty="0">
                <a:ln>
                  <a:noFill/>
                </a:ln>
                <a:solidFill>
                  <a:srgbClr val="A5A5A5"/>
                </a:solidFill>
                <a:effectLst/>
                <a:uLnTx/>
                <a:uFillTx/>
                <a:latin typeface="Calibri" panose="020F0502020204030204"/>
                <a:ea typeface="+mn-ea"/>
                <a:cs typeface="+mn-cs"/>
              </a:endParaRPr>
            </a:p>
          </p:txBody>
        </p:sp>
        <p:sp>
          <p:nvSpPr>
            <p:cNvPr id="26" name="Text Placeholder 3"/>
            <p:cNvSpPr txBox="1">
              <a:spLocks/>
            </p:cNvSpPr>
            <p:nvPr/>
          </p:nvSpPr>
          <p:spPr>
            <a:xfrm>
              <a:off x="1313830" y="3202222"/>
              <a:ext cx="3857252" cy="153841"/>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tr-TR" sz="1333" b="1"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8’inci, 7’nci ve 6’ncı sınıflardaki yılsonu başarı puanı daha yüksek olana,</a:t>
              </a:r>
              <a:endParaRPr kumimoji="0" lang="en-US" sz="1333" b="1" i="0" u="none" strike="noStrike" kern="1200" cap="none" spc="0" normalizeH="0" baseline="0" noProof="0" dirty="0">
                <a:ln>
                  <a:noFill/>
                </a:ln>
                <a:solidFill>
                  <a:prstClr val="black"/>
                </a:solidFill>
                <a:effectLst/>
                <a:uLnTx/>
                <a:uFillTx/>
                <a:latin typeface="Calibri" panose="020F0502020204030204"/>
                <a:ea typeface="+mn-ea"/>
                <a:cs typeface="Arial" pitchFamily="34" charset="0"/>
              </a:endParaRPr>
            </a:p>
          </p:txBody>
        </p:sp>
      </p:grpSp>
      <p:sp>
        <p:nvSpPr>
          <p:cNvPr id="30" name="Text Placeholder 3"/>
          <p:cNvSpPr txBox="1">
            <a:spLocks/>
          </p:cNvSpPr>
          <p:nvPr/>
        </p:nvSpPr>
        <p:spPr>
          <a:xfrm>
            <a:off x="895398" y="3208658"/>
            <a:ext cx="833563" cy="984885"/>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ctr" defTabSz="1219170" rtl="0" eaLnBrk="1" fontAlgn="auto" latinLnBrk="0" hangingPunct="1">
              <a:lnSpc>
                <a:spcPct val="100000"/>
              </a:lnSpc>
              <a:spcBef>
                <a:spcPct val="20000"/>
              </a:spcBef>
              <a:spcAft>
                <a:spcPts val="0"/>
              </a:spcAft>
              <a:buClrTx/>
              <a:buSzTx/>
              <a:buFontTx/>
              <a:buNone/>
              <a:tabLst/>
              <a:defRPr/>
            </a:pPr>
            <a:r>
              <a:rPr kumimoji="0" lang="en-US" sz="6400" b="1" i="0" u="none" strike="noStrike" kern="1200" cap="none" spc="0" normalizeH="0" baseline="0" noProof="0" dirty="0">
                <a:ln>
                  <a:noFill/>
                </a:ln>
                <a:solidFill>
                  <a:srgbClr val="FFC000"/>
                </a:solidFill>
                <a:effectLst/>
                <a:uLnTx/>
                <a:uFillTx/>
                <a:latin typeface="Calibri" panose="020F0502020204030204"/>
                <a:ea typeface="+mn-ea"/>
                <a:cs typeface="+mn-cs"/>
              </a:rPr>
              <a:t>0</a:t>
            </a:r>
            <a:r>
              <a:rPr kumimoji="0" lang="tr-TR" sz="6400" b="1" i="0" u="none" strike="noStrike" kern="1200" cap="none" spc="0" normalizeH="0" baseline="0" noProof="0" dirty="0">
                <a:ln>
                  <a:noFill/>
                </a:ln>
                <a:solidFill>
                  <a:srgbClr val="FFC000"/>
                </a:solidFill>
                <a:effectLst/>
                <a:uLnTx/>
                <a:uFillTx/>
                <a:latin typeface="Calibri" panose="020F0502020204030204"/>
                <a:ea typeface="+mn-ea"/>
                <a:cs typeface="+mn-cs"/>
              </a:rPr>
              <a:t>3</a:t>
            </a:r>
            <a:endParaRPr kumimoji="0" lang="en-US" sz="6400" b="1" i="0" u="none" strike="noStrike" kern="1200" cap="none" spc="0" normalizeH="0" baseline="0" noProof="0" dirty="0">
              <a:ln>
                <a:noFill/>
              </a:ln>
              <a:solidFill>
                <a:srgbClr val="FFC000"/>
              </a:solidFill>
              <a:effectLst/>
              <a:uLnTx/>
              <a:uFillTx/>
              <a:latin typeface="Calibri" panose="020F0502020204030204"/>
              <a:ea typeface="+mn-ea"/>
              <a:cs typeface="+mn-cs"/>
            </a:endParaRPr>
          </a:p>
        </p:txBody>
      </p:sp>
      <p:grpSp>
        <p:nvGrpSpPr>
          <p:cNvPr id="38" name="Group 33"/>
          <p:cNvGrpSpPr/>
          <p:nvPr/>
        </p:nvGrpSpPr>
        <p:grpSpPr>
          <a:xfrm>
            <a:off x="1867398" y="4353672"/>
            <a:ext cx="9085673" cy="1139528"/>
            <a:chOff x="-1493363" y="4076861"/>
            <a:chExt cx="6814254" cy="854647"/>
          </a:xfrm>
        </p:grpSpPr>
        <p:sp>
          <p:nvSpPr>
            <p:cNvPr id="40" name="Text Placeholder 3"/>
            <p:cNvSpPr txBox="1">
              <a:spLocks/>
            </p:cNvSpPr>
            <p:nvPr/>
          </p:nvSpPr>
          <p:spPr>
            <a:xfrm>
              <a:off x="-1493363" y="4112917"/>
              <a:ext cx="3828238" cy="818591"/>
            </a:xfrm>
            <a:prstGeom prst="rect">
              <a:avLst/>
            </a:prstGeom>
          </p:spPr>
          <p:txBody>
            <a:bodyPr wrap="squar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tr-TR" sz="2133" b="1"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Tercih Önceliği</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tr-TR" sz="1100" b="1" i="0" u="none" strike="noStrike" kern="1200" cap="none" spc="0" normalizeH="0" baseline="0" noProof="0" dirty="0">
                  <a:ln>
                    <a:noFill/>
                  </a:ln>
                  <a:solidFill>
                    <a:prstClr val="black"/>
                  </a:solidFill>
                  <a:effectLst/>
                  <a:uLnTx/>
                  <a:uFillTx/>
                  <a:latin typeface="Arial" pitchFamily="34" charset="0"/>
                  <a:ea typeface="+mn-ea"/>
                  <a:cs typeface="Arial" pitchFamily="34" charset="0"/>
                </a:rPr>
                <a:t>Okulu daha üst sırada tercih etmiş olana</a:t>
              </a:r>
              <a:r>
                <a:rPr kumimoji="0" lang="tr-TR" sz="2400" b="1" i="0" u="none" strike="noStrike" kern="1200" cap="none" spc="0" normalizeH="0" baseline="0" noProof="0" dirty="0">
                  <a:ln>
                    <a:noFill/>
                  </a:ln>
                  <a:solidFill>
                    <a:prstClr val="black"/>
                  </a:solidFill>
                  <a:effectLst/>
                  <a:uLnTx/>
                  <a:uFillTx/>
                  <a:latin typeface="Arial" pitchFamily="34" charset="0"/>
                  <a:ea typeface="+mn-ea"/>
                  <a:cs typeface="Arial" pitchFamily="34" charset="0"/>
                </a:rPr>
                <a:t>,</a:t>
              </a:r>
              <a:endParaRPr kumimoji="0" lang="en-US" sz="2400" b="1"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a:p>
              <a:pPr marL="0" marR="0" lvl="0" indent="0" algn="l" defTabSz="1219170" rtl="0" eaLnBrk="1" fontAlgn="auto" latinLnBrk="0" hangingPunct="1">
                <a:lnSpc>
                  <a:spcPct val="100000"/>
                </a:lnSpc>
                <a:spcBef>
                  <a:spcPct val="20000"/>
                </a:spcBef>
                <a:spcAft>
                  <a:spcPts val="0"/>
                </a:spcAft>
                <a:buClrTx/>
                <a:buSzTx/>
                <a:buFontTx/>
                <a:buNone/>
                <a:tabLst/>
                <a:defRPr/>
              </a:pPr>
              <a:endParaRPr kumimoji="0" lang="en-US" sz="2133" b="1"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endParaRPr>
            </a:p>
          </p:txBody>
        </p:sp>
        <p:sp>
          <p:nvSpPr>
            <p:cNvPr id="41" name="Text Placeholder 3"/>
            <p:cNvSpPr txBox="1">
              <a:spLocks/>
            </p:cNvSpPr>
            <p:nvPr/>
          </p:nvSpPr>
          <p:spPr>
            <a:xfrm>
              <a:off x="1315499" y="4076861"/>
              <a:ext cx="4005392" cy="153841"/>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33" b="1" i="0" u="none" strike="noStrike" kern="1200" cap="none" spc="0" normalizeH="0" baseline="0" noProof="0" dirty="0">
                <a:ln>
                  <a:noFill/>
                </a:ln>
                <a:solidFill>
                  <a:prstClr val="black">
                    <a:lumMod val="50000"/>
                    <a:lumOff val="50000"/>
                  </a:prstClr>
                </a:solidFill>
                <a:effectLst/>
                <a:uLnTx/>
                <a:uFillTx/>
                <a:latin typeface="Calibri" panose="020F0502020204030204"/>
                <a:ea typeface="+mn-ea"/>
                <a:cs typeface="Arial" pitchFamily="34" charset="0"/>
              </a:endParaRPr>
            </a:p>
          </p:txBody>
        </p:sp>
      </p:grpSp>
      <p:sp>
        <p:nvSpPr>
          <p:cNvPr id="42" name="Text Placeholder 3"/>
          <p:cNvSpPr txBox="1">
            <a:spLocks/>
          </p:cNvSpPr>
          <p:nvPr/>
        </p:nvSpPr>
        <p:spPr>
          <a:xfrm>
            <a:off x="869363" y="4174944"/>
            <a:ext cx="833563" cy="984885"/>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ctr" defTabSz="1219170" rtl="0" eaLnBrk="1" fontAlgn="auto" latinLnBrk="0" hangingPunct="1">
              <a:lnSpc>
                <a:spcPct val="100000"/>
              </a:lnSpc>
              <a:spcBef>
                <a:spcPct val="20000"/>
              </a:spcBef>
              <a:spcAft>
                <a:spcPts val="0"/>
              </a:spcAft>
              <a:buClrTx/>
              <a:buSzTx/>
              <a:buFontTx/>
              <a:buNone/>
              <a:tabLst/>
              <a:defRPr/>
            </a:pPr>
            <a:r>
              <a:rPr kumimoji="0" lang="en-US" sz="6400" b="1"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0</a:t>
            </a:r>
            <a:r>
              <a:rPr kumimoji="0" lang="tr-TR" sz="6400" b="1"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4</a:t>
            </a:r>
            <a:endParaRPr kumimoji="0" lang="en-US" sz="6400" b="1"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endParaRPr>
          </a:p>
        </p:txBody>
      </p:sp>
      <p:sp>
        <p:nvSpPr>
          <p:cNvPr id="3" name="Dikdörtgen 2">
            <a:extLst>
              <a:ext uri="{FF2B5EF4-FFF2-40B4-BE49-F238E27FC236}">
                <a16:creationId xmlns:a16="http://schemas.microsoft.com/office/drawing/2014/main" id="{2A71B57A-567F-4F66-A8CC-02D7D121170A}"/>
              </a:ext>
            </a:extLst>
          </p:cNvPr>
          <p:cNvSpPr/>
          <p:nvPr/>
        </p:nvSpPr>
        <p:spPr>
          <a:xfrm>
            <a:off x="1338349" y="227011"/>
            <a:ext cx="9515302" cy="523220"/>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tr-TR" sz="2800" b="1" dirty="0">
                <a:solidFill>
                  <a:schemeClr val="accent2"/>
                </a:solidFill>
                <a:latin typeface="Calibri" panose="020F0502020204030204" pitchFamily="34" charset="0"/>
                <a:ea typeface="+mj-ea"/>
                <a:cs typeface="Calibri" panose="020F0502020204030204" pitchFamily="34" charset="0"/>
              </a:rPr>
              <a:t>Merkezi yerleştirmede ‘puan eşitliği’ olursa!!!</a:t>
            </a:r>
          </a:p>
        </p:txBody>
      </p:sp>
      <p:grpSp>
        <p:nvGrpSpPr>
          <p:cNvPr id="27" name="Group 32">
            <a:extLst>
              <a:ext uri="{FF2B5EF4-FFF2-40B4-BE49-F238E27FC236}">
                <a16:creationId xmlns:a16="http://schemas.microsoft.com/office/drawing/2014/main" id="{9531E225-3A7E-C34D-72B6-0C2E4310805B}"/>
              </a:ext>
            </a:extLst>
          </p:cNvPr>
          <p:cNvGrpSpPr/>
          <p:nvPr/>
        </p:nvGrpSpPr>
        <p:grpSpPr>
          <a:xfrm>
            <a:off x="1867398" y="3409568"/>
            <a:ext cx="4990837" cy="616979"/>
            <a:chOff x="1313830" y="2893329"/>
            <a:chExt cx="3743128" cy="462734"/>
          </a:xfrm>
        </p:grpSpPr>
        <p:sp>
          <p:nvSpPr>
            <p:cNvPr id="28" name="Text Placeholder 3">
              <a:extLst>
                <a:ext uri="{FF2B5EF4-FFF2-40B4-BE49-F238E27FC236}">
                  <a16:creationId xmlns:a16="http://schemas.microsoft.com/office/drawing/2014/main" id="{7A73877B-649A-56F5-8EE8-BF9383DFA048}"/>
                </a:ext>
              </a:extLst>
            </p:cNvPr>
            <p:cNvSpPr txBox="1">
              <a:spLocks/>
            </p:cNvSpPr>
            <p:nvPr/>
          </p:nvSpPr>
          <p:spPr>
            <a:xfrm>
              <a:off x="1313830" y="2893329"/>
              <a:ext cx="1008305" cy="24617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1219170" rtl="0" eaLnBrk="1" fontAlgn="auto" latinLnBrk="0" hangingPunct="1">
                <a:lnSpc>
                  <a:spcPct val="100000"/>
                </a:lnSpc>
                <a:spcBef>
                  <a:spcPct val="20000"/>
                </a:spcBef>
                <a:spcAft>
                  <a:spcPts val="0"/>
                </a:spcAft>
                <a:buClrTx/>
                <a:buSzTx/>
                <a:buFontTx/>
                <a:buNone/>
                <a:tabLst/>
                <a:defRPr/>
              </a:pPr>
              <a:r>
                <a:rPr kumimoji="0" lang="tr-TR" sz="2133" b="1" i="0" u="none" strike="noStrike" kern="1200" cap="none" spc="0" normalizeH="0" baseline="0" noProof="0" dirty="0">
                  <a:ln>
                    <a:noFill/>
                  </a:ln>
                  <a:solidFill>
                    <a:srgbClr val="FFC000"/>
                  </a:solidFill>
                  <a:effectLst/>
                  <a:uLnTx/>
                  <a:uFillTx/>
                  <a:latin typeface="Calibri" panose="020F0502020204030204"/>
                  <a:ea typeface="+mn-ea"/>
                  <a:cs typeface="+mn-cs"/>
                </a:rPr>
                <a:t>Devamsızlık</a:t>
              </a:r>
              <a:endParaRPr kumimoji="0" lang="en-US" sz="2133" b="1" i="0" u="none" strike="noStrike" kern="1200" cap="none" spc="0" normalizeH="0" baseline="0" noProof="0" dirty="0">
                <a:ln>
                  <a:noFill/>
                </a:ln>
                <a:solidFill>
                  <a:srgbClr val="FFC000"/>
                </a:solidFill>
                <a:effectLst/>
                <a:uLnTx/>
                <a:uFillTx/>
                <a:latin typeface="Calibri" panose="020F0502020204030204"/>
                <a:ea typeface="+mn-ea"/>
                <a:cs typeface="+mn-cs"/>
              </a:endParaRPr>
            </a:p>
          </p:txBody>
        </p:sp>
        <p:sp>
          <p:nvSpPr>
            <p:cNvPr id="29" name="Text Placeholder 3">
              <a:extLst>
                <a:ext uri="{FF2B5EF4-FFF2-40B4-BE49-F238E27FC236}">
                  <a16:creationId xmlns:a16="http://schemas.microsoft.com/office/drawing/2014/main" id="{361AB8F7-1B9B-92F1-2560-1F75F837A326}"/>
                </a:ext>
              </a:extLst>
            </p:cNvPr>
            <p:cNvSpPr txBox="1">
              <a:spLocks/>
            </p:cNvSpPr>
            <p:nvPr/>
          </p:nvSpPr>
          <p:spPr>
            <a:xfrm>
              <a:off x="1313830" y="3202222"/>
              <a:ext cx="3743128" cy="153841"/>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tr-TR" sz="1333" b="1" i="0" u="none" strike="noStrike" kern="1200" cap="none" spc="0" normalizeH="0" baseline="0" noProof="0" dirty="0">
                  <a:ln>
                    <a:noFill/>
                  </a:ln>
                  <a:solidFill>
                    <a:prstClr val="black"/>
                  </a:solidFill>
                  <a:effectLst/>
                  <a:uLnTx/>
                  <a:uFillTx/>
                  <a:latin typeface="Calibri" panose="020F0502020204030204"/>
                  <a:ea typeface="+mn-ea"/>
                  <a:cs typeface="Arial" pitchFamily="34" charset="0"/>
                </a:rPr>
                <a:t>8.Sınıfta özürsüz devamsızlık sayısı daha az olana,</a:t>
              </a:r>
              <a:endParaRPr kumimoji="0" lang="en-US" sz="1333" b="1" i="0" u="none" strike="noStrike" kern="1200" cap="none" spc="0" normalizeH="0" baseline="0" noProof="0" dirty="0">
                <a:ln>
                  <a:noFill/>
                </a:ln>
                <a:solidFill>
                  <a:prstClr val="black"/>
                </a:solidFill>
                <a:effectLst/>
                <a:uLnTx/>
                <a:uFillTx/>
                <a:latin typeface="Calibri" panose="020F0502020204030204"/>
                <a:ea typeface="+mn-ea"/>
                <a:cs typeface="Arial" pitchFamily="34" charset="0"/>
              </a:endParaRPr>
            </a:p>
          </p:txBody>
        </p:sp>
      </p:grpSp>
      <p:sp>
        <p:nvSpPr>
          <p:cNvPr id="34" name="Text Placeholder 3">
            <a:extLst>
              <a:ext uri="{FF2B5EF4-FFF2-40B4-BE49-F238E27FC236}">
                <a16:creationId xmlns:a16="http://schemas.microsoft.com/office/drawing/2014/main" id="{B237C47B-25EB-5543-1176-DADB85B9B729}"/>
              </a:ext>
            </a:extLst>
          </p:cNvPr>
          <p:cNvSpPr txBox="1">
            <a:spLocks/>
          </p:cNvSpPr>
          <p:nvPr/>
        </p:nvSpPr>
        <p:spPr>
          <a:xfrm>
            <a:off x="910201" y="5026827"/>
            <a:ext cx="833563" cy="984885"/>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ctr" defTabSz="1219170" rtl="0" eaLnBrk="1" fontAlgn="auto" latinLnBrk="0" hangingPunct="1">
              <a:lnSpc>
                <a:spcPct val="100000"/>
              </a:lnSpc>
              <a:spcBef>
                <a:spcPct val="20000"/>
              </a:spcBef>
              <a:spcAft>
                <a:spcPts val="0"/>
              </a:spcAft>
              <a:buClrTx/>
              <a:buSzTx/>
              <a:buFontTx/>
              <a:buNone/>
              <a:tabLst/>
              <a:defRPr/>
            </a:pPr>
            <a:r>
              <a:rPr kumimoji="0" lang="en-US" sz="6400" b="1" i="0" u="none" strike="noStrike" kern="1200" cap="none" spc="0" normalizeH="0" baseline="0" noProof="0" dirty="0">
                <a:ln>
                  <a:noFill/>
                </a:ln>
                <a:solidFill>
                  <a:srgbClr val="C00000"/>
                </a:solidFill>
                <a:effectLst/>
                <a:uLnTx/>
                <a:uFillTx/>
                <a:latin typeface="Calibri" panose="020F0502020204030204"/>
                <a:ea typeface="+mn-ea"/>
                <a:cs typeface="+mn-cs"/>
              </a:rPr>
              <a:t>0</a:t>
            </a:r>
            <a:r>
              <a:rPr kumimoji="0" lang="tr-TR" sz="6400" b="1" i="0" u="none" strike="noStrike" kern="1200" cap="none" spc="0" normalizeH="0" baseline="0" noProof="0" dirty="0">
                <a:ln>
                  <a:noFill/>
                </a:ln>
                <a:solidFill>
                  <a:srgbClr val="C00000"/>
                </a:solidFill>
                <a:effectLst/>
                <a:uLnTx/>
                <a:uFillTx/>
                <a:latin typeface="Calibri" panose="020F0502020204030204"/>
                <a:ea typeface="+mn-ea"/>
                <a:cs typeface="+mn-cs"/>
              </a:rPr>
              <a:t>5</a:t>
            </a:r>
            <a:endParaRPr kumimoji="0" lang="en-US" sz="6400" b="1" i="0" u="none" strike="noStrike" kern="1200" cap="none" spc="0" normalizeH="0" baseline="0" noProof="0" dirty="0">
              <a:ln>
                <a:noFill/>
              </a:ln>
              <a:solidFill>
                <a:srgbClr val="C00000"/>
              </a:solidFill>
              <a:effectLst/>
              <a:uLnTx/>
              <a:uFillTx/>
              <a:latin typeface="Calibri" panose="020F0502020204030204"/>
              <a:ea typeface="+mn-ea"/>
              <a:cs typeface="+mn-cs"/>
            </a:endParaRPr>
          </a:p>
        </p:txBody>
      </p:sp>
      <p:sp>
        <p:nvSpPr>
          <p:cNvPr id="35" name="Dikdörtgen 34"/>
          <p:cNvSpPr/>
          <p:nvPr/>
        </p:nvSpPr>
        <p:spPr>
          <a:xfrm>
            <a:off x="0" y="6405880"/>
            <a:ext cx="12192000" cy="492760"/>
          </a:xfrm>
          <a:prstGeom prst="rect">
            <a:avLst/>
          </a:prstGeom>
          <a:solidFill>
            <a:srgbClr val="3338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6" name="Dikdörtgen 35"/>
          <p:cNvSpPr/>
          <p:nvPr/>
        </p:nvSpPr>
        <p:spPr>
          <a:xfrm>
            <a:off x="0" y="6301740"/>
            <a:ext cx="12192000" cy="635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37" name="Resim 3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2830" y="5815750"/>
            <a:ext cx="908117" cy="923740"/>
          </a:xfrm>
          <a:prstGeom prst="rect">
            <a:avLst/>
          </a:prstGeom>
        </p:spPr>
      </p:pic>
      <p:sp>
        <p:nvSpPr>
          <p:cNvPr id="39" name="Metin kutusu 38"/>
          <p:cNvSpPr txBox="1"/>
          <p:nvPr/>
        </p:nvSpPr>
        <p:spPr>
          <a:xfrm>
            <a:off x="5292027" y="6395756"/>
            <a:ext cx="1576009" cy="461665"/>
          </a:xfrm>
          <a:prstGeom prst="rect">
            <a:avLst/>
          </a:prstGeom>
          <a:noFill/>
        </p:spPr>
        <p:txBody>
          <a:bodyPr wrap="none" rtlCol="0">
            <a:spAutoFit/>
          </a:bodyPr>
          <a:lstStyle/>
          <a:p>
            <a:r>
              <a:rPr lang="tr-TR" sz="2400" b="1" dirty="0">
                <a:solidFill>
                  <a:schemeClr val="bg1"/>
                </a:solidFill>
              </a:rPr>
              <a:t>ORTAOKUL</a:t>
            </a:r>
          </a:p>
        </p:txBody>
      </p:sp>
    </p:spTree>
    <p:extLst>
      <p:ext uri="{BB962C8B-B14F-4D97-AF65-F5344CB8AC3E}">
        <p14:creationId xmlns:p14="http://schemas.microsoft.com/office/powerpoint/2010/main" val="892104633"/>
      </p:ext>
    </p:extLst>
  </p:cSld>
  <p:clrMapOvr>
    <a:masterClrMapping/>
  </p:clrMapOvr>
  <p:transition>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ppt_x"/>
                                          </p:val>
                                        </p:tav>
                                        <p:tav tm="100000">
                                          <p:val>
                                            <p:strVal val="#ppt_x"/>
                                          </p:val>
                                        </p:tav>
                                      </p:tavLst>
                                    </p:anim>
                                    <p:anim calcmode="lin" valueType="num">
                                      <p:cBhvr additive="base">
                                        <p:cTn id="8"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3"/>
                                        </p:tgtEl>
                                        <p:attrNameLst>
                                          <p:attrName>style.visibility</p:attrName>
                                        </p:attrNameLst>
                                      </p:cBhvr>
                                      <p:to>
                                        <p:strVal val="visible"/>
                                      </p:to>
                                    </p:set>
                                    <p:anim calcmode="lin" valueType="num">
                                      <p:cBhvr additive="base">
                                        <p:cTn id="13" dur="500" fill="hold"/>
                                        <p:tgtEl>
                                          <p:spTgt spid="33"/>
                                        </p:tgtEl>
                                        <p:attrNameLst>
                                          <p:attrName>ppt_x</p:attrName>
                                        </p:attrNameLst>
                                      </p:cBhvr>
                                      <p:tavLst>
                                        <p:tav tm="0">
                                          <p:val>
                                            <p:strVal val="#ppt_x"/>
                                          </p:val>
                                        </p:tav>
                                        <p:tav tm="100000">
                                          <p:val>
                                            <p:strVal val="#ppt_x"/>
                                          </p:val>
                                        </p:tav>
                                      </p:tavLst>
                                    </p:anim>
                                    <p:anim calcmode="lin" valueType="num">
                                      <p:cBhvr additive="base">
                                        <p:cTn id="14"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500" fill="hold"/>
                                        <p:tgtEl>
                                          <p:spTgt spid="27"/>
                                        </p:tgtEl>
                                        <p:attrNameLst>
                                          <p:attrName>ppt_x</p:attrName>
                                        </p:attrNameLst>
                                      </p:cBhvr>
                                      <p:tavLst>
                                        <p:tav tm="0">
                                          <p:val>
                                            <p:strVal val="#ppt_x"/>
                                          </p:val>
                                        </p:tav>
                                        <p:tav tm="100000">
                                          <p:val>
                                            <p:strVal val="#ppt_x"/>
                                          </p:val>
                                        </p:tav>
                                      </p:tavLst>
                                    </p:anim>
                                    <p:anim calcmode="lin" valueType="num">
                                      <p:cBhvr additive="base">
                                        <p:cTn id="20"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8"/>
                                        </p:tgtEl>
                                        <p:attrNameLst>
                                          <p:attrName>style.visibility</p:attrName>
                                        </p:attrNameLst>
                                      </p:cBhvr>
                                      <p:to>
                                        <p:strVal val="visible"/>
                                      </p:to>
                                    </p:set>
                                    <p:anim calcmode="lin" valueType="num">
                                      <p:cBhvr additive="base">
                                        <p:cTn id="25" dur="500" fill="hold"/>
                                        <p:tgtEl>
                                          <p:spTgt spid="38"/>
                                        </p:tgtEl>
                                        <p:attrNameLst>
                                          <p:attrName>ppt_x</p:attrName>
                                        </p:attrNameLst>
                                      </p:cBhvr>
                                      <p:tavLst>
                                        <p:tav tm="0">
                                          <p:val>
                                            <p:strVal val="#ppt_x"/>
                                          </p:val>
                                        </p:tav>
                                        <p:tav tm="100000">
                                          <p:val>
                                            <p:strVal val="#ppt_x"/>
                                          </p:val>
                                        </p:tav>
                                      </p:tavLst>
                                    </p:anim>
                                    <p:anim calcmode="lin" valueType="num">
                                      <p:cBhvr additive="base">
                                        <p:cTn id="26"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2"/>
                                        </p:tgtEl>
                                        <p:attrNameLst>
                                          <p:attrName>style.visibility</p:attrName>
                                        </p:attrNameLst>
                                      </p:cBhvr>
                                      <p:to>
                                        <p:strVal val="visible"/>
                                      </p:to>
                                    </p:set>
                                    <p:anim calcmode="lin" valueType="num">
                                      <p:cBhvr additive="base">
                                        <p:cTn id="31" dur="500" fill="hold"/>
                                        <p:tgtEl>
                                          <p:spTgt spid="32"/>
                                        </p:tgtEl>
                                        <p:attrNameLst>
                                          <p:attrName>ppt_x</p:attrName>
                                        </p:attrNameLst>
                                      </p:cBhvr>
                                      <p:tavLst>
                                        <p:tav tm="0">
                                          <p:val>
                                            <p:strVal val="#ppt_x"/>
                                          </p:val>
                                        </p:tav>
                                        <p:tav tm="100000">
                                          <p:val>
                                            <p:strVal val="#ppt_x"/>
                                          </p:val>
                                        </p:tav>
                                      </p:tavLst>
                                    </p:anim>
                                    <p:anim calcmode="lin" valueType="num">
                                      <p:cBhvr additive="base">
                                        <p:cTn id="32"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Resim 6">
            <a:extLst>
              <a:ext uri="{FF2B5EF4-FFF2-40B4-BE49-F238E27FC236}">
                <a16:creationId xmlns:a16="http://schemas.microsoft.com/office/drawing/2014/main" id="{1BCBAC28-0F82-2408-AAF9-5C38064A4E43}"/>
              </a:ext>
            </a:extLst>
          </p:cNvPr>
          <p:cNvPicPr>
            <a:picLocks noChangeAspect="1"/>
          </p:cNvPicPr>
          <p:nvPr/>
        </p:nvPicPr>
        <p:blipFill>
          <a:blip r:embed="rId3"/>
          <a:stretch>
            <a:fillRect/>
          </a:stretch>
        </p:blipFill>
        <p:spPr>
          <a:xfrm>
            <a:off x="0" y="1695659"/>
            <a:ext cx="12205406" cy="3752104"/>
          </a:xfrm>
          <a:prstGeom prst="rect">
            <a:avLst/>
          </a:prstGeom>
        </p:spPr>
      </p:pic>
    </p:spTree>
    <p:extLst>
      <p:ext uri="{BB962C8B-B14F-4D97-AF65-F5344CB8AC3E}">
        <p14:creationId xmlns:p14="http://schemas.microsoft.com/office/powerpoint/2010/main" val="41213683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a:extLst>
              <a:ext uri="{FF2B5EF4-FFF2-40B4-BE49-F238E27FC236}">
                <a16:creationId xmlns:a16="http://schemas.microsoft.com/office/drawing/2014/main" id="{2DFC5C4F-6A25-370D-2AE4-A99FF6271C4B}"/>
              </a:ext>
            </a:extLst>
          </p:cNvPr>
          <p:cNvPicPr>
            <a:picLocks noChangeAspect="1"/>
          </p:cNvPicPr>
          <p:nvPr/>
        </p:nvPicPr>
        <p:blipFill>
          <a:blip r:embed="rId3"/>
          <a:stretch>
            <a:fillRect/>
          </a:stretch>
        </p:blipFill>
        <p:spPr>
          <a:xfrm>
            <a:off x="1275905" y="1868371"/>
            <a:ext cx="9601201" cy="2865237"/>
          </a:xfrm>
          <a:prstGeom prst="rect">
            <a:avLst/>
          </a:prstGeom>
        </p:spPr>
      </p:pic>
    </p:spTree>
    <p:extLst>
      <p:ext uri="{BB962C8B-B14F-4D97-AF65-F5344CB8AC3E}">
        <p14:creationId xmlns:p14="http://schemas.microsoft.com/office/powerpoint/2010/main" val="25210183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a:extLst>
              <a:ext uri="{FF2B5EF4-FFF2-40B4-BE49-F238E27FC236}">
                <a16:creationId xmlns:a16="http://schemas.microsoft.com/office/drawing/2014/main" id="{F884010B-9F17-8C42-5EA5-029A35679A87}"/>
              </a:ext>
            </a:extLst>
          </p:cNvPr>
          <p:cNvPicPr>
            <a:picLocks noChangeAspect="1"/>
          </p:cNvPicPr>
          <p:nvPr/>
        </p:nvPicPr>
        <p:blipFill>
          <a:blip r:embed="rId3"/>
          <a:stretch>
            <a:fillRect/>
          </a:stretch>
        </p:blipFill>
        <p:spPr>
          <a:xfrm>
            <a:off x="3456633" y="35277"/>
            <a:ext cx="4441497" cy="6807791"/>
          </a:xfrm>
          <a:prstGeom prst="rect">
            <a:avLst/>
          </a:prstGeom>
        </p:spPr>
      </p:pic>
    </p:spTree>
    <p:extLst>
      <p:ext uri="{BB962C8B-B14F-4D97-AF65-F5344CB8AC3E}">
        <p14:creationId xmlns:p14="http://schemas.microsoft.com/office/powerpoint/2010/main" val="1191971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97010" y="2775471"/>
            <a:ext cx="3778680" cy="510333"/>
          </a:xfrm>
        </p:spPr>
        <p:txBody>
          <a:bodyPr>
            <a:normAutofit fontScale="9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rPr>
              <a:t>İstanbul’daki en yüksek puanlı </a:t>
            </a:r>
            <a:br>
              <a:rPr kumimoji="0" lang="tr-TR" sz="2400" b="1"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rPr>
            </a:br>
            <a:r>
              <a:rPr kumimoji="0" lang="tr-TR" sz="2400" b="1"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rPr>
              <a:t>ilk 20 devlet lisesi</a:t>
            </a:r>
            <a:endParaRPr kumimoji="0" lang="tr-TR"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2 Metin kutusu"/>
          <p:cNvSpPr txBox="1"/>
          <p:nvPr/>
        </p:nvSpPr>
        <p:spPr>
          <a:xfrm>
            <a:off x="7162143" y="6550028"/>
            <a:ext cx="259215" cy="265113"/>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tr-TR" sz="11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pic>
        <p:nvPicPr>
          <p:cNvPr id="5" name="Resim 4">
            <a:extLst>
              <a:ext uri="{FF2B5EF4-FFF2-40B4-BE49-F238E27FC236}">
                <a16:creationId xmlns:a16="http://schemas.microsoft.com/office/drawing/2014/main" id="{1CA8C49D-E219-F9DD-FCD5-ED1FE2D63F71}"/>
              </a:ext>
            </a:extLst>
          </p:cNvPr>
          <p:cNvPicPr>
            <a:picLocks noChangeAspect="1"/>
          </p:cNvPicPr>
          <p:nvPr/>
        </p:nvPicPr>
        <p:blipFill>
          <a:blip r:embed="rId3"/>
          <a:stretch>
            <a:fillRect/>
          </a:stretch>
        </p:blipFill>
        <p:spPr>
          <a:xfrm>
            <a:off x="0" y="0"/>
            <a:ext cx="8197010" cy="6858000"/>
          </a:xfrm>
          <a:prstGeom prst="rect">
            <a:avLst/>
          </a:prstGeom>
        </p:spPr>
      </p:pic>
    </p:spTree>
    <p:extLst>
      <p:ext uri="{BB962C8B-B14F-4D97-AF65-F5344CB8AC3E}">
        <p14:creationId xmlns:p14="http://schemas.microsoft.com/office/powerpoint/2010/main" val="36471127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6059" y="1352424"/>
            <a:ext cx="10238913" cy="411886"/>
          </a:xfrm>
        </p:spPr>
        <p:txBody>
          <a:bodyPr>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rPr>
              <a:t>Ankara’daki en yüksek puanlı ilk 10 devlet lisesi</a:t>
            </a:r>
            <a:endParaRPr kumimoji="0" lang="tr-TR"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2 Metin kutusu"/>
          <p:cNvSpPr txBox="1"/>
          <p:nvPr/>
        </p:nvSpPr>
        <p:spPr>
          <a:xfrm>
            <a:off x="7162143" y="6550028"/>
            <a:ext cx="259215" cy="265113"/>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tr-TR" sz="11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pic>
        <p:nvPicPr>
          <p:cNvPr id="6" name="Resim 5">
            <a:extLst>
              <a:ext uri="{FF2B5EF4-FFF2-40B4-BE49-F238E27FC236}">
                <a16:creationId xmlns:a16="http://schemas.microsoft.com/office/drawing/2014/main" id="{8852A2FE-0F59-8C64-1C2D-D5A26676A878}"/>
              </a:ext>
            </a:extLst>
          </p:cNvPr>
          <p:cNvPicPr>
            <a:picLocks noChangeAspect="1"/>
          </p:cNvPicPr>
          <p:nvPr/>
        </p:nvPicPr>
        <p:blipFill>
          <a:blip r:embed="rId3"/>
          <a:stretch>
            <a:fillRect/>
          </a:stretch>
        </p:blipFill>
        <p:spPr>
          <a:xfrm>
            <a:off x="201929" y="2015616"/>
            <a:ext cx="11788140" cy="3489960"/>
          </a:xfrm>
          <a:prstGeom prst="rect">
            <a:avLst/>
          </a:prstGeom>
        </p:spPr>
      </p:pic>
    </p:spTree>
    <p:extLst>
      <p:ext uri="{BB962C8B-B14F-4D97-AF65-F5344CB8AC3E}">
        <p14:creationId xmlns:p14="http://schemas.microsoft.com/office/powerpoint/2010/main" val="42625919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56549" y="266700"/>
            <a:ext cx="7057124" cy="571500"/>
          </a:xfrm>
        </p:spPr>
        <p:txBody>
          <a:bodyPr>
            <a:norm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rPr>
              <a:t>İzmir’deki en yüksek puanlı ilk 10 devlet lisesi</a:t>
            </a:r>
            <a:endParaRPr kumimoji="0" lang="tr-TR"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2 Metin kutusu"/>
          <p:cNvSpPr txBox="1"/>
          <p:nvPr/>
        </p:nvSpPr>
        <p:spPr>
          <a:xfrm>
            <a:off x="7162143" y="6550028"/>
            <a:ext cx="259215" cy="265113"/>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tr-TR" sz="11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pic>
        <p:nvPicPr>
          <p:cNvPr id="6" name="Resim 5">
            <a:extLst>
              <a:ext uri="{FF2B5EF4-FFF2-40B4-BE49-F238E27FC236}">
                <a16:creationId xmlns:a16="http://schemas.microsoft.com/office/drawing/2014/main" id="{7697FDB3-379E-04EA-C808-61062249A919}"/>
              </a:ext>
            </a:extLst>
          </p:cNvPr>
          <p:cNvPicPr>
            <a:picLocks noChangeAspect="1"/>
          </p:cNvPicPr>
          <p:nvPr/>
        </p:nvPicPr>
        <p:blipFill>
          <a:blip r:embed="rId3"/>
          <a:stretch>
            <a:fillRect/>
          </a:stretch>
        </p:blipFill>
        <p:spPr>
          <a:xfrm>
            <a:off x="148590" y="1550670"/>
            <a:ext cx="11894820" cy="3756660"/>
          </a:xfrm>
          <a:prstGeom prst="rect">
            <a:avLst/>
          </a:prstGeom>
        </p:spPr>
      </p:pic>
    </p:spTree>
    <p:extLst>
      <p:ext uri="{BB962C8B-B14F-4D97-AF65-F5344CB8AC3E}">
        <p14:creationId xmlns:p14="http://schemas.microsoft.com/office/powerpoint/2010/main" val="2234602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43740" y="373897"/>
            <a:ext cx="8253128" cy="571500"/>
          </a:xfrm>
        </p:spPr>
        <p:txBody>
          <a:bodyPr>
            <a:normAutofit fontScale="90000"/>
          </a:bodyPr>
          <a:lstStyle/>
          <a:p>
            <a:pPr lvl="0" algn="l" fontAlgn="base">
              <a:spcAft>
                <a:spcPct val="0"/>
              </a:spcAft>
            </a:pPr>
            <a:r>
              <a:rPr lang="tr-TR" sz="2500" b="1" dirty="0" smtClean="0">
                <a:solidFill>
                  <a:srgbClr val="C00000"/>
                </a:solidFill>
                <a:latin typeface="Calibri" panose="020F0502020204030204" pitchFamily="34" charset="0"/>
                <a:cs typeface="Calibri" panose="020F0502020204030204" pitchFamily="34" charset="0"/>
              </a:rPr>
              <a:t>SAMSUN İLİNDEKİ </a:t>
            </a:r>
            <a:r>
              <a:rPr lang="tr-TR" sz="2500" b="1" dirty="0">
                <a:solidFill>
                  <a:srgbClr val="C00000"/>
                </a:solidFill>
                <a:latin typeface="Calibri" panose="020F0502020204030204" pitchFamily="34" charset="0"/>
                <a:cs typeface="Calibri" panose="020F0502020204030204" pitchFamily="34" charset="0"/>
              </a:rPr>
              <a:t>LGS PUANIYLA ÖĞRENCİ ALAN DEVLET LİSELERİ</a:t>
            </a:r>
            <a:endParaRPr lang="en-US" dirty="0">
              <a:solidFill>
                <a:srgbClr val="C00000"/>
              </a:solidFill>
              <a:latin typeface="Calibri" panose="020F0502020204030204" pitchFamily="34" charset="0"/>
              <a:cs typeface="Calibri" panose="020F0502020204030204" pitchFamily="34" charset="0"/>
            </a:endParaRPr>
          </a:p>
        </p:txBody>
      </p:sp>
      <p:sp>
        <p:nvSpPr>
          <p:cNvPr id="8" name="2 Metin kutusu"/>
          <p:cNvSpPr txBox="1"/>
          <p:nvPr/>
        </p:nvSpPr>
        <p:spPr>
          <a:xfrm>
            <a:off x="7162143" y="6550028"/>
            <a:ext cx="259215" cy="265113"/>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tr-TR" sz="11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graphicFrame>
        <p:nvGraphicFramePr>
          <p:cNvPr id="4" name="Tablo 3"/>
          <p:cNvGraphicFramePr>
            <a:graphicFrameLocks noGrp="1"/>
          </p:cNvGraphicFramePr>
          <p:nvPr>
            <p:extLst/>
          </p:nvPr>
        </p:nvGraphicFramePr>
        <p:xfrm>
          <a:off x="746972" y="945400"/>
          <a:ext cx="10174312" cy="5378127"/>
        </p:xfrm>
        <a:graphic>
          <a:graphicData uri="http://schemas.openxmlformats.org/drawingml/2006/table">
            <a:tbl>
              <a:tblPr firstRow="1" bandRow="1">
                <a:tableStyleId>{5C22544A-7EE6-4342-B048-85BDC9FD1C3A}</a:tableStyleId>
              </a:tblPr>
              <a:tblGrid>
                <a:gridCol w="2543578">
                  <a:extLst>
                    <a:ext uri="{9D8B030D-6E8A-4147-A177-3AD203B41FA5}">
                      <a16:colId xmlns:a16="http://schemas.microsoft.com/office/drawing/2014/main" val="4124031610"/>
                    </a:ext>
                  </a:extLst>
                </a:gridCol>
                <a:gridCol w="2543578">
                  <a:extLst>
                    <a:ext uri="{9D8B030D-6E8A-4147-A177-3AD203B41FA5}">
                      <a16:colId xmlns:a16="http://schemas.microsoft.com/office/drawing/2014/main" val="2697007168"/>
                    </a:ext>
                  </a:extLst>
                </a:gridCol>
                <a:gridCol w="2543578">
                  <a:extLst>
                    <a:ext uri="{9D8B030D-6E8A-4147-A177-3AD203B41FA5}">
                      <a16:colId xmlns:a16="http://schemas.microsoft.com/office/drawing/2014/main" val="2582528669"/>
                    </a:ext>
                  </a:extLst>
                </a:gridCol>
                <a:gridCol w="2543578">
                  <a:extLst>
                    <a:ext uri="{9D8B030D-6E8A-4147-A177-3AD203B41FA5}">
                      <a16:colId xmlns:a16="http://schemas.microsoft.com/office/drawing/2014/main" val="865202336"/>
                    </a:ext>
                  </a:extLst>
                </a:gridCol>
              </a:tblGrid>
              <a:tr h="517006">
                <a:tc>
                  <a:txBody>
                    <a:bodyPr/>
                    <a:lstStyle/>
                    <a:p>
                      <a:pPr algn="ctr" fontAlgn="ctr"/>
                      <a:r>
                        <a:rPr lang="tr-TR" sz="1400" b="1" i="0" u="none" strike="noStrike" dirty="0">
                          <a:solidFill>
                            <a:srgbClr val="000000"/>
                          </a:solidFill>
                          <a:effectLst/>
                          <a:latin typeface="Verdana" panose="020B0604030504040204" pitchFamily="34" charset="0"/>
                        </a:rPr>
                        <a:t>Okul Türü</a:t>
                      </a:r>
                    </a:p>
                  </a:txBody>
                  <a:tcPr marL="9525" marR="9525" marT="9525" marB="0" anchor="ctr"/>
                </a:tc>
                <a:tc>
                  <a:txBody>
                    <a:bodyPr/>
                    <a:lstStyle/>
                    <a:p>
                      <a:pPr algn="ctr" fontAlgn="ctr"/>
                      <a:r>
                        <a:rPr lang="tr-TR" sz="1400" b="1" i="0" u="none" strike="noStrike">
                          <a:solidFill>
                            <a:srgbClr val="000000"/>
                          </a:solidFill>
                          <a:effectLst/>
                          <a:latin typeface="Verdana" panose="020B0604030504040204" pitchFamily="34" charset="0"/>
                        </a:rPr>
                        <a:t>Okul Adı</a:t>
                      </a:r>
                    </a:p>
                  </a:txBody>
                  <a:tcPr marL="9525" marR="9525" marT="19050" marB="19050" anchor="ctr"/>
                </a:tc>
                <a:tc>
                  <a:txBody>
                    <a:bodyPr/>
                    <a:lstStyle/>
                    <a:p>
                      <a:pPr algn="ctr" fontAlgn="ctr"/>
                      <a:r>
                        <a:rPr lang="tr-TR" sz="1400" b="1" i="0" u="none" strike="noStrike">
                          <a:solidFill>
                            <a:srgbClr val="000000"/>
                          </a:solidFill>
                          <a:effectLst/>
                          <a:latin typeface="Verdana" panose="020B0604030504040204" pitchFamily="34" charset="0"/>
                        </a:rPr>
                        <a:t>TABAN PUAN</a:t>
                      </a:r>
                    </a:p>
                  </a:txBody>
                  <a:tcPr marL="9525" marR="9525" marT="19050" marB="19050" anchor="ctr"/>
                </a:tc>
                <a:tc>
                  <a:txBody>
                    <a:bodyPr/>
                    <a:lstStyle/>
                    <a:p>
                      <a:pPr algn="ctr" fontAlgn="ctr"/>
                      <a:r>
                        <a:rPr lang="tr-TR" sz="1400" b="1" i="0" u="none" strike="noStrike" dirty="0">
                          <a:solidFill>
                            <a:srgbClr val="000000"/>
                          </a:solidFill>
                          <a:effectLst/>
                          <a:latin typeface="Verdana" panose="020B0604030504040204" pitchFamily="34" charset="0"/>
                        </a:rPr>
                        <a:t>Yabancı Dili</a:t>
                      </a:r>
                    </a:p>
                  </a:txBody>
                  <a:tcPr marL="9525" marR="9525" marT="19050" marB="19050" anchor="ctr"/>
                </a:tc>
                <a:extLst>
                  <a:ext uri="{0D108BD9-81ED-4DB2-BD59-A6C34878D82A}">
                    <a16:rowId xmlns:a16="http://schemas.microsoft.com/office/drawing/2014/main" val="3990642233"/>
                  </a:ext>
                </a:extLst>
              </a:tr>
              <a:tr h="947315">
                <a:tc>
                  <a:txBody>
                    <a:bodyPr/>
                    <a:lstStyle/>
                    <a:p>
                      <a:pPr algn="ctr" fontAlgn="ctr"/>
                      <a:r>
                        <a:rPr lang="tr-TR" sz="1400" b="1" i="0" u="none" strike="noStrike" dirty="0">
                          <a:solidFill>
                            <a:srgbClr val="000000"/>
                          </a:solidFill>
                          <a:effectLst/>
                          <a:latin typeface="Verdana" panose="020B0604030504040204" pitchFamily="34" charset="0"/>
                        </a:rPr>
                        <a:t>Fen Lisesi</a:t>
                      </a:r>
                    </a:p>
                  </a:txBody>
                  <a:tcPr marL="9525" marR="9525" marT="19050" marB="19050" anchor="ctr"/>
                </a:tc>
                <a:tc>
                  <a:txBody>
                    <a:bodyPr/>
                    <a:lstStyle/>
                    <a:p>
                      <a:pPr algn="ctr" fontAlgn="ctr"/>
                      <a:r>
                        <a:rPr lang="tr-TR" sz="1400" b="1" i="0" u="none" strike="noStrike" dirty="0">
                          <a:solidFill>
                            <a:srgbClr val="000000"/>
                          </a:solidFill>
                          <a:effectLst/>
                          <a:latin typeface="Verdana" panose="020B0604030504040204" pitchFamily="34" charset="0"/>
                        </a:rPr>
                        <a:t>ATAKUM / Samsun Garip Zeycan Yıldırım Fen Lisesi</a:t>
                      </a:r>
                    </a:p>
                  </a:txBody>
                  <a:tcPr marL="9525" marR="9525" marT="19050" marB="19050" anchor="ctr"/>
                </a:tc>
                <a:tc>
                  <a:txBody>
                    <a:bodyPr/>
                    <a:lstStyle/>
                    <a:p>
                      <a:pPr algn="ctr" fontAlgn="ctr"/>
                      <a:r>
                        <a:rPr lang="tr-TR" sz="1400" b="1" i="0" u="none" strike="noStrike" dirty="0">
                          <a:solidFill>
                            <a:srgbClr val="000000"/>
                          </a:solidFill>
                          <a:effectLst/>
                          <a:latin typeface="Verdana" panose="020B0604030504040204" pitchFamily="34" charset="0"/>
                        </a:rPr>
                        <a:t>480,0525</a:t>
                      </a:r>
                    </a:p>
                  </a:txBody>
                  <a:tcPr marL="9525" marR="9525" marT="19050" marB="19050" anchor="ctr"/>
                </a:tc>
                <a:tc>
                  <a:txBody>
                    <a:bodyPr/>
                    <a:lstStyle/>
                    <a:p>
                      <a:pPr algn="ctr" fontAlgn="ctr"/>
                      <a:r>
                        <a:rPr lang="tr-TR" sz="1400" b="1" i="0" u="none" strike="noStrike">
                          <a:solidFill>
                            <a:srgbClr val="000000"/>
                          </a:solidFill>
                          <a:effectLst/>
                          <a:latin typeface="Verdana" panose="020B0604030504040204" pitchFamily="34" charset="0"/>
                        </a:rPr>
                        <a:t>İngilizce</a:t>
                      </a:r>
                    </a:p>
                  </a:txBody>
                  <a:tcPr marL="9525" marR="9525" marT="19050" marB="19050" anchor="ctr"/>
                </a:tc>
                <a:extLst>
                  <a:ext uri="{0D108BD9-81ED-4DB2-BD59-A6C34878D82A}">
                    <a16:rowId xmlns:a16="http://schemas.microsoft.com/office/drawing/2014/main" val="1198914069"/>
                  </a:ext>
                </a:extLst>
              </a:tr>
              <a:tr h="777889">
                <a:tc>
                  <a:txBody>
                    <a:bodyPr/>
                    <a:lstStyle/>
                    <a:p>
                      <a:pPr algn="ctr" fontAlgn="ctr"/>
                      <a:r>
                        <a:rPr lang="tr-TR" sz="1400" b="1" i="0" u="none" strike="noStrike" dirty="0">
                          <a:solidFill>
                            <a:srgbClr val="000000"/>
                          </a:solidFill>
                          <a:effectLst/>
                          <a:latin typeface="Verdana" panose="020B0604030504040204" pitchFamily="34" charset="0"/>
                        </a:rPr>
                        <a:t>Fen Lisesi</a:t>
                      </a:r>
                    </a:p>
                  </a:txBody>
                  <a:tcPr marL="9525" marR="9525" marT="19050" marB="19050" anchor="ctr"/>
                </a:tc>
                <a:tc>
                  <a:txBody>
                    <a:bodyPr/>
                    <a:lstStyle/>
                    <a:p>
                      <a:pPr algn="ctr" fontAlgn="ctr"/>
                      <a:r>
                        <a:rPr lang="tr-TR" sz="1400" b="1" i="0" u="none" strike="noStrike" dirty="0">
                          <a:solidFill>
                            <a:srgbClr val="000000"/>
                          </a:solidFill>
                          <a:effectLst/>
                          <a:latin typeface="Verdana" panose="020B0604030504040204" pitchFamily="34" charset="0"/>
                        </a:rPr>
                        <a:t>İLKADIM / Aziz Atik Fen Lisesi</a:t>
                      </a:r>
                    </a:p>
                  </a:txBody>
                  <a:tcPr marL="9525" marR="9525" marT="19050" marB="19050" anchor="ctr"/>
                </a:tc>
                <a:tc>
                  <a:txBody>
                    <a:bodyPr/>
                    <a:lstStyle/>
                    <a:p>
                      <a:pPr algn="ctr" fontAlgn="ctr"/>
                      <a:r>
                        <a:rPr lang="tr-TR" sz="1400" b="1" i="0" u="none" strike="noStrike" dirty="0">
                          <a:solidFill>
                            <a:srgbClr val="000000"/>
                          </a:solidFill>
                          <a:effectLst/>
                          <a:latin typeface="Verdana" panose="020B0604030504040204" pitchFamily="34" charset="0"/>
                        </a:rPr>
                        <a:t>469,3866</a:t>
                      </a:r>
                    </a:p>
                  </a:txBody>
                  <a:tcPr marL="9525" marR="9525" marT="19050" marB="19050" anchor="ctr"/>
                </a:tc>
                <a:tc>
                  <a:txBody>
                    <a:bodyPr/>
                    <a:lstStyle/>
                    <a:p>
                      <a:pPr algn="ctr" fontAlgn="ctr"/>
                      <a:r>
                        <a:rPr lang="tr-TR" sz="1400" b="1" i="0" u="none" strike="noStrike">
                          <a:solidFill>
                            <a:srgbClr val="000000"/>
                          </a:solidFill>
                          <a:effectLst/>
                          <a:latin typeface="Verdana" panose="020B0604030504040204" pitchFamily="34" charset="0"/>
                        </a:rPr>
                        <a:t>İngilizce</a:t>
                      </a:r>
                    </a:p>
                  </a:txBody>
                  <a:tcPr marL="9525" marR="9525" marT="19050" marB="19050" anchor="ctr"/>
                </a:tc>
                <a:extLst>
                  <a:ext uri="{0D108BD9-81ED-4DB2-BD59-A6C34878D82A}">
                    <a16:rowId xmlns:a16="http://schemas.microsoft.com/office/drawing/2014/main" val="4118744362"/>
                  </a:ext>
                </a:extLst>
              </a:tr>
              <a:tr h="387195">
                <a:tc>
                  <a:txBody>
                    <a:bodyPr/>
                    <a:lstStyle/>
                    <a:p>
                      <a:pPr algn="ctr" fontAlgn="ctr"/>
                      <a:r>
                        <a:rPr lang="tr-TR" sz="1400" b="1" i="0" u="none" strike="noStrike" dirty="0">
                          <a:solidFill>
                            <a:srgbClr val="000000"/>
                          </a:solidFill>
                          <a:effectLst/>
                          <a:latin typeface="Verdana" panose="020B0604030504040204" pitchFamily="34" charset="0"/>
                        </a:rPr>
                        <a:t>Fen Lisesi</a:t>
                      </a:r>
                    </a:p>
                  </a:txBody>
                  <a:tcPr marL="9525" marR="9525" marT="19050" marB="19050" anchor="ctr"/>
                </a:tc>
                <a:tc>
                  <a:txBody>
                    <a:bodyPr/>
                    <a:lstStyle/>
                    <a:p>
                      <a:pPr algn="ctr" fontAlgn="ctr"/>
                      <a:r>
                        <a:rPr lang="tr-TR" sz="1400" b="1" i="0" u="none" strike="noStrike">
                          <a:solidFill>
                            <a:srgbClr val="000000"/>
                          </a:solidFill>
                          <a:effectLst/>
                          <a:latin typeface="Verdana" panose="020B0604030504040204" pitchFamily="34" charset="0"/>
                        </a:rPr>
                        <a:t>CANİK / Canik Fen Lisesi</a:t>
                      </a:r>
                    </a:p>
                  </a:txBody>
                  <a:tcPr marL="9525" marR="9525" marT="19050" marB="19050" anchor="ctr"/>
                </a:tc>
                <a:tc>
                  <a:txBody>
                    <a:bodyPr/>
                    <a:lstStyle/>
                    <a:p>
                      <a:pPr algn="ctr" fontAlgn="ctr"/>
                      <a:r>
                        <a:rPr lang="tr-TR" sz="1400" b="1" i="0" u="none" strike="noStrike" dirty="0">
                          <a:solidFill>
                            <a:srgbClr val="000000"/>
                          </a:solidFill>
                          <a:effectLst/>
                          <a:latin typeface="Verdana" panose="020B0604030504040204" pitchFamily="34" charset="0"/>
                        </a:rPr>
                        <a:t>463,8603</a:t>
                      </a:r>
                    </a:p>
                  </a:txBody>
                  <a:tcPr marL="9525" marR="9525" marT="19050" marB="19050" anchor="ctr"/>
                </a:tc>
                <a:tc>
                  <a:txBody>
                    <a:bodyPr/>
                    <a:lstStyle/>
                    <a:p>
                      <a:pPr algn="ctr" fontAlgn="ctr"/>
                      <a:r>
                        <a:rPr lang="tr-TR" sz="1400" b="1" i="0" u="none" strike="noStrike">
                          <a:solidFill>
                            <a:srgbClr val="000000"/>
                          </a:solidFill>
                          <a:effectLst/>
                          <a:latin typeface="Verdana" panose="020B0604030504040204" pitchFamily="34" charset="0"/>
                        </a:rPr>
                        <a:t>İngilizce</a:t>
                      </a:r>
                    </a:p>
                  </a:txBody>
                  <a:tcPr marL="9525" marR="9525" marT="19050" marB="19050" anchor="ctr"/>
                </a:tc>
                <a:extLst>
                  <a:ext uri="{0D108BD9-81ED-4DB2-BD59-A6C34878D82A}">
                    <a16:rowId xmlns:a16="http://schemas.microsoft.com/office/drawing/2014/main" val="2102922279"/>
                  </a:ext>
                </a:extLst>
              </a:tr>
              <a:tr h="580330">
                <a:tc>
                  <a:txBody>
                    <a:bodyPr/>
                    <a:lstStyle/>
                    <a:p>
                      <a:pPr algn="ctr" fontAlgn="ctr"/>
                      <a:r>
                        <a:rPr lang="tr-TR" sz="1400" b="1" i="0" u="none" strike="noStrike">
                          <a:solidFill>
                            <a:srgbClr val="000000"/>
                          </a:solidFill>
                          <a:effectLst/>
                          <a:latin typeface="Verdana" panose="020B0604030504040204" pitchFamily="34" charset="0"/>
                        </a:rPr>
                        <a:t>Fen Lisesi</a:t>
                      </a:r>
                    </a:p>
                  </a:txBody>
                  <a:tcPr marL="9525" marR="9525" marT="19050" marB="19050" anchor="ctr"/>
                </a:tc>
                <a:tc>
                  <a:txBody>
                    <a:bodyPr/>
                    <a:lstStyle/>
                    <a:p>
                      <a:pPr algn="ctr" fontAlgn="ctr"/>
                      <a:r>
                        <a:rPr lang="tr-TR" sz="1400" b="1" i="0" u="none" strike="noStrike">
                          <a:solidFill>
                            <a:srgbClr val="000000"/>
                          </a:solidFill>
                          <a:effectLst/>
                          <a:latin typeface="Verdana" panose="020B0604030504040204" pitchFamily="34" charset="0"/>
                        </a:rPr>
                        <a:t>BAFRA / Bafra Fen Lisesi</a:t>
                      </a:r>
                    </a:p>
                  </a:txBody>
                  <a:tcPr marL="9525" marR="9525" marT="19050" marB="19050" anchor="ctr"/>
                </a:tc>
                <a:tc>
                  <a:txBody>
                    <a:bodyPr/>
                    <a:lstStyle/>
                    <a:p>
                      <a:pPr algn="ctr" fontAlgn="ctr"/>
                      <a:r>
                        <a:rPr lang="tr-TR" sz="1400" b="1" i="0" u="none" strike="noStrike" dirty="0">
                          <a:solidFill>
                            <a:srgbClr val="000000"/>
                          </a:solidFill>
                          <a:effectLst/>
                          <a:latin typeface="Verdana" panose="020B0604030504040204" pitchFamily="34" charset="0"/>
                        </a:rPr>
                        <a:t>446,726</a:t>
                      </a:r>
                    </a:p>
                  </a:txBody>
                  <a:tcPr marL="9525" marR="9525" marT="19050" marB="19050" anchor="ctr"/>
                </a:tc>
                <a:tc>
                  <a:txBody>
                    <a:bodyPr/>
                    <a:lstStyle/>
                    <a:p>
                      <a:pPr algn="ctr" fontAlgn="ctr"/>
                      <a:r>
                        <a:rPr lang="tr-TR" sz="1400" b="1" i="0" u="none" strike="noStrike" dirty="0">
                          <a:solidFill>
                            <a:srgbClr val="000000"/>
                          </a:solidFill>
                          <a:effectLst/>
                          <a:latin typeface="Verdana" panose="020B0604030504040204" pitchFamily="34" charset="0"/>
                        </a:rPr>
                        <a:t>İngilizce</a:t>
                      </a:r>
                    </a:p>
                  </a:txBody>
                  <a:tcPr marL="9525" marR="9525" marT="19050" marB="19050" anchor="ctr"/>
                </a:tc>
                <a:extLst>
                  <a:ext uri="{0D108BD9-81ED-4DB2-BD59-A6C34878D82A}">
                    <a16:rowId xmlns:a16="http://schemas.microsoft.com/office/drawing/2014/main" val="2815635914"/>
                  </a:ext>
                </a:extLst>
              </a:tr>
              <a:tr h="617372">
                <a:tc>
                  <a:txBody>
                    <a:bodyPr/>
                    <a:lstStyle/>
                    <a:p>
                      <a:pPr algn="ctr" fontAlgn="ctr"/>
                      <a:r>
                        <a:rPr lang="tr-TR" sz="1400" b="1" i="0" u="none" strike="noStrike" dirty="0">
                          <a:solidFill>
                            <a:srgbClr val="000000"/>
                          </a:solidFill>
                          <a:effectLst/>
                          <a:latin typeface="Verdana" panose="020B0604030504040204" pitchFamily="34" charset="0"/>
                        </a:rPr>
                        <a:t>Anadolu Lisesi</a:t>
                      </a:r>
                    </a:p>
                  </a:txBody>
                  <a:tcPr marL="9525" marR="9525" marT="19050" marB="19050" anchor="ctr"/>
                </a:tc>
                <a:tc>
                  <a:txBody>
                    <a:bodyPr/>
                    <a:lstStyle/>
                    <a:p>
                      <a:pPr algn="ctr" fontAlgn="ctr"/>
                      <a:r>
                        <a:rPr lang="tr-TR" sz="1400" b="1" i="0" u="none" strike="noStrike">
                          <a:solidFill>
                            <a:srgbClr val="000000"/>
                          </a:solidFill>
                          <a:effectLst/>
                          <a:latin typeface="Verdana" panose="020B0604030504040204" pitchFamily="34" charset="0"/>
                        </a:rPr>
                        <a:t>İLKADIM / Samsun Anadolu Lisesi</a:t>
                      </a:r>
                    </a:p>
                  </a:txBody>
                  <a:tcPr marL="9525" marR="9525" marT="19050" marB="19050" anchor="ctr"/>
                </a:tc>
                <a:tc>
                  <a:txBody>
                    <a:bodyPr/>
                    <a:lstStyle/>
                    <a:p>
                      <a:pPr algn="ctr" fontAlgn="ctr"/>
                      <a:r>
                        <a:rPr lang="tr-TR" sz="1400" b="1" i="0" u="none" strike="noStrike">
                          <a:solidFill>
                            <a:srgbClr val="000000"/>
                          </a:solidFill>
                          <a:effectLst/>
                          <a:latin typeface="Verdana" panose="020B0604030504040204" pitchFamily="34" charset="0"/>
                        </a:rPr>
                        <a:t>442,1356</a:t>
                      </a:r>
                    </a:p>
                  </a:txBody>
                  <a:tcPr marL="9525" marR="9525" marT="19050" marB="19050" anchor="ctr"/>
                </a:tc>
                <a:tc>
                  <a:txBody>
                    <a:bodyPr/>
                    <a:lstStyle/>
                    <a:p>
                      <a:pPr algn="ctr" fontAlgn="ctr"/>
                      <a:r>
                        <a:rPr lang="tr-TR" sz="1400" b="1" i="0" u="none" strike="noStrike" dirty="0">
                          <a:solidFill>
                            <a:srgbClr val="000000"/>
                          </a:solidFill>
                          <a:effectLst/>
                          <a:latin typeface="Verdana" panose="020B0604030504040204" pitchFamily="34" charset="0"/>
                        </a:rPr>
                        <a:t>İngilizce</a:t>
                      </a:r>
                    </a:p>
                  </a:txBody>
                  <a:tcPr marL="9525" marR="9525" marT="19050" marB="19050" anchor="ctr"/>
                </a:tc>
                <a:extLst>
                  <a:ext uri="{0D108BD9-81ED-4DB2-BD59-A6C34878D82A}">
                    <a16:rowId xmlns:a16="http://schemas.microsoft.com/office/drawing/2014/main" val="231265327"/>
                  </a:ext>
                </a:extLst>
              </a:tr>
              <a:tr h="1551020">
                <a:tc>
                  <a:txBody>
                    <a:bodyPr/>
                    <a:lstStyle/>
                    <a:p>
                      <a:pPr algn="ctr" fontAlgn="ctr"/>
                      <a:r>
                        <a:rPr lang="tr-TR" sz="1400" b="1" i="0" u="none" strike="noStrike" dirty="0">
                          <a:solidFill>
                            <a:srgbClr val="000000"/>
                          </a:solidFill>
                          <a:effectLst/>
                          <a:latin typeface="Verdana" panose="020B0604030504040204" pitchFamily="34" charset="0"/>
                        </a:rPr>
                        <a:t>Fen Lisesi</a:t>
                      </a:r>
                    </a:p>
                  </a:txBody>
                  <a:tcPr marL="9525" marR="9525" marT="19050" marB="19050" anchor="ctr"/>
                </a:tc>
                <a:tc>
                  <a:txBody>
                    <a:bodyPr/>
                    <a:lstStyle/>
                    <a:p>
                      <a:pPr algn="ctr" fontAlgn="ctr"/>
                      <a:r>
                        <a:rPr lang="tr-TR" sz="1400" b="1" i="0" u="none" strike="noStrike">
                          <a:solidFill>
                            <a:srgbClr val="000000"/>
                          </a:solidFill>
                          <a:effectLst/>
                          <a:latin typeface="Verdana" panose="020B0604030504040204" pitchFamily="34" charset="0"/>
                        </a:rPr>
                        <a:t>ÇARŞAMBA / Çarşamba Fen Lisesi</a:t>
                      </a:r>
                    </a:p>
                  </a:txBody>
                  <a:tcPr marL="9525" marR="9525" marT="19050" marB="19050" anchor="ctr"/>
                </a:tc>
                <a:tc>
                  <a:txBody>
                    <a:bodyPr/>
                    <a:lstStyle/>
                    <a:p>
                      <a:pPr algn="ctr" fontAlgn="ctr"/>
                      <a:r>
                        <a:rPr lang="tr-TR" sz="1400" b="1" i="0" u="none" strike="noStrike">
                          <a:solidFill>
                            <a:srgbClr val="000000"/>
                          </a:solidFill>
                          <a:effectLst/>
                          <a:latin typeface="Verdana" panose="020B0604030504040204" pitchFamily="34" charset="0"/>
                        </a:rPr>
                        <a:t>427,5007</a:t>
                      </a:r>
                    </a:p>
                  </a:txBody>
                  <a:tcPr marL="9525" marR="9525" marT="19050" marB="19050" anchor="ctr"/>
                </a:tc>
                <a:tc>
                  <a:txBody>
                    <a:bodyPr/>
                    <a:lstStyle/>
                    <a:p>
                      <a:pPr algn="ctr" fontAlgn="ctr"/>
                      <a:r>
                        <a:rPr lang="tr-TR" sz="1400" b="1" i="0" u="none" strike="noStrike" dirty="0">
                          <a:solidFill>
                            <a:srgbClr val="000000"/>
                          </a:solidFill>
                          <a:effectLst/>
                          <a:latin typeface="Verdana" panose="020B0604030504040204" pitchFamily="34" charset="0"/>
                        </a:rPr>
                        <a:t>İngilizce</a:t>
                      </a:r>
                    </a:p>
                  </a:txBody>
                  <a:tcPr marL="9525" marR="9525" marT="19050" marB="19050" anchor="ctr"/>
                </a:tc>
                <a:extLst>
                  <a:ext uri="{0D108BD9-81ED-4DB2-BD59-A6C34878D82A}">
                    <a16:rowId xmlns:a16="http://schemas.microsoft.com/office/drawing/2014/main" val="114914769"/>
                  </a:ext>
                </a:extLst>
              </a:tr>
            </a:tbl>
          </a:graphicData>
        </a:graphic>
      </p:graphicFrame>
    </p:spTree>
    <p:extLst>
      <p:ext uri="{BB962C8B-B14F-4D97-AF65-F5344CB8AC3E}">
        <p14:creationId xmlns:p14="http://schemas.microsoft.com/office/powerpoint/2010/main" val="35806670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43740" y="373897"/>
            <a:ext cx="8253128" cy="571500"/>
          </a:xfrm>
        </p:spPr>
        <p:txBody>
          <a:bodyPr>
            <a:normAutofit fontScale="90000"/>
          </a:bodyPr>
          <a:lstStyle/>
          <a:p>
            <a:pPr lvl="0" algn="l" fontAlgn="base">
              <a:spcAft>
                <a:spcPct val="0"/>
              </a:spcAft>
            </a:pPr>
            <a:r>
              <a:rPr lang="tr-TR" sz="2500" b="1" dirty="0" smtClean="0">
                <a:solidFill>
                  <a:srgbClr val="C00000"/>
                </a:solidFill>
                <a:latin typeface="Calibri" panose="020F0502020204030204" pitchFamily="34" charset="0"/>
                <a:cs typeface="Calibri" panose="020F0502020204030204" pitchFamily="34" charset="0"/>
              </a:rPr>
              <a:t>SAMSUN  </a:t>
            </a:r>
            <a:r>
              <a:rPr lang="tr-TR" sz="2500" b="1" dirty="0">
                <a:solidFill>
                  <a:srgbClr val="C00000"/>
                </a:solidFill>
                <a:latin typeface="Calibri" panose="020F0502020204030204" pitchFamily="34" charset="0"/>
                <a:cs typeface="Calibri" panose="020F0502020204030204" pitchFamily="34" charset="0"/>
              </a:rPr>
              <a:t>İLİNDEKİ LGS PUANIYLA ÖĞRENCİ ALAN DEVLET LİSELERİ</a:t>
            </a:r>
            <a:endParaRPr lang="en-US" dirty="0">
              <a:solidFill>
                <a:srgbClr val="C00000"/>
              </a:solidFill>
              <a:latin typeface="Calibri" panose="020F0502020204030204" pitchFamily="34" charset="0"/>
              <a:cs typeface="Calibri" panose="020F0502020204030204" pitchFamily="34" charset="0"/>
            </a:endParaRPr>
          </a:p>
        </p:txBody>
      </p:sp>
      <p:sp>
        <p:nvSpPr>
          <p:cNvPr id="8" name="2 Metin kutusu"/>
          <p:cNvSpPr txBox="1"/>
          <p:nvPr/>
        </p:nvSpPr>
        <p:spPr>
          <a:xfrm>
            <a:off x="7162143" y="6550028"/>
            <a:ext cx="259215" cy="265113"/>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tr-TR" sz="11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graphicFrame>
        <p:nvGraphicFramePr>
          <p:cNvPr id="4" name="Tablo 3"/>
          <p:cNvGraphicFramePr>
            <a:graphicFrameLocks noGrp="1"/>
          </p:cNvGraphicFramePr>
          <p:nvPr>
            <p:extLst/>
          </p:nvPr>
        </p:nvGraphicFramePr>
        <p:xfrm>
          <a:off x="772735" y="945397"/>
          <a:ext cx="10277339" cy="5847738"/>
        </p:xfrm>
        <a:graphic>
          <a:graphicData uri="http://schemas.openxmlformats.org/drawingml/2006/table">
            <a:tbl>
              <a:tblPr firstRow="1" bandRow="1">
                <a:tableStyleId>{5C22544A-7EE6-4342-B048-85BDC9FD1C3A}</a:tableStyleId>
              </a:tblPr>
              <a:tblGrid>
                <a:gridCol w="2587816">
                  <a:extLst>
                    <a:ext uri="{9D8B030D-6E8A-4147-A177-3AD203B41FA5}">
                      <a16:colId xmlns:a16="http://schemas.microsoft.com/office/drawing/2014/main" val="4124031610"/>
                    </a:ext>
                  </a:extLst>
                </a:gridCol>
                <a:gridCol w="2550853">
                  <a:extLst>
                    <a:ext uri="{9D8B030D-6E8A-4147-A177-3AD203B41FA5}">
                      <a16:colId xmlns:a16="http://schemas.microsoft.com/office/drawing/2014/main" val="2697007168"/>
                    </a:ext>
                  </a:extLst>
                </a:gridCol>
                <a:gridCol w="2569335">
                  <a:extLst>
                    <a:ext uri="{9D8B030D-6E8A-4147-A177-3AD203B41FA5}">
                      <a16:colId xmlns:a16="http://schemas.microsoft.com/office/drawing/2014/main" val="2582528669"/>
                    </a:ext>
                  </a:extLst>
                </a:gridCol>
                <a:gridCol w="2569335">
                  <a:extLst>
                    <a:ext uri="{9D8B030D-6E8A-4147-A177-3AD203B41FA5}">
                      <a16:colId xmlns:a16="http://schemas.microsoft.com/office/drawing/2014/main" val="865202336"/>
                    </a:ext>
                  </a:extLst>
                </a:gridCol>
              </a:tblGrid>
              <a:tr h="526818">
                <a:tc>
                  <a:txBody>
                    <a:bodyPr/>
                    <a:lstStyle/>
                    <a:p>
                      <a:pPr algn="ctr" fontAlgn="ctr"/>
                      <a:r>
                        <a:rPr lang="tr-TR" sz="1400" b="1" i="0" u="none" strike="noStrike" dirty="0">
                          <a:solidFill>
                            <a:srgbClr val="000000"/>
                          </a:solidFill>
                          <a:effectLst/>
                          <a:latin typeface="Verdana" panose="020B0604030504040204" pitchFamily="34" charset="0"/>
                        </a:rPr>
                        <a:t>Okul Türü</a:t>
                      </a:r>
                    </a:p>
                  </a:txBody>
                  <a:tcPr marL="9525" marR="9525" marT="9525" marB="0" anchor="ctr"/>
                </a:tc>
                <a:tc>
                  <a:txBody>
                    <a:bodyPr/>
                    <a:lstStyle/>
                    <a:p>
                      <a:pPr algn="ctr" fontAlgn="ctr"/>
                      <a:r>
                        <a:rPr lang="tr-TR" sz="1400" b="1" i="0" u="none" strike="noStrike">
                          <a:solidFill>
                            <a:srgbClr val="000000"/>
                          </a:solidFill>
                          <a:effectLst/>
                          <a:latin typeface="Verdana" panose="020B0604030504040204" pitchFamily="34" charset="0"/>
                        </a:rPr>
                        <a:t>Okul Adı</a:t>
                      </a:r>
                    </a:p>
                  </a:txBody>
                  <a:tcPr marL="9525" marR="9525" marT="19050" marB="19050" anchor="ctr"/>
                </a:tc>
                <a:tc>
                  <a:txBody>
                    <a:bodyPr/>
                    <a:lstStyle/>
                    <a:p>
                      <a:pPr algn="ctr" fontAlgn="ctr"/>
                      <a:r>
                        <a:rPr lang="tr-TR" sz="1400" b="1" i="0" u="none" strike="noStrike">
                          <a:solidFill>
                            <a:srgbClr val="000000"/>
                          </a:solidFill>
                          <a:effectLst/>
                          <a:latin typeface="Verdana" panose="020B0604030504040204" pitchFamily="34" charset="0"/>
                        </a:rPr>
                        <a:t>TABAN PUAN</a:t>
                      </a:r>
                    </a:p>
                  </a:txBody>
                  <a:tcPr marL="9525" marR="9525" marT="19050" marB="19050" anchor="ctr"/>
                </a:tc>
                <a:tc>
                  <a:txBody>
                    <a:bodyPr/>
                    <a:lstStyle/>
                    <a:p>
                      <a:pPr algn="ctr" fontAlgn="ctr"/>
                      <a:r>
                        <a:rPr lang="tr-TR" sz="1400" b="1" i="0" u="none" strike="noStrike" dirty="0">
                          <a:solidFill>
                            <a:srgbClr val="000000"/>
                          </a:solidFill>
                          <a:effectLst/>
                          <a:latin typeface="Verdana" panose="020B0604030504040204" pitchFamily="34" charset="0"/>
                        </a:rPr>
                        <a:t>Yabancı Dili</a:t>
                      </a:r>
                    </a:p>
                  </a:txBody>
                  <a:tcPr marL="9525" marR="9525" marT="19050" marB="19050" anchor="ctr"/>
                </a:tc>
                <a:extLst>
                  <a:ext uri="{0D108BD9-81ED-4DB2-BD59-A6C34878D82A}">
                    <a16:rowId xmlns:a16="http://schemas.microsoft.com/office/drawing/2014/main" val="3990642233"/>
                  </a:ext>
                </a:extLst>
              </a:tr>
              <a:tr h="526818">
                <a:tc>
                  <a:txBody>
                    <a:bodyPr/>
                    <a:lstStyle/>
                    <a:p>
                      <a:pPr algn="ctr" fontAlgn="ctr"/>
                      <a:r>
                        <a:rPr lang="tr-TR" sz="1400" b="1" i="0" u="none" strike="noStrike" dirty="0">
                          <a:solidFill>
                            <a:srgbClr val="000000"/>
                          </a:solidFill>
                          <a:effectLst/>
                          <a:latin typeface="Verdana" panose="020B0604030504040204" pitchFamily="34" charset="0"/>
                        </a:rPr>
                        <a:t>Anadolu Lisesi</a:t>
                      </a:r>
                    </a:p>
                  </a:txBody>
                  <a:tcPr marL="9525" marR="9525" marT="19050" marB="19050" anchor="ctr"/>
                </a:tc>
                <a:tc>
                  <a:txBody>
                    <a:bodyPr/>
                    <a:lstStyle/>
                    <a:p>
                      <a:pPr algn="ctr" fontAlgn="ctr"/>
                      <a:r>
                        <a:rPr lang="tr-TR" sz="1400" b="1" i="0" u="none" strike="noStrike" dirty="0">
                          <a:solidFill>
                            <a:srgbClr val="000000"/>
                          </a:solidFill>
                          <a:effectLst/>
                          <a:latin typeface="Verdana" panose="020B0604030504040204" pitchFamily="34" charset="0"/>
                        </a:rPr>
                        <a:t>ATAKUM / Onur Ateş Anadolu Lisesi</a:t>
                      </a:r>
                    </a:p>
                  </a:txBody>
                  <a:tcPr marL="9525" marR="9525" marT="19050" marB="19050" anchor="ctr"/>
                </a:tc>
                <a:tc>
                  <a:txBody>
                    <a:bodyPr/>
                    <a:lstStyle/>
                    <a:p>
                      <a:pPr algn="ctr" fontAlgn="ctr"/>
                      <a:r>
                        <a:rPr lang="tr-TR" sz="1400" b="1" i="0" u="none" strike="noStrike" dirty="0">
                          <a:solidFill>
                            <a:srgbClr val="000000"/>
                          </a:solidFill>
                          <a:effectLst/>
                          <a:latin typeface="Verdana" panose="020B0604030504040204" pitchFamily="34" charset="0"/>
                        </a:rPr>
                        <a:t>428,3942</a:t>
                      </a:r>
                    </a:p>
                  </a:txBody>
                  <a:tcPr marL="9525" marR="9525" marT="9525" marB="0" anchor="ctr"/>
                </a:tc>
                <a:tc>
                  <a:txBody>
                    <a:bodyPr/>
                    <a:lstStyle/>
                    <a:p>
                      <a:pPr algn="ctr" fontAlgn="ctr"/>
                      <a:r>
                        <a:rPr lang="tr-TR" sz="1400" b="1" i="0" u="none" strike="noStrike">
                          <a:solidFill>
                            <a:srgbClr val="000000"/>
                          </a:solidFill>
                          <a:effectLst/>
                          <a:latin typeface="Verdana" panose="020B0604030504040204" pitchFamily="34" charset="0"/>
                        </a:rPr>
                        <a:t>İngilizce</a:t>
                      </a:r>
                    </a:p>
                  </a:txBody>
                  <a:tcPr marL="9525" marR="9525" marT="19050" marB="19050" anchor="ctr"/>
                </a:tc>
                <a:extLst>
                  <a:ext uri="{0D108BD9-81ED-4DB2-BD59-A6C34878D82A}">
                    <a16:rowId xmlns:a16="http://schemas.microsoft.com/office/drawing/2014/main" val="2815635914"/>
                  </a:ext>
                </a:extLst>
              </a:tr>
              <a:tr h="526818">
                <a:tc>
                  <a:txBody>
                    <a:bodyPr/>
                    <a:lstStyle/>
                    <a:p>
                      <a:pPr algn="ctr" fontAlgn="ctr"/>
                      <a:r>
                        <a:rPr lang="tr-TR" sz="1400" b="1" i="0" u="none" strike="noStrike" dirty="0">
                          <a:solidFill>
                            <a:srgbClr val="000000"/>
                          </a:solidFill>
                          <a:effectLst/>
                          <a:latin typeface="Verdana" panose="020B0604030504040204" pitchFamily="34" charset="0"/>
                        </a:rPr>
                        <a:t>Anadolu Lisesi</a:t>
                      </a:r>
                    </a:p>
                  </a:txBody>
                  <a:tcPr marL="9525" marR="9525" marT="19050" marB="19050" anchor="ctr"/>
                </a:tc>
                <a:tc>
                  <a:txBody>
                    <a:bodyPr/>
                    <a:lstStyle/>
                    <a:p>
                      <a:pPr algn="ctr" fontAlgn="ctr"/>
                      <a:r>
                        <a:rPr lang="tr-TR" sz="1400" b="1" i="0" u="none" strike="noStrike" dirty="0">
                          <a:solidFill>
                            <a:srgbClr val="000000"/>
                          </a:solidFill>
                          <a:effectLst/>
                          <a:latin typeface="Verdana" panose="020B0604030504040204" pitchFamily="34" charset="0"/>
                        </a:rPr>
                        <a:t>CANİK / Canik Borsa İstanbul Anadolu Lisesi</a:t>
                      </a:r>
                    </a:p>
                  </a:txBody>
                  <a:tcPr marL="9525" marR="9525" marT="19050" marB="19050" anchor="ctr"/>
                </a:tc>
                <a:tc>
                  <a:txBody>
                    <a:bodyPr/>
                    <a:lstStyle/>
                    <a:p>
                      <a:pPr algn="ctr" fontAlgn="ctr"/>
                      <a:r>
                        <a:rPr lang="tr-TR" sz="1400" b="1" i="0" u="none" strike="noStrike" dirty="0">
                          <a:solidFill>
                            <a:srgbClr val="000000"/>
                          </a:solidFill>
                          <a:effectLst/>
                          <a:latin typeface="Verdana" panose="020B0604030504040204" pitchFamily="34" charset="0"/>
                        </a:rPr>
                        <a:t>410,8986</a:t>
                      </a:r>
                    </a:p>
                  </a:txBody>
                  <a:tcPr marL="9525" marR="9525" marT="19050" marB="19050" anchor="ctr"/>
                </a:tc>
                <a:tc>
                  <a:txBody>
                    <a:bodyPr/>
                    <a:lstStyle/>
                    <a:p>
                      <a:pPr algn="ctr" fontAlgn="ctr"/>
                      <a:r>
                        <a:rPr lang="tr-TR" sz="1400" b="1" i="0" u="none" strike="noStrike">
                          <a:solidFill>
                            <a:srgbClr val="000000"/>
                          </a:solidFill>
                          <a:effectLst/>
                          <a:latin typeface="Verdana" panose="020B0604030504040204" pitchFamily="34" charset="0"/>
                        </a:rPr>
                        <a:t>İngilizce</a:t>
                      </a:r>
                    </a:p>
                  </a:txBody>
                  <a:tcPr marL="9525" marR="9525" marT="19050" marB="19050" anchor="ctr"/>
                </a:tc>
                <a:extLst>
                  <a:ext uri="{0D108BD9-81ED-4DB2-BD59-A6C34878D82A}">
                    <a16:rowId xmlns:a16="http://schemas.microsoft.com/office/drawing/2014/main" val="1535790060"/>
                  </a:ext>
                </a:extLst>
              </a:tr>
              <a:tr h="810554">
                <a:tc>
                  <a:txBody>
                    <a:bodyPr/>
                    <a:lstStyle/>
                    <a:p>
                      <a:pPr algn="ctr" fontAlgn="ctr"/>
                      <a:r>
                        <a:rPr lang="tr-TR" sz="1400" b="1" i="0" u="none" strike="noStrike">
                          <a:solidFill>
                            <a:srgbClr val="000000"/>
                          </a:solidFill>
                          <a:effectLst/>
                          <a:latin typeface="Verdana" panose="020B0604030504040204" pitchFamily="34" charset="0"/>
                        </a:rPr>
                        <a:t>Fen Lisesi</a:t>
                      </a:r>
                    </a:p>
                  </a:txBody>
                  <a:tcPr marL="9525" marR="9525" marT="19050" marB="19050" anchor="ctr"/>
                </a:tc>
                <a:tc>
                  <a:txBody>
                    <a:bodyPr/>
                    <a:lstStyle/>
                    <a:p>
                      <a:pPr algn="ctr" fontAlgn="ctr"/>
                      <a:r>
                        <a:rPr lang="fi-FI" sz="1400" b="1" i="0" u="none" strike="noStrike" dirty="0">
                          <a:solidFill>
                            <a:srgbClr val="000000"/>
                          </a:solidFill>
                          <a:effectLst/>
                          <a:latin typeface="Verdana" panose="020B0604030504040204" pitchFamily="34" charset="0"/>
                        </a:rPr>
                        <a:t>KAVAK / Rıdvan Çelikel Fen Lisesi</a:t>
                      </a:r>
                    </a:p>
                  </a:txBody>
                  <a:tcPr marL="9525" marR="9525" marT="19050" marB="19050" anchor="ctr"/>
                </a:tc>
                <a:tc>
                  <a:txBody>
                    <a:bodyPr/>
                    <a:lstStyle/>
                    <a:p>
                      <a:pPr algn="ctr" fontAlgn="ctr"/>
                      <a:r>
                        <a:rPr lang="tr-TR" sz="1400" b="1" i="0" u="none" strike="noStrike" dirty="0">
                          <a:solidFill>
                            <a:srgbClr val="000000"/>
                          </a:solidFill>
                          <a:effectLst/>
                          <a:latin typeface="Verdana" panose="020B0604030504040204" pitchFamily="34" charset="0"/>
                        </a:rPr>
                        <a:t>400,5791</a:t>
                      </a:r>
                    </a:p>
                  </a:txBody>
                  <a:tcPr marL="9525" marR="9525" marT="19050" marB="19050" anchor="ctr"/>
                </a:tc>
                <a:tc>
                  <a:txBody>
                    <a:bodyPr/>
                    <a:lstStyle/>
                    <a:p>
                      <a:pPr algn="ctr" fontAlgn="ctr"/>
                      <a:r>
                        <a:rPr lang="tr-TR" sz="1400" b="1" i="0" u="none" strike="noStrike">
                          <a:solidFill>
                            <a:srgbClr val="000000"/>
                          </a:solidFill>
                          <a:effectLst/>
                          <a:latin typeface="Verdana" panose="020B0604030504040204" pitchFamily="34" charset="0"/>
                        </a:rPr>
                        <a:t>İngilizce</a:t>
                      </a:r>
                    </a:p>
                  </a:txBody>
                  <a:tcPr marL="9525" marR="9525" marT="19050" marB="19050" anchor="ctr"/>
                </a:tc>
                <a:extLst>
                  <a:ext uri="{0D108BD9-81ED-4DB2-BD59-A6C34878D82A}">
                    <a16:rowId xmlns:a16="http://schemas.microsoft.com/office/drawing/2014/main" val="3752809323"/>
                  </a:ext>
                </a:extLst>
              </a:tr>
              <a:tr h="688268">
                <a:tc>
                  <a:txBody>
                    <a:bodyPr/>
                    <a:lstStyle/>
                    <a:p>
                      <a:pPr algn="ctr" fontAlgn="ctr"/>
                      <a:r>
                        <a:rPr lang="tr-TR" sz="1400" b="1" i="0" u="none" strike="noStrike">
                          <a:solidFill>
                            <a:srgbClr val="000000"/>
                          </a:solidFill>
                          <a:effectLst/>
                          <a:latin typeface="Verdana" panose="020B0604030504040204" pitchFamily="34" charset="0"/>
                        </a:rPr>
                        <a:t>Fen Lisesi</a:t>
                      </a:r>
                    </a:p>
                  </a:txBody>
                  <a:tcPr marL="9525" marR="9525" marT="19050" marB="19050" anchor="ctr"/>
                </a:tc>
                <a:tc>
                  <a:txBody>
                    <a:bodyPr/>
                    <a:lstStyle/>
                    <a:p>
                      <a:pPr algn="ctr" fontAlgn="ctr"/>
                      <a:r>
                        <a:rPr lang="tr-TR" sz="1400" b="1" i="0" u="none" strike="noStrike">
                          <a:solidFill>
                            <a:srgbClr val="000000"/>
                          </a:solidFill>
                          <a:effectLst/>
                          <a:latin typeface="Verdana" panose="020B0604030504040204" pitchFamily="34" charset="0"/>
                        </a:rPr>
                        <a:t>TERME / Terme Fen Lisesi</a:t>
                      </a:r>
                    </a:p>
                  </a:txBody>
                  <a:tcPr marL="9525" marR="9525" marT="19050" marB="19050" anchor="ctr"/>
                </a:tc>
                <a:tc>
                  <a:txBody>
                    <a:bodyPr/>
                    <a:lstStyle/>
                    <a:p>
                      <a:pPr algn="ctr" fontAlgn="ctr"/>
                      <a:r>
                        <a:rPr lang="tr-TR" sz="1400" b="1" i="0" u="none" strike="noStrike" dirty="0">
                          <a:solidFill>
                            <a:srgbClr val="000000"/>
                          </a:solidFill>
                          <a:effectLst/>
                          <a:latin typeface="Verdana" panose="020B0604030504040204" pitchFamily="34" charset="0"/>
                        </a:rPr>
                        <a:t>403,3251</a:t>
                      </a:r>
                    </a:p>
                  </a:txBody>
                  <a:tcPr marL="9525" marR="9525" marT="19050" marB="19050" anchor="ctr"/>
                </a:tc>
                <a:tc>
                  <a:txBody>
                    <a:bodyPr/>
                    <a:lstStyle/>
                    <a:p>
                      <a:pPr algn="ctr" fontAlgn="ctr"/>
                      <a:r>
                        <a:rPr lang="tr-TR" sz="1400" b="1" i="0" u="none" strike="noStrike">
                          <a:solidFill>
                            <a:srgbClr val="000000"/>
                          </a:solidFill>
                          <a:effectLst/>
                          <a:latin typeface="Verdana" panose="020B0604030504040204" pitchFamily="34" charset="0"/>
                        </a:rPr>
                        <a:t>İngilizce</a:t>
                      </a:r>
                    </a:p>
                  </a:txBody>
                  <a:tcPr marL="9525" marR="9525" marT="19050" marB="19050" anchor="ctr"/>
                </a:tc>
                <a:extLst>
                  <a:ext uri="{0D108BD9-81ED-4DB2-BD59-A6C34878D82A}">
                    <a16:rowId xmlns:a16="http://schemas.microsoft.com/office/drawing/2014/main" val="3229155922"/>
                  </a:ext>
                </a:extLst>
              </a:tr>
              <a:tr h="526818">
                <a:tc>
                  <a:txBody>
                    <a:bodyPr/>
                    <a:lstStyle/>
                    <a:p>
                      <a:pPr algn="ctr" fontAlgn="ctr"/>
                      <a:r>
                        <a:rPr lang="tr-TR" sz="1400" b="1" i="0" u="none" strike="noStrike" dirty="0">
                          <a:solidFill>
                            <a:srgbClr val="000000"/>
                          </a:solidFill>
                          <a:effectLst/>
                          <a:latin typeface="Verdana" panose="020B0604030504040204" pitchFamily="34" charset="0"/>
                        </a:rPr>
                        <a:t>Anadolu Lisesi</a:t>
                      </a:r>
                    </a:p>
                  </a:txBody>
                  <a:tcPr marL="9525" marR="9525" marT="19050" marB="19050" anchor="ctr"/>
                </a:tc>
                <a:tc>
                  <a:txBody>
                    <a:bodyPr/>
                    <a:lstStyle/>
                    <a:p>
                      <a:pPr algn="ctr" fontAlgn="ctr"/>
                      <a:r>
                        <a:rPr lang="tr-TR" sz="1400" b="1" i="0" u="none" strike="noStrike">
                          <a:solidFill>
                            <a:srgbClr val="000000"/>
                          </a:solidFill>
                          <a:effectLst/>
                          <a:latin typeface="Verdana" panose="020B0604030504040204" pitchFamily="34" charset="0"/>
                        </a:rPr>
                        <a:t>BAFRA / Bafra Anadolu Lisesi</a:t>
                      </a:r>
                    </a:p>
                  </a:txBody>
                  <a:tcPr marL="9525" marR="9525" marT="19050" marB="19050" anchor="ctr"/>
                </a:tc>
                <a:tc>
                  <a:txBody>
                    <a:bodyPr/>
                    <a:lstStyle/>
                    <a:p>
                      <a:pPr algn="ctr" fontAlgn="ctr"/>
                      <a:r>
                        <a:rPr lang="tr-TR" sz="1400" b="1" i="0" u="none" strike="noStrike">
                          <a:solidFill>
                            <a:srgbClr val="000000"/>
                          </a:solidFill>
                          <a:effectLst/>
                          <a:latin typeface="Verdana" panose="020B0604030504040204" pitchFamily="34" charset="0"/>
                        </a:rPr>
                        <a:t>388,6675</a:t>
                      </a:r>
                    </a:p>
                  </a:txBody>
                  <a:tcPr marL="9525" marR="9525" marT="19050" marB="19050" anchor="ctr"/>
                </a:tc>
                <a:tc>
                  <a:txBody>
                    <a:bodyPr/>
                    <a:lstStyle/>
                    <a:p>
                      <a:pPr algn="ctr" fontAlgn="ctr"/>
                      <a:r>
                        <a:rPr lang="tr-TR" sz="1400" b="1" i="0" u="none" strike="noStrike" dirty="0">
                          <a:solidFill>
                            <a:srgbClr val="000000"/>
                          </a:solidFill>
                          <a:effectLst/>
                          <a:latin typeface="Verdana" panose="020B0604030504040204" pitchFamily="34" charset="0"/>
                        </a:rPr>
                        <a:t>İngilizce</a:t>
                      </a:r>
                    </a:p>
                  </a:txBody>
                  <a:tcPr marL="9525" marR="9525" marT="19050" marB="19050" anchor="ctr"/>
                </a:tc>
                <a:extLst>
                  <a:ext uri="{0D108BD9-81ED-4DB2-BD59-A6C34878D82A}">
                    <a16:rowId xmlns:a16="http://schemas.microsoft.com/office/drawing/2014/main" val="3556236047"/>
                  </a:ext>
                </a:extLst>
              </a:tr>
              <a:tr h="582059">
                <a:tc>
                  <a:txBody>
                    <a:bodyPr/>
                    <a:lstStyle/>
                    <a:p>
                      <a:pPr algn="ctr" fontAlgn="ctr"/>
                      <a:r>
                        <a:rPr lang="tr-TR" sz="1400" b="1" i="0" u="none" strike="noStrike">
                          <a:solidFill>
                            <a:srgbClr val="000000"/>
                          </a:solidFill>
                          <a:effectLst/>
                          <a:latin typeface="Verdana" panose="020B0604030504040204" pitchFamily="34" charset="0"/>
                        </a:rPr>
                        <a:t>Sosyal Bilimler Lisesi</a:t>
                      </a:r>
                    </a:p>
                  </a:txBody>
                  <a:tcPr marL="9525" marR="9525" marT="19050" marB="19050" anchor="ctr"/>
                </a:tc>
                <a:tc>
                  <a:txBody>
                    <a:bodyPr/>
                    <a:lstStyle/>
                    <a:p>
                      <a:pPr algn="ctr" fontAlgn="ctr"/>
                      <a:r>
                        <a:rPr lang="tr-TR" sz="1400" b="1" i="0" u="none" strike="noStrike" dirty="0">
                          <a:solidFill>
                            <a:srgbClr val="000000"/>
                          </a:solidFill>
                          <a:effectLst/>
                          <a:latin typeface="Verdana" panose="020B0604030504040204" pitchFamily="34" charset="0"/>
                        </a:rPr>
                        <a:t>İLKADIM / Samsun İbrahim Tanrıverdi Sosyal Bilimler Lisesi</a:t>
                      </a:r>
                    </a:p>
                  </a:txBody>
                  <a:tcPr marL="9525" marR="9525" marT="19050" marB="19050" anchor="ctr"/>
                </a:tc>
                <a:tc>
                  <a:txBody>
                    <a:bodyPr/>
                    <a:lstStyle/>
                    <a:p>
                      <a:pPr algn="ctr" fontAlgn="ctr"/>
                      <a:r>
                        <a:rPr lang="tr-TR" sz="1400" b="1" i="0" u="none" strike="noStrike">
                          <a:solidFill>
                            <a:srgbClr val="000000"/>
                          </a:solidFill>
                          <a:effectLst/>
                          <a:latin typeface="Verdana" panose="020B0604030504040204" pitchFamily="34" charset="0"/>
                        </a:rPr>
                        <a:t>384,7989</a:t>
                      </a:r>
                    </a:p>
                  </a:txBody>
                  <a:tcPr marL="9525" marR="9525" marT="19050" marB="19050" anchor="ctr"/>
                </a:tc>
                <a:tc>
                  <a:txBody>
                    <a:bodyPr/>
                    <a:lstStyle/>
                    <a:p>
                      <a:pPr algn="ctr" fontAlgn="ctr"/>
                      <a:r>
                        <a:rPr lang="tr-TR" sz="1400" b="1" i="0" u="none" strike="noStrike" dirty="0">
                          <a:solidFill>
                            <a:srgbClr val="000000"/>
                          </a:solidFill>
                          <a:effectLst/>
                          <a:latin typeface="Verdana" panose="020B0604030504040204" pitchFamily="34" charset="0"/>
                        </a:rPr>
                        <a:t>İngilizce</a:t>
                      </a:r>
                    </a:p>
                  </a:txBody>
                  <a:tcPr marL="9525" marR="9525" marT="19050" marB="19050" anchor="ctr"/>
                </a:tc>
                <a:extLst>
                  <a:ext uri="{0D108BD9-81ED-4DB2-BD59-A6C34878D82A}">
                    <a16:rowId xmlns:a16="http://schemas.microsoft.com/office/drawing/2014/main" val="1415616372"/>
                  </a:ext>
                </a:extLst>
              </a:tr>
              <a:tr h="509828">
                <a:tc>
                  <a:txBody>
                    <a:bodyPr/>
                    <a:lstStyle/>
                    <a:p>
                      <a:pPr algn="ctr" fontAlgn="ctr"/>
                      <a:r>
                        <a:rPr lang="tr-TR" sz="1400" b="1" i="0" u="none" strike="noStrike">
                          <a:solidFill>
                            <a:srgbClr val="000000"/>
                          </a:solidFill>
                          <a:effectLst/>
                          <a:latin typeface="Verdana" panose="020B0604030504040204" pitchFamily="34" charset="0"/>
                        </a:rPr>
                        <a:t>Fen Lisesi</a:t>
                      </a:r>
                    </a:p>
                  </a:txBody>
                  <a:tcPr marL="9525" marR="9525" marT="19050" marB="19050" anchor="ctr"/>
                </a:tc>
                <a:tc>
                  <a:txBody>
                    <a:bodyPr/>
                    <a:lstStyle/>
                    <a:p>
                      <a:pPr algn="ctr" fontAlgn="ctr"/>
                      <a:r>
                        <a:rPr lang="tr-TR" sz="1400" b="1" i="0" u="none" strike="noStrike">
                          <a:solidFill>
                            <a:srgbClr val="000000"/>
                          </a:solidFill>
                          <a:effectLst/>
                          <a:latin typeface="Verdana" panose="020B0604030504040204" pitchFamily="34" charset="0"/>
                        </a:rPr>
                        <a:t>HAVZA / Havza Fen Lisesi</a:t>
                      </a:r>
                    </a:p>
                  </a:txBody>
                  <a:tcPr marL="9525" marR="9525" marT="19050" marB="19050" anchor="ctr"/>
                </a:tc>
                <a:tc>
                  <a:txBody>
                    <a:bodyPr/>
                    <a:lstStyle/>
                    <a:p>
                      <a:pPr algn="ctr" fontAlgn="ctr"/>
                      <a:r>
                        <a:rPr lang="tr-TR" sz="1400" b="1" i="0" u="none" strike="noStrike">
                          <a:solidFill>
                            <a:srgbClr val="000000"/>
                          </a:solidFill>
                          <a:effectLst/>
                          <a:latin typeface="Verdana" panose="020B0604030504040204" pitchFamily="34" charset="0"/>
                        </a:rPr>
                        <a:t>384,0318</a:t>
                      </a:r>
                    </a:p>
                  </a:txBody>
                  <a:tcPr marL="9525" marR="9525" marT="19050" marB="19050" anchor="ctr"/>
                </a:tc>
                <a:tc>
                  <a:txBody>
                    <a:bodyPr/>
                    <a:lstStyle/>
                    <a:p>
                      <a:pPr algn="ctr" fontAlgn="ctr"/>
                      <a:r>
                        <a:rPr lang="tr-TR" sz="1400" b="1" i="0" u="none" strike="noStrike" dirty="0">
                          <a:solidFill>
                            <a:srgbClr val="000000"/>
                          </a:solidFill>
                          <a:effectLst/>
                          <a:latin typeface="Verdana" panose="020B0604030504040204" pitchFamily="34" charset="0"/>
                        </a:rPr>
                        <a:t>İngilizce</a:t>
                      </a:r>
                    </a:p>
                  </a:txBody>
                  <a:tcPr marL="9525" marR="9525" marT="19050" marB="19050" anchor="ctr"/>
                </a:tc>
                <a:extLst>
                  <a:ext uri="{0D108BD9-81ED-4DB2-BD59-A6C34878D82A}">
                    <a16:rowId xmlns:a16="http://schemas.microsoft.com/office/drawing/2014/main" val="1292913024"/>
                  </a:ext>
                </a:extLst>
              </a:tr>
              <a:tr h="1053636">
                <a:tc>
                  <a:txBody>
                    <a:bodyPr/>
                    <a:lstStyle/>
                    <a:p>
                      <a:pPr algn="ctr" fontAlgn="ctr"/>
                      <a:r>
                        <a:rPr lang="tr-TR" sz="1400" b="1" i="0" u="none" strike="noStrike">
                          <a:solidFill>
                            <a:srgbClr val="000000"/>
                          </a:solidFill>
                          <a:effectLst/>
                          <a:latin typeface="Verdana" panose="020B0604030504040204" pitchFamily="34" charset="0"/>
                        </a:rPr>
                        <a:t>Anadolu Lisesi</a:t>
                      </a:r>
                    </a:p>
                  </a:txBody>
                  <a:tcPr marL="9525" marR="9525" marT="19050" marB="19050" anchor="ctr"/>
                </a:tc>
                <a:tc>
                  <a:txBody>
                    <a:bodyPr/>
                    <a:lstStyle/>
                    <a:p>
                      <a:pPr algn="ctr" fontAlgn="ctr"/>
                      <a:r>
                        <a:rPr lang="tr-TR" sz="1400" b="1" i="0" u="none" strike="noStrike">
                          <a:solidFill>
                            <a:srgbClr val="000000"/>
                          </a:solidFill>
                          <a:effectLst/>
                          <a:latin typeface="Verdana" panose="020B0604030504040204" pitchFamily="34" charset="0"/>
                        </a:rPr>
                        <a:t>ÇARŞAMBA / Ali Fuat Başgil Anadolu Lisesi</a:t>
                      </a:r>
                    </a:p>
                  </a:txBody>
                  <a:tcPr marL="9525" marR="9525" marT="19050" marB="19050" anchor="ctr"/>
                </a:tc>
                <a:tc>
                  <a:txBody>
                    <a:bodyPr/>
                    <a:lstStyle/>
                    <a:p>
                      <a:pPr algn="ctr" fontAlgn="ctr"/>
                      <a:r>
                        <a:rPr lang="tr-TR" sz="1400" b="1" i="0" u="none" strike="noStrike">
                          <a:solidFill>
                            <a:srgbClr val="000000"/>
                          </a:solidFill>
                          <a:effectLst/>
                          <a:latin typeface="Verdana" panose="020B0604030504040204" pitchFamily="34" charset="0"/>
                        </a:rPr>
                        <a:t>376,2869</a:t>
                      </a:r>
                    </a:p>
                  </a:txBody>
                  <a:tcPr marL="9525" marR="9525" marT="19050" marB="19050" anchor="ctr"/>
                </a:tc>
                <a:tc>
                  <a:txBody>
                    <a:bodyPr/>
                    <a:lstStyle/>
                    <a:p>
                      <a:pPr algn="ctr" fontAlgn="ctr"/>
                      <a:r>
                        <a:rPr lang="tr-TR" sz="1400" b="1" i="0" u="none" strike="noStrike" dirty="0">
                          <a:solidFill>
                            <a:srgbClr val="000000"/>
                          </a:solidFill>
                          <a:effectLst/>
                          <a:latin typeface="Verdana" panose="020B0604030504040204" pitchFamily="34" charset="0"/>
                        </a:rPr>
                        <a:t>İngilizce</a:t>
                      </a:r>
                    </a:p>
                  </a:txBody>
                  <a:tcPr marL="9525" marR="9525" marT="19050" marB="19050" anchor="ctr"/>
                </a:tc>
                <a:extLst>
                  <a:ext uri="{0D108BD9-81ED-4DB2-BD59-A6C34878D82A}">
                    <a16:rowId xmlns:a16="http://schemas.microsoft.com/office/drawing/2014/main" val="2894788649"/>
                  </a:ext>
                </a:extLst>
              </a:tr>
            </a:tbl>
          </a:graphicData>
        </a:graphic>
      </p:graphicFrame>
    </p:spTree>
    <p:extLst>
      <p:ext uri="{BB962C8B-B14F-4D97-AF65-F5344CB8AC3E}">
        <p14:creationId xmlns:p14="http://schemas.microsoft.com/office/powerpoint/2010/main" val="31573595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43740" y="373897"/>
            <a:ext cx="8253128" cy="571500"/>
          </a:xfrm>
        </p:spPr>
        <p:txBody>
          <a:bodyPr>
            <a:normAutofit fontScale="90000"/>
          </a:bodyPr>
          <a:lstStyle/>
          <a:p>
            <a:pPr lvl="0" algn="l" fontAlgn="base">
              <a:spcAft>
                <a:spcPct val="0"/>
              </a:spcAft>
            </a:pPr>
            <a:r>
              <a:rPr lang="tr-TR" sz="2500" b="1" dirty="0" smtClean="0">
                <a:solidFill>
                  <a:srgbClr val="C00000"/>
                </a:solidFill>
                <a:latin typeface="Calibri" panose="020F0502020204030204" pitchFamily="34" charset="0"/>
                <a:cs typeface="Calibri" panose="020F0502020204030204" pitchFamily="34" charset="0"/>
              </a:rPr>
              <a:t>SAMSUN  </a:t>
            </a:r>
            <a:r>
              <a:rPr lang="tr-TR" sz="2500" b="1" dirty="0">
                <a:solidFill>
                  <a:srgbClr val="C00000"/>
                </a:solidFill>
                <a:latin typeface="Calibri" panose="020F0502020204030204" pitchFamily="34" charset="0"/>
                <a:cs typeface="Calibri" panose="020F0502020204030204" pitchFamily="34" charset="0"/>
              </a:rPr>
              <a:t>İLİNDEKİ LGS PUANIYLA ÖĞRENCİ ALAN DEVLET LİSELERİ</a:t>
            </a:r>
            <a:endParaRPr lang="en-US" dirty="0">
              <a:solidFill>
                <a:srgbClr val="C00000"/>
              </a:solidFill>
              <a:latin typeface="Calibri" panose="020F0502020204030204" pitchFamily="34" charset="0"/>
              <a:cs typeface="Calibri" panose="020F0502020204030204" pitchFamily="34" charset="0"/>
            </a:endParaRPr>
          </a:p>
        </p:txBody>
      </p:sp>
      <p:sp>
        <p:nvSpPr>
          <p:cNvPr id="8" name="2 Metin kutusu"/>
          <p:cNvSpPr txBox="1"/>
          <p:nvPr/>
        </p:nvSpPr>
        <p:spPr>
          <a:xfrm>
            <a:off x="7162143" y="6550028"/>
            <a:ext cx="259215" cy="265113"/>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tr-TR" sz="11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graphicFrame>
        <p:nvGraphicFramePr>
          <p:cNvPr id="4" name="Tablo 3"/>
          <p:cNvGraphicFramePr>
            <a:graphicFrameLocks noGrp="1"/>
          </p:cNvGraphicFramePr>
          <p:nvPr>
            <p:extLst/>
          </p:nvPr>
        </p:nvGraphicFramePr>
        <p:xfrm>
          <a:off x="772735" y="945397"/>
          <a:ext cx="10740980" cy="4433762"/>
        </p:xfrm>
        <a:graphic>
          <a:graphicData uri="http://schemas.openxmlformats.org/drawingml/2006/table">
            <a:tbl>
              <a:tblPr firstRow="1" bandRow="1">
                <a:tableStyleId>{5C22544A-7EE6-4342-B048-85BDC9FD1C3A}</a:tableStyleId>
              </a:tblPr>
              <a:tblGrid>
                <a:gridCol w="3230553">
                  <a:extLst>
                    <a:ext uri="{9D8B030D-6E8A-4147-A177-3AD203B41FA5}">
                      <a16:colId xmlns:a16="http://schemas.microsoft.com/office/drawing/2014/main" val="4124031610"/>
                    </a:ext>
                  </a:extLst>
                </a:gridCol>
                <a:gridCol w="2308302">
                  <a:extLst>
                    <a:ext uri="{9D8B030D-6E8A-4147-A177-3AD203B41FA5}">
                      <a16:colId xmlns:a16="http://schemas.microsoft.com/office/drawing/2014/main" val="2697007168"/>
                    </a:ext>
                  </a:extLst>
                </a:gridCol>
                <a:gridCol w="1315844">
                  <a:extLst>
                    <a:ext uri="{9D8B030D-6E8A-4147-A177-3AD203B41FA5}">
                      <a16:colId xmlns:a16="http://schemas.microsoft.com/office/drawing/2014/main" val="2582528669"/>
                    </a:ext>
                  </a:extLst>
                </a:gridCol>
                <a:gridCol w="1215483">
                  <a:extLst>
                    <a:ext uri="{9D8B030D-6E8A-4147-A177-3AD203B41FA5}">
                      <a16:colId xmlns:a16="http://schemas.microsoft.com/office/drawing/2014/main" val="3682648229"/>
                    </a:ext>
                  </a:extLst>
                </a:gridCol>
                <a:gridCol w="2670798">
                  <a:extLst>
                    <a:ext uri="{9D8B030D-6E8A-4147-A177-3AD203B41FA5}">
                      <a16:colId xmlns:a16="http://schemas.microsoft.com/office/drawing/2014/main" val="865202336"/>
                    </a:ext>
                  </a:extLst>
                </a:gridCol>
              </a:tblGrid>
              <a:tr h="532322">
                <a:tc>
                  <a:txBody>
                    <a:bodyPr/>
                    <a:lstStyle/>
                    <a:p>
                      <a:pPr algn="ctr" fontAlgn="ctr"/>
                      <a:r>
                        <a:rPr lang="tr-TR" sz="1200" b="1" i="0" u="none" strike="noStrike" dirty="0">
                          <a:solidFill>
                            <a:srgbClr val="000000"/>
                          </a:solidFill>
                          <a:effectLst/>
                          <a:latin typeface="Verdana" panose="020B0604030504040204" pitchFamily="34" charset="0"/>
                        </a:rPr>
                        <a:t>Okul Türü</a:t>
                      </a:r>
                    </a:p>
                  </a:txBody>
                  <a:tcPr marL="9525" marR="9525" marT="9525" marB="0" anchor="ctr"/>
                </a:tc>
                <a:tc>
                  <a:txBody>
                    <a:bodyPr/>
                    <a:lstStyle/>
                    <a:p>
                      <a:pPr algn="ctr" fontAlgn="ctr"/>
                      <a:r>
                        <a:rPr lang="tr-TR" sz="1200" b="1" i="0" u="none" strike="noStrike">
                          <a:solidFill>
                            <a:srgbClr val="000000"/>
                          </a:solidFill>
                          <a:effectLst/>
                          <a:latin typeface="Verdana" panose="020B0604030504040204" pitchFamily="34" charset="0"/>
                        </a:rPr>
                        <a:t>Okul Adı</a:t>
                      </a:r>
                    </a:p>
                  </a:txBody>
                  <a:tcPr marL="9525" marR="9525" marT="19050" marB="19050" anchor="ctr"/>
                </a:tc>
                <a:tc>
                  <a:txBody>
                    <a:bodyPr/>
                    <a:lstStyle/>
                    <a:p>
                      <a:pPr algn="ctr" fontAlgn="ctr"/>
                      <a:r>
                        <a:rPr lang="tr-TR" sz="1200" b="1" i="0" u="none" strike="noStrike">
                          <a:solidFill>
                            <a:srgbClr val="000000"/>
                          </a:solidFill>
                          <a:effectLst/>
                          <a:latin typeface="Verdana" panose="020B0604030504040204" pitchFamily="34" charset="0"/>
                        </a:rPr>
                        <a:t>TABAN PUAN</a:t>
                      </a:r>
                    </a:p>
                  </a:txBody>
                  <a:tcPr marL="9525" marR="9525" marT="19050" marB="19050" anchor="ctr"/>
                </a:tc>
                <a:tc>
                  <a:txBody>
                    <a:bodyPr/>
                    <a:lstStyle/>
                    <a:p>
                      <a:pPr algn="ctr" fontAlgn="ctr"/>
                      <a:r>
                        <a:rPr lang="tr-TR" sz="1200" b="1" i="0" u="none" strike="noStrike">
                          <a:solidFill>
                            <a:srgbClr val="000000"/>
                          </a:solidFill>
                          <a:effectLst/>
                          <a:latin typeface="Verdana" panose="020B0604030504040204" pitchFamily="34" charset="0"/>
                        </a:rPr>
                        <a:t>Öğretim Şekli</a:t>
                      </a:r>
                    </a:p>
                  </a:txBody>
                  <a:tcPr marL="9525" marR="9525" marT="19050" marB="19050" anchor="ctr"/>
                </a:tc>
                <a:tc>
                  <a:txBody>
                    <a:bodyPr/>
                    <a:lstStyle/>
                    <a:p>
                      <a:pPr algn="ctr" fontAlgn="ctr"/>
                      <a:r>
                        <a:rPr lang="tr-TR" sz="1200" b="1" i="0" u="none" strike="noStrike" dirty="0">
                          <a:solidFill>
                            <a:srgbClr val="000000"/>
                          </a:solidFill>
                          <a:effectLst/>
                          <a:latin typeface="Verdana" panose="020B0604030504040204" pitchFamily="34" charset="0"/>
                        </a:rPr>
                        <a:t>Yabancı Dili</a:t>
                      </a:r>
                    </a:p>
                  </a:txBody>
                  <a:tcPr marL="9525" marR="9525" marT="19050" marB="19050" anchor="ctr"/>
                </a:tc>
                <a:extLst>
                  <a:ext uri="{0D108BD9-81ED-4DB2-BD59-A6C34878D82A}">
                    <a16:rowId xmlns:a16="http://schemas.microsoft.com/office/drawing/2014/main" val="3990642233"/>
                  </a:ext>
                </a:extLst>
              </a:tr>
              <a:tr h="532322">
                <a:tc>
                  <a:txBody>
                    <a:bodyPr/>
                    <a:lstStyle/>
                    <a:p>
                      <a:pPr algn="ctr" fontAlgn="ctr"/>
                      <a:r>
                        <a:rPr lang="tr-TR" sz="1800" b="1" dirty="0">
                          <a:effectLst/>
                          <a:latin typeface="Inter"/>
                        </a:rPr>
                        <a:t>SAMSUN / ATAKUM / OMÜ Mesleki ve Teknik Anadolu Lisesi</a:t>
                      </a:r>
                    </a:p>
                  </a:txBody>
                  <a:tcPr marL="76200" marR="76200" marT="76200" marB="76200" anchor="ctr"/>
                </a:tc>
                <a:tc>
                  <a:txBody>
                    <a:bodyPr/>
                    <a:lstStyle/>
                    <a:p>
                      <a:pPr algn="ctr" fontAlgn="ctr"/>
                      <a:r>
                        <a:rPr lang="tr-TR" sz="1800" b="1" dirty="0">
                          <a:effectLst/>
                          <a:latin typeface="Inter"/>
                        </a:rPr>
                        <a:t>Anadolu Teknik </a:t>
                      </a:r>
                      <a:r>
                        <a:rPr lang="tr-TR" sz="1800" b="1" dirty="0" smtClean="0">
                          <a:effectLst/>
                          <a:latin typeface="Inter"/>
                        </a:rPr>
                        <a:t>Programı-Siber Güvenlik</a:t>
                      </a:r>
                      <a:endParaRPr lang="tr-TR" sz="1800" b="1" dirty="0">
                        <a:effectLst/>
                        <a:latin typeface="Inter"/>
                      </a:endParaRPr>
                    </a:p>
                  </a:txBody>
                  <a:tcPr marL="76200" marR="76200" marT="76200" marB="76200" anchor="ctr"/>
                </a:tc>
                <a:tc>
                  <a:txBody>
                    <a:bodyPr/>
                    <a:lstStyle/>
                    <a:p>
                      <a:pPr algn="ctr" fontAlgn="ctr"/>
                      <a:r>
                        <a:rPr lang="tr-TR" sz="1800" b="1" dirty="0">
                          <a:effectLst/>
                          <a:latin typeface="Inter"/>
                        </a:rPr>
                        <a:t>Kız/Erkek</a:t>
                      </a:r>
                    </a:p>
                  </a:txBody>
                  <a:tcPr marL="76200" marR="76200" marT="76200" marB="76200" anchor="ctr"/>
                </a:tc>
                <a:tc>
                  <a:txBody>
                    <a:bodyPr/>
                    <a:lstStyle/>
                    <a:p>
                      <a:pPr algn="ctr" fontAlgn="ctr"/>
                      <a:r>
                        <a:rPr lang="tr-TR" sz="1800" b="1" dirty="0">
                          <a:effectLst/>
                          <a:latin typeface="Inter"/>
                        </a:rPr>
                        <a:t>414,4225</a:t>
                      </a:r>
                    </a:p>
                  </a:txBody>
                  <a:tcPr marL="76200" marR="76200" marT="76200" marB="76200" anchor="ctr"/>
                </a:tc>
                <a:tc>
                  <a:txBody>
                    <a:bodyPr/>
                    <a:lstStyle/>
                    <a:p>
                      <a:pPr algn="ctr" fontAlgn="ctr"/>
                      <a:r>
                        <a:rPr lang="tr-TR" sz="1800" b="1">
                          <a:effectLst/>
                          <a:latin typeface="Inter"/>
                        </a:rPr>
                        <a:t>8,45</a:t>
                      </a:r>
                    </a:p>
                  </a:txBody>
                  <a:tcPr marL="76200" marR="76200" marT="76200" marB="76200" anchor="ctr"/>
                </a:tc>
                <a:extLst>
                  <a:ext uri="{0D108BD9-81ED-4DB2-BD59-A6C34878D82A}">
                    <a16:rowId xmlns:a16="http://schemas.microsoft.com/office/drawing/2014/main" val="2815635914"/>
                  </a:ext>
                </a:extLst>
              </a:tr>
              <a:tr h="532322">
                <a:tc>
                  <a:txBody>
                    <a:bodyPr/>
                    <a:lstStyle/>
                    <a:p>
                      <a:pPr algn="ctr" fontAlgn="ctr"/>
                      <a:r>
                        <a:rPr lang="tr-TR" sz="1800" b="1">
                          <a:effectLst/>
                          <a:latin typeface="Inter"/>
                        </a:rPr>
                        <a:t>SAMSUN / ATAKUM / OMÜ Mesleki ve Teknik Anadolu Lisesi</a:t>
                      </a:r>
                    </a:p>
                  </a:txBody>
                  <a:tcPr marL="76200" marR="76200" marT="76200" marB="76200" anchor="ctr"/>
                </a:tc>
                <a:tc>
                  <a:txBody>
                    <a:bodyPr/>
                    <a:lstStyle/>
                    <a:p>
                      <a:pPr algn="ctr" fontAlgn="ctr"/>
                      <a:r>
                        <a:rPr lang="tr-TR" sz="1800" b="1" dirty="0">
                          <a:effectLst/>
                          <a:latin typeface="Inter"/>
                        </a:rPr>
                        <a:t>Anadolu Teknik </a:t>
                      </a:r>
                      <a:r>
                        <a:rPr lang="tr-TR" sz="1800" b="1" dirty="0" smtClean="0">
                          <a:effectLst/>
                          <a:latin typeface="Inter"/>
                        </a:rPr>
                        <a:t>Programı-Bilişim</a:t>
                      </a:r>
                      <a:endParaRPr lang="tr-TR" sz="1800" b="1" dirty="0">
                        <a:effectLst/>
                        <a:latin typeface="Inter"/>
                      </a:endParaRPr>
                    </a:p>
                  </a:txBody>
                  <a:tcPr marL="76200" marR="76200" marT="76200" marB="76200" anchor="ctr"/>
                </a:tc>
                <a:tc>
                  <a:txBody>
                    <a:bodyPr/>
                    <a:lstStyle/>
                    <a:p>
                      <a:pPr algn="ctr" fontAlgn="ctr"/>
                      <a:r>
                        <a:rPr lang="tr-TR" sz="1800" b="1" dirty="0">
                          <a:effectLst/>
                          <a:latin typeface="Inter"/>
                        </a:rPr>
                        <a:t>Kız/Erkek</a:t>
                      </a:r>
                    </a:p>
                  </a:txBody>
                  <a:tcPr marL="76200" marR="76200" marT="76200" marB="76200" anchor="ctr"/>
                </a:tc>
                <a:tc>
                  <a:txBody>
                    <a:bodyPr/>
                    <a:lstStyle/>
                    <a:p>
                      <a:pPr algn="ctr" fontAlgn="ctr"/>
                      <a:r>
                        <a:rPr lang="tr-TR" sz="1800" b="1" dirty="0">
                          <a:effectLst/>
                          <a:latin typeface="Inter"/>
                        </a:rPr>
                        <a:t>399,0676</a:t>
                      </a:r>
                    </a:p>
                  </a:txBody>
                  <a:tcPr marL="76200" marR="76200" marT="76200" marB="76200" anchor="ctr"/>
                </a:tc>
                <a:tc>
                  <a:txBody>
                    <a:bodyPr/>
                    <a:lstStyle/>
                    <a:p>
                      <a:pPr algn="ctr" fontAlgn="ctr"/>
                      <a:r>
                        <a:rPr lang="tr-TR" sz="1800" b="1">
                          <a:effectLst/>
                          <a:latin typeface="Inter"/>
                        </a:rPr>
                        <a:t>10,9</a:t>
                      </a:r>
                    </a:p>
                  </a:txBody>
                  <a:tcPr marL="76200" marR="76200" marT="76200" marB="76200" anchor="ctr"/>
                </a:tc>
                <a:extLst>
                  <a:ext uri="{0D108BD9-81ED-4DB2-BD59-A6C34878D82A}">
                    <a16:rowId xmlns:a16="http://schemas.microsoft.com/office/drawing/2014/main" val="1535790060"/>
                  </a:ext>
                </a:extLst>
              </a:tr>
              <a:tr h="819023">
                <a:tc>
                  <a:txBody>
                    <a:bodyPr/>
                    <a:lstStyle/>
                    <a:p>
                      <a:pPr algn="ctr" fontAlgn="ctr"/>
                      <a:r>
                        <a:rPr lang="tr-TR" sz="1800" b="1">
                          <a:effectLst/>
                          <a:latin typeface="Inter"/>
                        </a:rPr>
                        <a:t>SAMSUN / ATAKUM / OMÜ Mesleki ve Teknik Anadolu Lisesi</a:t>
                      </a:r>
                    </a:p>
                  </a:txBody>
                  <a:tcPr marL="76200" marR="76200" marT="76200" marB="76200" anchor="ctr"/>
                </a:tc>
                <a:tc>
                  <a:txBody>
                    <a:bodyPr/>
                    <a:lstStyle/>
                    <a:p>
                      <a:pPr algn="ctr" fontAlgn="ctr"/>
                      <a:r>
                        <a:rPr lang="tr-TR" sz="1800" b="1" dirty="0">
                          <a:effectLst/>
                          <a:latin typeface="Inter"/>
                        </a:rPr>
                        <a:t>Anadolu Teknik </a:t>
                      </a:r>
                      <a:r>
                        <a:rPr lang="tr-TR" sz="1800" b="1" dirty="0" smtClean="0">
                          <a:effectLst/>
                          <a:latin typeface="Inter"/>
                        </a:rPr>
                        <a:t>Programı-Elektrik-Elektronik</a:t>
                      </a:r>
                      <a:endParaRPr lang="tr-TR" sz="1800" b="1" dirty="0">
                        <a:effectLst/>
                        <a:latin typeface="Inter"/>
                      </a:endParaRPr>
                    </a:p>
                  </a:txBody>
                  <a:tcPr marL="76200" marR="76200" marT="76200" marB="76200" anchor="ctr"/>
                </a:tc>
                <a:tc>
                  <a:txBody>
                    <a:bodyPr/>
                    <a:lstStyle/>
                    <a:p>
                      <a:pPr algn="ctr" fontAlgn="ctr"/>
                      <a:r>
                        <a:rPr lang="tr-TR" sz="1800" b="1">
                          <a:effectLst/>
                          <a:latin typeface="Inter"/>
                        </a:rPr>
                        <a:t>Kız/Erkek</a:t>
                      </a:r>
                    </a:p>
                  </a:txBody>
                  <a:tcPr marL="76200" marR="76200" marT="76200" marB="76200" anchor="ctr"/>
                </a:tc>
                <a:tc>
                  <a:txBody>
                    <a:bodyPr/>
                    <a:lstStyle/>
                    <a:p>
                      <a:pPr algn="ctr" fontAlgn="ctr"/>
                      <a:r>
                        <a:rPr lang="tr-TR" sz="1800" b="1" dirty="0">
                          <a:effectLst/>
                          <a:latin typeface="Inter"/>
                        </a:rPr>
                        <a:t>388,9047</a:t>
                      </a:r>
                    </a:p>
                  </a:txBody>
                  <a:tcPr marL="76200" marR="76200" marT="76200" marB="76200" anchor="ctr"/>
                </a:tc>
                <a:tc>
                  <a:txBody>
                    <a:bodyPr/>
                    <a:lstStyle/>
                    <a:p>
                      <a:pPr algn="ctr" fontAlgn="ctr"/>
                      <a:r>
                        <a:rPr lang="tr-TR" sz="1800" b="1" dirty="0">
                          <a:effectLst/>
                          <a:latin typeface="Inter"/>
                        </a:rPr>
                        <a:t>12,6</a:t>
                      </a:r>
                    </a:p>
                  </a:txBody>
                  <a:tcPr marL="76200" marR="76200" marT="76200" marB="76200" anchor="ctr"/>
                </a:tc>
                <a:extLst>
                  <a:ext uri="{0D108BD9-81ED-4DB2-BD59-A6C34878D82A}">
                    <a16:rowId xmlns:a16="http://schemas.microsoft.com/office/drawing/2014/main" val="3752809323"/>
                  </a:ext>
                </a:extLst>
              </a:tr>
              <a:tr h="695459">
                <a:tc>
                  <a:txBody>
                    <a:bodyPr/>
                    <a:lstStyle/>
                    <a:p>
                      <a:pPr algn="ctr" fontAlgn="ctr"/>
                      <a:r>
                        <a:rPr lang="tr-TR" sz="1800" b="1">
                          <a:effectLst/>
                          <a:latin typeface="Inter"/>
                        </a:rPr>
                        <a:t>SAMSUN / ATAKUM / OMÜ Mesleki ve Teknik Anadolu Lisesi</a:t>
                      </a:r>
                    </a:p>
                  </a:txBody>
                  <a:tcPr marL="76200" marR="76200" marT="76200" marB="76200" anchor="ctr"/>
                </a:tc>
                <a:tc>
                  <a:txBody>
                    <a:bodyPr/>
                    <a:lstStyle/>
                    <a:p>
                      <a:pPr algn="ctr" fontAlgn="ctr"/>
                      <a:r>
                        <a:rPr lang="tr-TR" sz="1800" b="1" dirty="0">
                          <a:effectLst/>
                          <a:latin typeface="Inter"/>
                        </a:rPr>
                        <a:t>Anadolu Teknik </a:t>
                      </a:r>
                      <a:r>
                        <a:rPr lang="tr-TR" sz="1800" b="1" dirty="0" smtClean="0">
                          <a:effectLst/>
                          <a:latin typeface="Inter"/>
                        </a:rPr>
                        <a:t>Programı-Motorlu Araçlar</a:t>
                      </a:r>
                      <a:endParaRPr lang="tr-TR" sz="1800" b="1" dirty="0">
                        <a:effectLst/>
                        <a:latin typeface="Inter"/>
                      </a:endParaRPr>
                    </a:p>
                  </a:txBody>
                  <a:tcPr marL="76200" marR="76200" marT="76200" marB="76200" anchor="ctr"/>
                </a:tc>
                <a:tc>
                  <a:txBody>
                    <a:bodyPr/>
                    <a:lstStyle/>
                    <a:p>
                      <a:pPr algn="ctr" fontAlgn="ctr"/>
                      <a:r>
                        <a:rPr lang="tr-TR" sz="1800" b="1">
                          <a:effectLst/>
                          <a:latin typeface="Inter"/>
                        </a:rPr>
                        <a:t>Kız/Erkek</a:t>
                      </a:r>
                    </a:p>
                  </a:txBody>
                  <a:tcPr marL="76200" marR="76200" marT="76200" marB="76200" anchor="ctr"/>
                </a:tc>
                <a:tc>
                  <a:txBody>
                    <a:bodyPr/>
                    <a:lstStyle/>
                    <a:p>
                      <a:pPr algn="ctr" fontAlgn="ctr"/>
                      <a:r>
                        <a:rPr lang="tr-TR" sz="1800" b="1">
                          <a:effectLst/>
                          <a:latin typeface="Inter"/>
                        </a:rPr>
                        <a:t>383,9517</a:t>
                      </a:r>
                    </a:p>
                  </a:txBody>
                  <a:tcPr marL="76200" marR="76200" marT="76200" marB="76200" anchor="ctr"/>
                </a:tc>
                <a:tc>
                  <a:txBody>
                    <a:bodyPr/>
                    <a:lstStyle/>
                    <a:p>
                      <a:pPr algn="ctr" fontAlgn="ctr"/>
                      <a:r>
                        <a:rPr lang="tr-TR" sz="1800" b="1" dirty="0">
                          <a:effectLst/>
                          <a:latin typeface="Inter"/>
                        </a:rPr>
                        <a:t>13,46</a:t>
                      </a:r>
                    </a:p>
                  </a:txBody>
                  <a:tcPr marL="76200" marR="76200" marT="76200" marB="76200" anchor="ctr"/>
                </a:tc>
                <a:extLst>
                  <a:ext uri="{0D108BD9-81ED-4DB2-BD59-A6C34878D82A}">
                    <a16:rowId xmlns:a16="http://schemas.microsoft.com/office/drawing/2014/main" val="3229155922"/>
                  </a:ext>
                </a:extLst>
              </a:tr>
            </a:tbl>
          </a:graphicData>
        </a:graphic>
      </p:graphicFrame>
    </p:spTree>
    <p:extLst>
      <p:ext uri="{BB962C8B-B14F-4D97-AF65-F5344CB8AC3E}">
        <p14:creationId xmlns:p14="http://schemas.microsoft.com/office/powerpoint/2010/main" val="31601227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43740" y="373897"/>
            <a:ext cx="8253128" cy="571500"/>
          </a:xfrm>
        </p:spPr>
        <p:txBody>
          <a:bodyPr>
            <a:normAutofit/>
          </a:bodyPr>
          <a:lstStyle/>
          <a:p>
            <a:pPr lvl="0" algn="l" fontAlgn="base">
              <a:spcAft>
                <a:spcPct val="0"/>
              </a:spcAft>
            </a:pPr>
            <a:r>
              <a:rPr lang="tr-TR" sz="2500" b="1" dirty="0" smtClean="0">
                <a:solidFill>
                  <a:srgbClr val="C00000"/>
                </a:solidFill>
                <a:latin typeface="Calibri" panose="020F0502020204030204" pitchFamily="34" charset="0"/>
                <a:cs typeface="Calibri" panose="020F0502020204030204" pitchFamily="34" charset="0"/>
              </a:rPr>
              <a:t>Özel yabancı lise kontenjan ve puanları </a:t>
            </a:r>
            <a:endParaRPr lang="en-US" dirty="0">
              <a:solidFill>
                <a:srgbClr val="C00000"/>
              </a:solidFill>
              <a:latin typeface="Calibri" panose="020F0502020204030204" pitchFamily="34" charset="0"/>
              <a:cs typeface="Calibri" panose="020F0502020204030204" pitchFamily="34" charset="0"/>
            </a:endParaRPr>
          </a:p>
        </p:txBody>
      </p:sp>
      <p:sp>
        <p:nvSpPr>
          <p:cNvPr id="8" name="2 Metin kutusu"/>
          <p:cNvSpPr txBox="1"/>
          <p:nvPr/>
        </p:nvSpPr>
        <p:spPr>
          <a:xfrm>
            <a:off x="7162143" y="6550028"/>
            <a:ext cx="259215" cy="265113"/>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tr-TR" sz="1100" b="0" i="0" u="none" strike="noStrike" kern="1200" cap="none" spc="0" normalizeH="0" baseline="0" noProof="0">
              <a:ln>
                <a:noFill/>
              </a:ln>
              <a:solidFill>
                <a:prstClr val="black"/>
              </a:solidFill>
              <a:effectLst/>
              <a:uLnTx/>
              <a:uFillTx/>
              <a:latin typeface="Tw Cen MT" panose="020B0602020104020603"/>
              <a:ea typeface="+mn-ea"/>
              <a:cs typeface="+mn-cs"/>
            </a:endParaRPr>
          </a:p>
        </p:txBody>
      </p:sp>
      <p:graphicFrame>
        <p:nvGraphicFramePr>
          <p:cNvPr id="3" name="Tablo 2"/>
          <p:cNvGraphicFramePr>
            <a:graphicFrameLocks noGrp="1"/>
          </p:cNvGraphicFramePr>
          <p:nvPr>
            <p:extLst/>
          </p:nvPr>
        </p:nvGraphicFramePr>
        <p:xfrm>
          <a:off x="691376" y="1126275"/>
          <a:ext cx="10705171" cy="5515979"/>
        </p:xfrm>
        <a:graphic>
          <a:graphicData uri="http://schemas.openxmlformats.org/drawingml/2006/table">
            <a:tbl>
              <a:tblPr firstRow="1" bandRow="1">
                <a:tableStyleId>{9D7B26C5-4107-4FEC-AEDC-1716B250A1EF}</a:tableStyleId>
              </a:tblPr>
              <a:tblGrid>
                <a:gridCol w="2676293">
                  <a:extLst>
                    <a:ext uri="{9D8B030D-6E8A-4147-A177-3AD203B41FA5}">
                      <a16:colId xmlns:a16="http://schemas.microsoft.com/office/drawing/2014/main" val="3613903162"/>
                    </a:ext>
                  </a:extLst>
                </a:gridCol>
                <a:gridCol w="2676293">
                  <a:extLst>
                    <a:ext uri="{9D8B030D-6E8A-4147-A177-3AD203B41FA5}">
                      <a16:colId xmlns:a16="http://schemas.microsoft.com/office/drawing/2014/main" val="3507110218"/>
                    </a:ext>
                  </a:extLst>
                </a:gridCol>
                <a:gridCol w="1639228">
                  <a:extLst>
                    <a:ext uri="{9D8B030D-6E8A-4147-A177-3AD203B41FA5}">
                      <a16:colId xmlns:a16="http://schemas.microsoft.com/office/drawing/2014/main" val="727697473"/>
                    </a:ext>
                  </a:extLst>
                </a:gridCol>
                <a:gridCol w="3713357">
                  <a:extLst>
                    <a:ext uri="{9D8B030D-6E8A-4147-A177-3AD203B41FA5}">
                      <a16:colId xmlns:a16="http://schemas.microsoft.com/office/drawing/2014/main" val="1050187823"/>
                    </a:ext>
                  </a:extLst>
                </a:gridCol>
              </a:tblGrid>
              <a:tr h="391442">
                <a:tc>
                  <a:txBody>
                    <a:bodyPr/>
                    <a:lstStyle/>
                    <a:p>
                      <a:pPr algn="ctr"/>
                      <a:r>
                        <a:rPr lang="tr-TR" dirty="0" smtClean="0"/>
                        <a:t>Okulun adı</a:t>
                      </a:r>
                      <a:endParaRPr lang="tr-TR" dirty="0"/>
                    </a:p>
                  </a:txBody>
                  <a:tcPr/>
                </a:tc>
                <a:tc>
                  <a:txBody>
                    <a:bodyPr/>
                    <a:lstStyle/>
                    <a:p>
                      <a:pPr algn="ctr"/>
                      <a:r>
                        <a:rPr lang="tr-TR" dirty="0" smtClean="0"/>
                        <a:t>Kontenjan</a:t>
                      </a:r>
                      <a:endParaRPr lang="tr-TR" dirty="0"/>
                    </a:p>
                  </a:txBody>
                  <a:tcPr/>
                </a:tc>
                <a:tc>
                  <a:txBody>
                    <a:bodyPr/>
                    <a:lstStyle/>
                    <a:p>
                      <a:pPr algn="ctr"/>
                      <a:r>
                        <a:rPr lang="tr-TR" dirty="0" smtClean="0"/>
                        <a:t>Puan</a:t>
                      </a:r>
                      <a:endParaRPr lang="tr-TR" dirty="0"/>
                    </a:p>
                  </a:txBody>
                  <a:tcPr/>
                </a:tc>
                <a:tc>
                  <a:txBody>
                    <a:bodyPr/>
                    <a:lstStyle/>
                    <a:p>
                      <a:pPr algn="ctr"/>
                      <a:r>
                        <a:rPr lang="tr-TR" dirty="0" smtClean="0"/>
                        <a:t>Eğitim</a:t>
                      </a:r>
                      <a:r>
                        <a:rPr lang="tr-TR" baseline="0" dirty="0" smtClean="0"/>
                        <a:t> ücreti</a:t>
                      </a:r>
                      <a:endParaRPr lang="tr-TR" dirty="0"/>
                    </a:p>
                  </a:txBody>
                  <a:tcPr/>
                </a:tc>
                <a:extLst>
                  <a:ext uri="{0D108BD9-81ED-4DB2-BD59-A6C34878D82A}">
                    <a16:rowId xmlns:a16="http://schemas.microsoft.com/office/drawing/2014/main" val="3886915561"/>
                  </a:ext>
                </a:extLst>
              </a:tr>
              <a:tr h="391442">
                <a:tc>
                  <a:txBody>
                    <a:bodyPr/>
                    <a:lstStyle/>
                    <a:p>
                      <a:pPr algn="ctr"/>
                      <a:r>
                        <a:rPr lang="tr-TR" sz="1200" b="1" dirty="0" smtClean="0">
                          <a:solidFill>
                            <a:schemeClr val="tx1"/>
                          </a:solidFill>
                          <a:latin typeface="Arial Black" panose="020B0A04020102020204" pitchFamily="34" charset="0"/>
                        </a:rPr>
                        <a:t>ROBERT KOLEJİ (E)</a:t>
                      </a:r>
                      <a:endParaRPr lang="tr-TR" sz="1200" b="1" dirty="0">
                        <a:solidFill>
                          <a:schemeClr val="tx1"/>
                        </a:solidFill>
                        <a:latin typeface="Arial Black" panose="020B0A04020102020204" pitchFamily="34" charset="0"/>
                      </a:endParaRPr>
                    </a:p>
                  </a:txBody>
                  <a:tcPr/>
                </a:tc>
                <a:tc>
                  <a:txBody>
                    <a:bodyPr/>
                    <a:lstStyle/>
                    <a:p>
                      <a:pPr algn="ctr"/>
                      <a:r>
                        <a:rPr lang="tr-TR" sz="1200" b="1" dirty="0" smtClean="0">
                          <a:solidFill>
                            <a:schemeClr val="tx1"/>
                          </a:solidFill>
                          <a:latin typeface="Arial Black" panose="020B0A04020102020204" pitchFamily="34" charset="0"/>
                        </a:rPr>
                        <a:t>101</a:t>
                      </a:r>
                      <a:endParaRPr lang="tr-TR" sz="1200" b="1" dirty="0">
                        <a:solidFill>
                          <a:schemeClr val="tx1"/>
                        </a:solidFill>
                        <a:latin typeface="Arial Black" panose="020B0A04020102020204" pitchFamily="34" charset="0"/>
                      </a:endParaRPr>
                    </a:p>
                  </a:txBody>
                  <a:tcPr/>
                </a:tc>
                <a:tc>
                  <a:txBody>
                    <a:bodyPr/>
                    <a:lstStyle/>
                    <a:p>
                      <a:pPr algn="ctr"/>
                      <a:r>
                        <a:rPr lang="tr-TR" sz="1200" b="1" dirty="0" smtClean="0">
                          <a:solidFill>
                            <a:schemeClr val="tx1"/>
                          </a:solidFill>
                          <a:latin typeface="Arial Black" panose="020B0A04020102020204" pitchFamily="34" charset="0"/>
                        </a:rPr>
                        <a:t>494</a:t>
                      </a:r>
                      <a:endParaRPr lang="tr-TR" sz="1200" b="1" dirty="0">
                        <a:solidFill>
                          <a:schemeClr val="tx1"/>
                        </a:solidFill>
                        <a:latin typeface="Arial Black" panose="020B0A04020102020204" pitchFamily="34" charset="0"/>
                      </a:endParaRPr>
                    </a:p>
                  </a:txBody>
                  <a:tcPr/>
                </a:tc>
                <a:tc>
                  <a:txBody>
                    <a:bodyPr/>
                    <a:lstStyle/>
                    <a:p>
                      <a:pPr algn="ctr"/>
                      <a:r>
                        <a:rPr lang="tr-TR" sz="1200" b="1" dirty="0" smtClean="0">
                          <a:solidFill>
                            <a:schemeClr val="tx1"/>
                          </a:solidFill>
                          <a:latin typeface="Arial Black" panose="020B0A04020102020204" pitchFamily="34" charset="0"/>
                        </a:rPr>
                        <a:t>2 488 200</a:t>
                      </a:r>
                      <a:endParaRPr lang="tr-TR" sz="1200" b="1" dirty="0">
                        <a:solidFill>
                          <a:schemeClr val="tx1"/>
                        </a:solidFill>
                        <a:latin typeface="Arial Black" panose="020B0A04020102020204" pitchFamily="34" charset="0"/>
                      </a:endParaRPr>
                    </a:p>
                  </a:txBody>
                  <a:tcPr anchor="ctr"/>
                </a:tc>
                <a:extLst>
                  <a:ext uri="{0D108BD9-81ED-4DB2-BD59-A6C34878D82A}">
                    <a16:rowId xmlns:a16="http://schemas.microsoft.com/office/drawing/2014/main" val="2363525545"/>
                  </a:ext>
                </a:extLst>
              </a:tr>
              <a:tr h="4343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tr-TR" sz="1200" b="1" dirty="0" smtClean="0">
                          <a:solidFill>
                            <a:schemeClr val="tx1"/>
                          </a:solidFill>
                          <a:latin typeface="Arial Black" panose="020B0A04020102020204" pitchFamily="34" charset="0"/>
                        </a:rPr>
                        <a:t>ROBERT KOLEJİ (K)</a:t>
                      </a:r>
                    </a:p>
                    <a:p>
                      <a:pPr algn="ctr"/>
                      <a:endParaRPr lang="tr-TR" sz="1200" b="1" dirty="0">
                        <a:solidFill>
                          <a:schemeClr val="tx1"/>
                        </a:solidFill>
                        <a:latin typeface="Arial Black" panose="020B0A04020102020204" pitchFamily="34" charset="0"/>
                      </a:endParaRPr>
                    </a:p>
                  </a:txBody>
                  <a:tcPr/>
                </a:tc>
                <a:tc>
                  <a:txBody>
                    <a:bodyPr/>
                    <a:lstStyle/>
                    <a:p>
                      <a:pPr algn="ctr"/>
                      <a:r>
                        <a:rPr lang="tr-TR" sz="1200" b="1" dirty="0" smtClean="0">
                          <a:solidFill>
                            <a:schemeClr val="tx1"/>
                          </a:solidFill>
                          <a:latin typeface="Arial Black" panose="020B0A04020102020204" pitchFamily="34" charset="0"/>
                        </a:rPr>
                        <a:t>101</a:t>
                      </a:r>
                      <a:endParaRPr lang="tr-TR" sz="1200" b="1" dirty="0">
                        <a:solidFill>
                          <a:schemeClr val="tx1"/>
                        </a:solidFill>
                        <a:latin typeface="Arial Black" panose="020B0A04020102020204" pitchFamily="34" charset="0"/>
                      </a:endParaRPr>
                    </a:p>
                  </a:txBody>
                  <a:tcPr/>
                </a:tc>
                <a:tc>
                  <a:txBody>
                    <a:bodyPr/>
                    <a:lstStyle/>
                    <a:p>
                      <a:pPr algn="ctr"/>
                      <a:r>
                        <a:rPr lang="tr-TR" sz="1200" b="1" dirty="0" smtClean="0">
                          <a:solidFill>
                            <a:schemeClr val="tx1"/>
                          </a:solidFill>
                          <a:latin typeface="Arial Black" panose="020B0A04020102020204" pitchFamily="34" charset="0"/>
                        </a:rPr>
                        <a:t>489</a:t>
                      </a:r>
                      <a:endParaRPr lang="tr-TR" sz="1200" b="1" dirty="0">
                        <a:solidFill>
                          <a:schemeClr val="tx1"/>
                        </a:solidFill>
                        <a:latin typeface="Arial Black" panose="020B0A04020102020204"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tr-TR" sz="1200" b="1" dirty="0" smtClean="0">
                          <a:solidFill>
                            <a:schemeClr val="tx1"/>
                          </a:solidFill>
                          <a:latin typeface="Arial Black" panose="020B0A04020102020204" pitchFamily="34" charset="0"/>
                        </a:rPr>
                        <a:t>2 488 200</a:t>
                      </a:r>
                    </a:p>
                    <a:p>
                      <a:pPr algn="ctr"/>
                      <a:endParaRPr lang="tr-TR" sz="1200" b="1" dirty="0">
                        <a:solidFill>
                          <a:schemeClr val="tx1"/>
                        </a:solidFill>
                        <a:latin typeface="Arial Black" panose="020B0A04020102020204" pitchFamily="34" charset="0"/>
                      </a:endParaRPr>
                    </a:p>
                  </a:txBody>
                  <a:tcPr anchor="ctr"/>
                </a:tc>
                <a:extLst>
                  <a:ext uri="{0D108BD9-81ED-4DB2-BD59-A6C34878D82A}">
                    <a16:rowId xmlns:a16="http://schemas.microsoft.com/office/drawing/2014/main" val="3082052686"/>
                  </a:ext>
                </a:extLst>
              </a:tr>
              <a:tr h="391442">
                <a:tc>
                  <a:txBody>
                    <a:bodyPr/>
                    <a:lstStyle/>
                    <a:p>
                      <a:pPr algn="ctr"/>
                      <a:r>
                        <a:rPr lang="tr-TR" sz="1200" b="1" dirty="0" smtClean="0">
                          <a:solidFill>
                            <a:schemeClr val="tx1"/>
                          </a:solidFill>
                          <a:latin typeface="Arial Black" panose="020B0A04020102020204" pitchFamily="34" charset="0"/>
                        </a:rPr>
                        <a:t>ALMAN LİSESİ</a:t>
                      </a:r>
                      <a:endParaRPr lang="tr-TR" sz="1200" b="1" dirty="0">
                        <a:solidFill>
                          <a:schemeClr val="tx1"/>
                        </a:solidFill>
                        <a:latin typeface="Arial Black" panose="020B0A04020102020204" pitchFamily="34" charset="0"/>
                      </a:endParaRPr>
                    </a:p>
                  </a:txBody>
                  <a:tcPr/>
                </a:tc>
                <a:tc>
                  <a:txBody>
                    <a:bodyPr/>
                    <a:lstStyle/>
                    <a:p>
                      <a:pPr algn="ctr"/>
                      <a:r>
                        <a:rPr lang="tr-TR" sz="1200" b="1" dirty="0" smtClean="0">
                          <a:solidFill>
                            <a:schemeClr val="tx1"/>
                          </a:solidFill>
                          <a:latin typeface="Arial Black" panose="020B0A04020102020204" pitchFamily="34" charset="0"/>
                        </a:rPr>
                        <a:t>150</a:t>
                      </a:r>
                      <a:endParaRPr lang="tr-TR" sz="1200" b="1" dirty="0">
                        <a:solidFill>
                          <a:schemeClr val="tx1"/>
                        </a:solidFill>
                        <a:latin typeface="Arial Black" panose="020B0A04020102020204" pitchFamily="34" charset="0"/>
                      </a:endParaRPr>
                    </a:p>
                  </a:txBody>
                  <a:tcPr/>
                </a:tc>
                <a:tc>
                  <a:txBody>
                    <a:bodyPr/>
                    <a:lstStyle/>
                    <a:p>
                      <a:pPr algn="ctr"/>
                      <a:r>
                        <a:rPr lang="tr-TR" sz="1200" b="1" dirty="0" smtClean="0">
                          <a:solidFill>
                            <a:schemeClr val="tx1"/>
                          </a:solidFill>
                          <a:latin typeface="Arial Black" panose="020B0A04020102020204" pitchFamily="34" charset="0"/>
                        </a:rPr>
                        <a:t>489</a:t>
                      </a:r>
                      <a:endParaRPr lang="tr-TR" sz="1200" b="1" dirty="0">
                        <a:solidFill>
                          <a:schemeClr val="tx1"/>
                        </a:solidFill>
                        <a:latin typeface="Arial Black" panose="020B0A04020102020204" pitchFamily="34" charset="0"/>
                      </a:endParaRPr>
                    </a:p>
                  </a:txBody>
                  <a:tcPr/>
                </a:tc>
                <a:tc>
                  <a:txBody>
                    <a:bodyPr/>
                    <a:lstStyle/>
                    <a:p>
                      <a:pPr algn="ctr"/>
                      <a:r>
                        <a:rPr lang="tr-TR" sz="1200" b="1" dirty="0" smtClean="0">
                          <a:solidFill>
                            <a:schemeClr val="tx1"/>
                          </a:solidFill>
                          <a:latin typeface="Arial Black" panose="020B0A04020102020204" pitchFamily="34" charset="0"/>
                        </a:rPr>
                        <a:t>2 007 650</a:t>
                      </a:r>
                      <a:endParaRPr lang="tr-TR" sz="1200" b="1" dirty="0">
                        <a:solidFill>
                          <a:schemeClr val="tx1"/>
                        </a:solidFill>
                        <a:latin typeface="Arial Black" panose="020B0A04020102020204" pitchFamily="34" charset="0"/>
                      </a:endParaRPr>
                    </a:p>
                  </a:txBody>
                  <a:tcPr/>
                </a:tc>
                <a:extLst>
                  <a:ext uri="{0D108BD9-81ED-4DB2-BD59-A6C34878D82A}">
                    <a16:rowId xmlns:a16="http://schemas.microsoft.com/office/drawing/2014/main" val="639486119"/>
                  </a:ext>
                </a:extLst>
              </a:tr>
              <a:tr h="434340">
                <a:tc>
                  <a:txBody>
                    <a:bodyPr/>
                    <a:lstStyle/>
                    <a:p>
                      <a:pPr algn="ctr"/>
                      <a:r>
                        <a:rPr lang="tr-TR" sz="1200" b="1" dirty="0" smtClean="0">
                          <a:solidFill>
                            <a:schemeClr val="tx1"/>
                          </a:solidFill>
                          <a:latin typeface="Arial Black" panose="020B0A04020102020204" pitchFamily="34" charset="0"/>
                        </a:rPr>
                        <a:t>ÜSKÜDAR AMERİKAN KOLEJİ (E)</a:t>
                      </a:r>
                      <a:endParaRPr lang="tr-TR" sz="1200" b="1" dirty="0">
                        <a:solidFill>
                          <a:schemeClr val="tx1"/>
                        </a:solidFill>
                        <a:latin typeface="Arial Black" panose="020B0A04020102020204" pitchFamily="34" charset="0"/>
                      </a:endParaRPr>
                    </a:p>
                  </a:txBody>
                  <a:tcPr/>
                </a:tc>
                <a:tc>
                  <a:txBody>
                    <a:bodyPr/>
                    <a:lstStyle/>
                    <a:p>
                      <a:pPr algn="ctr"/>
                      <a:r>
                        <a:rPr lang="tr-TR" sz="1200" b="1" dirty="0" smtClean="0">
                          <a:solidFill>
                            <a:schemeClr val="tx1"/>
                          </a:solidFill>
                          <a:latin typeface="Arial Black" panose="020B0A04020102020204" pitchFamily="34" charset="0"/>
                        </a:rPr>
                        <a:t>90</a:t>
                      </a:r>
                      <a:endParaRPr lang="tr-TR" sz="1200" b="1" dirty="0">
                        <a:solidFill>
                          <a:schemeClr val="tx1"/>
                        </a:solidFill>
                        <a:latin typeface="Arial Black" panose="020B0A04020102020204" pitchFamily="34" charset="0"/>
                      </a:endParaRPr>
                    </a:p>
                  </a:txBody>
                  <a:tcPr/>
                </a:tc>
                <a:tc>
                  <a:txBody>
                    <a:bodyPr/>
                    <a:lstStyle/>
                    <a:p>
                      <a:pPr algn="ctr"/>
                      <a:r>
                        <a:rPr lang="tr-TR" sz="1200" b="1" dirty="0" smtClean="0">
                          <a:solidFill>
                            <a:schemeClr val="tx1"/>
                          </a:solidFill>
                          <a:latin typeface="Arial Black" panose="020B0A04020102020204" pitchFamily="34" charset="0"/>
                        </a:rPr>
                        <a:t>475</a:t>
                      </a:r>
                      <a:endParaRPr lang="tr-TR" sz="1200" b="1" dirty="0">
                        <a:solidFill>
                          <a:schemeClr val="tx1"/>
                        </a:solidFill>
                        <a:latin typeface="Arial Black" panose="020B0A04020102020204" pitchFamily="34" charset="0"/>
                      </a:endParaRPr>
                    </a:p>
                  </a:txBody>
                  <a:tcPr/>
                </a:tc>
                <a:tc>
                  <a:txBody>
                    <a:bodyPr/>
                    <a:lstStyle/>
                    <a:p>
                      <a:pPr algn="ctr"/>
                      <a:r>
                        <a:rPr lang="tr-TR" sz="1200" b="1" dirty="0" smtClean="0">
                          <a:solidFill>
                            <a:schemeClr val="tx1"/>
                          </a:solidFill>
                          <a:latin typeface="Arial Black" panose="020B0A04020102020204" pitchFamily="34" charset="0"/>
                        </a:rPr>
                        <a:t>1 574 397</a:t>
                      </a:r>
                      <a:r>
                        <a:rPr lang="tr-TR" sz="1200" b="1" baseline="0" dirty="0" smtClean="0">
                          <a:solidFill>
                            <a:schemeClr val="tx1"/>
                          </a:solidFill>
                          <a:latin typeface="Arial Black" panose="020B0A04020102020204" pitchFamily="34" charset="0"/>
                        </a:rPr>
                        <a:t> </a:t>
                      </a:r>
                      <a:endParaRPr lang="tr-TR" sz="1200" b="1" dirty="0">
                        <a:solidFill>
                          <a:schemeClr val="tx1"/>
                        </a:solidFill>
                        <a:latin typeface="Arial Black" panose="020B0A04020102020204" pitchFamily="34" charset="0"/>
                      </a:endParaRPr>
                    </a:p>
                  </a:txBody>
                  <a:tcPr/>
                </a:tc>
                <a:extLst>
                  <a:ext uri="{0D108BD9-81ED-4DB2-BD59-A6C34878D82A}">
                    <a16:rowId xmlns:a16="http://schemas.microsoft.com/office/drawing/2014/main" val="190767909"/>
                  </a:ext>
                </a:extLst>
              </a:tr>
              <a:tr h="60325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tr-TR" sz="1200" b="1" dirty="0" smtClean="0">
                          <a:solidFill>
                            <a:schemeClr val="tx1"/>
                          </a:solidFill>
                          <a:latin typeface="Arial Black" panose="020B0A04020102020204" pitchFamily="34" charset="0"/>
                        </a:rPr>
                        <a:t>ÜSKÜDAR AMERİKAN KOLEJİ (K)</a:t>
                      </a:r>
                    </a:p>
                    <a:p>
                      <a:pPr algn="ctr"/>
                      <a:endParaRPr lang="tr-TR" sz="1200" b="1" dirty="0">
                        <a:solidFill>
                          <a:schemeClr val="tx1"/>
                        </a:solidFill>
                        <a:latin typeface="Arial Black" panose="020B0A04020102020204" pitchFamily="34" charset="0"/>
                      </a:endParaRPr>
                    </a:p>
                  </a:txBody>
                  <a:tcPr/>
                </a:tc>
                <a:tc>
                  <a:txBody>
                    <a:bodyPr/>
                    <a:lstStyle/>
                    <a:p>
                      <a:pPr algn="ctr"/>
                      <a:r>
                        <a:rPr lang="tr-TR" sz="1200" b="1" dirty="0" smtClean="0">
                          <a:solidFill>
                            <a:schemeClr val="tx1"/>
                          </a:solidFill>
                          <a:latin typeface="Arial Black" panose="020B0A04020102020204" pitchFamily="34" charset="0"/>
                        </a:rPr>
                        <a:t>90</a:t>
                      </a:r>
                      <a:endParaRPr lang="tr-TR" sz="1200" b="1" dirty="0">
                        <a:solidFill>
                          <a:schemeClr val="tx1"/>
                        </a:solidFill>
                        <a:latin typeface="Arial Black" panose="020B0A04020102020204" pitchFamily="34" charset="0"/>
                      </a:endParaRPr>
                    </a:p>
                  </a:txBody>
                  <a:tcPr/>
                </a:tc>
                <a:tc>
                  <a:txBody>
                    <a:bodyPr/>
                    <a:lstStyle/>
                    <a:p>
                      <a:pPr algn="ctr"/>
                      <a:r>
                        <a:rPr lang="tr-TR" sz="1200" b="1" dirty="0" smtClean="0">
                          <a:solidFill>
                            <a:schemeClr val="tx1"/>
                          </a:solidFill>
                          <a:latin typeface="Arial Black" panose="020B0A04020102020204" pitchFamily="34" charset="0"/>
                        </a:rPr>
                        <a:t>475</a:t>
                      </a:r>
                      <a:endParaRPr lang="tr-TR" sz="1200" b="1" dirty="0">
                        <a:solidFill>
                          <a:schemeClr val="tx1"/>
                        </a:solidFill>
                        <a:latin typeface="Arial Black" panose="020B0A04020102020204"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tr-TR" sz="1200" b="1" dirty="0" smtClean="0">
                          <a:solidFill>
                            <a:schemeClr val="tx1"/>
                          </a:solidFill>
                          <a:latin typeface="Arial Black" panose="020B0A04020102020204" pitchFamily="34" charset="0"/>
                        </a:rPr>
                        <a:t>1 574 397</a:t>
                      </a:r>
                      <a:r>
                        <a:rPr lang="tr-TR" sz="1200" b="1" baseline="0" dirty="0" smtClean="0">
                          <a:solidFill>
                            <a:schemeClr val="tx1"/>
                          </a:solidFill>
                          <a:latin typeface="Arial Black" panose="020B0A04020102020204" pitchFamily="34" charset="0"/>
                        </a:rPr>
                        <a:t> </a:t>
                      </a:r>
                      <a:endParaRPr lang="tr-TR" sz="1200" b="1" dirty="0" smtClean="0">
                        <a:solidFill>
                          <a:schemeClr val="tx1"/>
                        </a:solidFill>
                        <a:latin typeface="Arial Black" panose="020B0A04020102020204" pitchFamily="34" charset="0"/>
                      </a:endParaRPr>
                    </a:p>
                    <a:p>
                      <a:pPr algn="ctr"/>
                      <a:endParaRPr lang="tr-TR" sz="1200" b="1" dirty="0">
                        <a:solidFill>
                          <a:schemeClr val="tx1"/>
                        </a:solidFill>
                        <a:latin typeface="Arial Black" panose="020B0A04020102020204" pitchFamily="34" charset="0"/>
                      </a:endParaRPr>
                    </a:p>
                  </a:txBody>
                  <a:tcPr/>
                </a:tc>
                <a:extLst>
                  <a:ext uri="{0D108BD9-81ED-4DB2-BD59-A6C34878D82A}">
                    <a16:rowId xmlns:a16="http://schemas.microsoft.com/office/drawing/2014/main" val="1466753412"/>
                  </a:ext>
                </a:extLst>
              </a:tr>
              <a:tr h="391442">
                <a:tc>
                  <a:txBody>
                    <a:bodyPr/>
                    <a:lstStyle/>
                    <a:p>
                      <a:pPr algn="ctr"/>
                      <a:r>
                        <a:rPr lang="tr-TR" sz="1200" b="1" dirty="0" smtClean="0">
                          <a:solidFill>
                            <a:schemeClr val="tx1"/>
                          </a:solidFill>
                          <a:latin typeface="Arial Black" panose="020B0A04020102020204" pitchFamily="34" charset="0"/>
                        </a:rPr>
                        <a:t>AVUSTURYA LİSESİ</a:t>
                      </a:r>
                      <a:endParaRPr lang="tr-TR" sz="1200" b="1" dirty="0">
                        <a:solidFill>
                          <a:schemeClr val="tx1"/>
                        </a:solidFill>
                        <a:latin typeface="Arial Black" panose="020B0A04020102020204" pitchFamily="34" charset="0"/>
                      </a:endParaRPr>
                    </a:p>
                  </a:txBody>
                  <a:tcPr/>
                </a:tc>
                <a:tc>
                  <a:txBody>
                    <a:bodyPr/>
                    <a:lstStyle/>
                    <a:p>
                      <a:pPr algn="ctr"/>
                      <a:r>
                        <a:rPr lang="tr-TR" sz="1200" b="1" dirty="0" smtClean="0">
                          <a:solidFill>
                            <a:schemeClr val="tx1"/>
                          </a:solidFill>
                          <a:latin typeface="Arial Black" panose="020B0A04020102020204" pitchFamily="34" charset="0"/>
                        </a:rPr>
                        <a:t>84</a:t>
                      </a:r>
                      <a:endParaRPr lang="tr-TR" sz="1200" b="1" dirty="0">
                        <a:solidFill>
                          <a:schemeClr val="tx1"/>
                        </a:solidFill>
                        <a:latin typeface="Arial Black" panose="020B0A04020102020204" pitchFamily="34" charset="0"/>
                      </a:endParaRPr>
                    </a:p>
                  </a:txBody>
                  <a:tcPr/>
                </a:tc>
                <a:tc>
                  <a:txBody>
                    <a:bodyPr/>
                    <a:lstStyle/>
                    <a:p>
                      <a:pPr algn="ctr"/>
                      <a:r>
                        <a:rPr lang="tr-TR" sz="1200" b="1" dirty="0" smtClean="0">
                          <a:solidFill>
                            <a:schemeClr val="tx1"/>
                          </a:solidFill>
                          <a:latin typeface="Arial Black" panose="020B0A04020102020204" pitchFamily="34" charset="0"/>
                        </a:rPr>
                        <a:t>475</a:t>
                      </a:r>
                      <a:endParaRPr lang="tr-TR" sz="1200" b="1" dirty="0">
                        <a:solidFill>
                          <a:schemeClr val="tx1"/>
                        </a:solidFill>
                        <a:latin typeface="Arial Black" panose="020B0A04020102020204" pitchFamily="34" charset="0"/>
                      </a:endParaRPr>
                    </a:p>
                  </a:txBody>
                  <a:tcPr/>
                </a:tc>
                <a:tc>
                  <a:txBody>
                    <a:bodyPr/>
                    <a:lstStyle/>
                    <a:p>
                      <a:pPr algn="ctr"/>
                      <a:r>
                        <a:rPr lang="tr-TR" sz="1200" b="1" dirty="0" smtClean="0">
                          <a:solidFill>
                            <a:schemeClr val="tx1"/>
                          </a:solidFill>
                          <a:latin typeface="Arial Black" panose="020B0A04020102020204" pitchFamily="34" charset="0"/>
                        </a:rPr>
                        <a:t>1 500 000</a:t>
                      </a:r>
                      <a:endParaRPr lang="tr-TR" sz="1200" b="1" dirty="0">
                        <a:solidFill>
                          <a:schemeClr val="tx1"/>
                        </a:solidFill>
                        <a:latin typeface="Arial Black" panose="020B0A04020102020204" pitchFamily="34" charset="0"/>
                      </a:endParaRPr>
                    </a:p>
                  </a:txBody>
                  <a:tcPr/>
                </a:tc>
                <a:extLst>
                  <a:ext uri="{0D108BD9-81ED-4DB2-BD59-A6C34878D82A}">
                    <a16:rowId xmlns:a16="http://schemas.microsoft.com/office/drawing/2014/main" val="399602092"/>
                  </a:ext>
                </a:extLst>
              </a:tr>
              <a:tr h="391442">
                <a:tc>
                  <a:txBody>
                    <a:bodyPr/>
                    <a:lstStyle/>
                    <a:p>
                      <a:pPr algn="ctr"/>
                      <a:r>
                        <a:rPr lang="tr-TR" sz="1200" b="1" dirty="0" smtClean="0">
                          <a:solidFill>
                            <a:schemeClr val="tx1"/>
                          </a:solidFill>
                          <a:latin typeface="Arial Black" panose="020B0A04020102020204" pitchFamily="34" charset="0"/>
                        </a:rPr>
                        <a:t>İTALYAN LİSESİ</a:t>
                      </a:r>
                      <a:endParaRPr lang="tr-TR" sz="1200" b="1" dirty="0">
                        <a:solidFill>
                          <a:schemeClr val="tx1"/>
                        </a:solidFill>
                        <a:latin typeface="Arial Black" panose="020B0A04020102020204" pitchFamily="34" charset="0"/>
                      </a:endParaRPr>
                    </a:p>
                  </a:txBody>
                  <a:tcPr/>
                </a:tc>
                <a:tc>
                  <a:txBody>
                    <a:bodyPr/>
                    <a:lstStyle/>
                    <a:p>
                      <a:pPr algn="ctr"/>
                      <a:r>
                        <a:rPr lang="tr-TR" sz="1200" b="1" dirty="0" smtClean="0">
                          <a:solidFill>
                            <a:schemeClr val="tx1"/>
                          </a:solidFill>
                          <a:latin typeface="Arial Black" panose="020B0A04020102020204" pitchFamily="34" charset="0"/>
                        </a:rPr>
                        <a:t>80</a:t>
                      </a:r>
                      <a:endParaRPr lang="tr-TR" sz="1200" b="1" dirty="0">
                        <a:solidFill>
                          <a:schemeClr val="tx1"/>
                        </a:solidFill>
                        <a:latin typeface="Arial Black" panose="020B0A04020102020204" pitchFamily="34" charset="0"/>
                      </a:endParaRPr>
                    </a:p>
                  </a:txBody>
                  <a:tcPr/>
                </a:tc>
                <a:tc>
                  <a:txBody>
                    <a:bodyPr/>
                    <a:lstStyle/>
                    <a:p>
                      <a:pPr algn="ctr"/>
                      <a:r>
                        <a:rPr lang="tr-TR" sz="1200" b="1" dirty="0" smtClean="0">
                          <a:solidFill>
                            <a:schemeClr val="tx1"/>
                          </a:solidFill>
                          <a:latin typeface="Arial Black" panose="020B0A04020102020204" pitchFamily="34" charset="0"/>
                        </a:rPr>
                        <a:t>465</a:t>
                      </a:r>
                      <a:endParaRPr lang="tr-TR" sz="1200" b="1" dirty="0">
                        <a:solidFill>
                          <a:schemeClr val="tx1"/>
                        </a:solidFill>
                        <a:latin typeface="Arial Black" panose="020B0A04020102020204" pitchFamily="34" charset="0"/>
                      </a:endParaRPr>
                    </a:p>
                  </a:txBody>
                  <a:tcPr/>
                </a:tc>
                <a:tc>
                  <a:txBody>
                    <a:bodyPr/>
                    <a:lstStyle/>
                    <a:p>
                      <a:pPr algn="ctr"/>
                      <a:r>
                        <a:rPr lang="tr-TR" sz="1200" b="1" dirty="0" smtClean="0">
                          <a:solidFill>
                            <a:schemeClr val="tx1"/>
                          </a:solidFill>
                          <a:latin typeface="Arial Black" panose="020B0A04020102020204" pitchFamily="34" charset="0"/>
                        </a:rPr>
                        <a:t>650 000</a:t>
                      </a:r>
                      <a:endParaRPr lang="tr-TR" sz="1200" b="1" dirty="0">
                        <a:solidFill>
                          <a:schemeClr val="tx1"/>
                        </a:solidFill>
                        <a:latin typeface="Arial Black" panose="020B0A04020102020204" pitchFamily="34" charset="0"/>
                      </a:endParaRPr>
                    </a:p>
                  </a:txBody>
                  <a:tcPr/>
                </a:tc>
                <a:extLst>
                  <a:ext uri="{0D108BD9-81ED-4DB2-BD59-A6C34878D82A}">
                    <a16:rowId xmlns:a16="http://schemas.microsoft.com/office/drawing/2014/main" val="4078293662"/>
                  </a:ext>
                </a:extLst>
              </a:tr>
              <a:tr h="437109">
                <a:tc>
                  <a:txBody>
                    <a:bodyPr/>
                    <a:lstStyle/>
                    <a:p>
                      <a:pPr algn="ctr"/>
                      <a:r>
                        <a:rPr lang="tr-TR" sz="1200" b="1" dirty="0" smtClean="0">
                          <a:solidFill>
                            <a:schemeClr val="tx1"/>
                          </a:solidFill>
                          <a:latin typeface="Arial Black" panose="020B0A04020102020204" pitchFamily="34" charset="0"/>
                        </a:rPr>
                        <a:t>ST JOSEPH FR. LİSESİ</a:t>
                      </a:r>
                      <a:endParaRPr lang="tr-TR" sz="1200" b="1" dirty="0">
                        <a:solidFill>
                          <a:schemeClr val="tx1"/>
                        </a:solidFill>
                        <a:latin typeface="Arial Black" panose="020B0A04020102020204" pitchFamily="34" charset="0"/>
                      </a:endParaRPr>
                    </a:p>
                  </a:txBody>
                  <a:tcPr/>
                </a:tc>
                <a:tc>
                  <a:txBody>
                    <a:bodyPr/>
                    <a:lstStyle/>
                    <a:p>
                      <a:pPr algn="ctr"/>
                      <a:r>
                        <a:rPr lang="tr-TR" sz="1200" b="1" dirty="0" smtClean="0">
                          <a:solidFill>
                            <a:schemeClr val="tx1"/>
                          </a:solidFill>
                          <a:latin typeface="Arial Black" panose="020B0A04020102020204" pitchFamily="34" charset="0"/>
                        </a:rPr>
                        <a:t>208</a:t>
                      </a:r>
                      <a:endParaRPr lang="tr-TR" sz="1200" b="1" dirty="0">
                        <a:solidFill>
                          <a:schemeClr val="tx1"/>
                        </a:solidFill>
                        <a:latin typeface="Arial Black" panose="020B0A04020102020204" pitchFamily="34" charset="0"/>
                      </a:endParaRPr>
                    </a:p>
                  </a:txBody>
                  <a:tcPr/>
                </a:tc>
                <a:tc>
                  <a:txBody>
                    <a:bodyPr/>
                    <a:lstStyle/>
                    <a:p>
                      <a:pPr algn="ctr"/>
                      <a:r>
                        <a:rPr lang="tr-TR" sz="1200" b="1" dirty="0" smtClean="0">
                          <a:solidFill>
                            <a:schemeClr val="tx1"/>
                          </a:solidFill>
                          <a:latin typeface="Arial Black" panose="020B0A04020102020204" pitchFamily="34" charset="0"/>
                        </a:rPr>
                        <a:t>470</a:t>
                      </a:r>
                      <a:endParaRPr lang="tr-TR" sz="1200" b="1" dirty="0">
                        <a:solidFill>
                          <a:schemeClr val="tx1"/>
                        </a:solidFill>
                        <a:latin typeface="Arial Black" panose="020B0A04020102020204" pitchFamily="34" charset="0"/>
                      </a:endParaRPr>
                    </a:p>
                  </a:txBody>
                  <a:tcPr/>
                </a:tc>
                <a:tc>
                  <a:txBody>
                    <a:bodyPr/>
                    <a:lstStyle/>
                    <a:p>
                      <a:pPr algn="ctr"/>
                      <a:r>
                        <a:rPr lang="tr-TR" sz="1200" b="1" dirty="0" smtClean="0">
                          <a:solidFill>
                            <a:schemeClr val="tx1"/>
                          </a:solidFill>
                          <a:latin typeface="Arial Black" panose="020B0A04020102020204" pitchFamily="34" charset="0"/>
                        </a:rPr>
                        <a:t>2 090 000</a:t>
                      </a:r>
                      <a:endParaRPr lang="tr-TR" sz="1200" b="1" dirty="0">
                        <a:solidFill>
                          <a:schemeClr val="tx1"/>
                        </a:solidFill>
                        <a:latin typeface="Arial Black" panose="020B0A04020102020204" pitchFamily="34" charset="0"/>
                      </a:endParaRPr>
                    </a:p>
                  </a:txBody>
                  <a:tcPr/>
                </a:tc>
                <a:extLst>
                  <a:ext uri="{0D108BD9-81ED-4DB2-BD59-A6C34878D82A}">
                    <a16:rowId xmlns:a16="http://schemas.microsoft.com/office/drawing/2014/main" val="33766687"/>
                  </a:ext>
                </a:extLst>
              </a:tr>
              <a:tr h="675640">
                <a:tc>
                  <a:txBody>
                    <a:bodyPr/>
                    <a:lstStyle/>
                    <a:p>
                      <a:pPr algn="ctr"/>
                      <a:r>
                        <a:rPr lang="tr-TR" sz="1200" b="1" dirty="0" smtClean="0">
                          <a:solidFill>
                            <a:schemeClr val="tx1"/>
                          </a:solidFill>
                          <a:latin typeface="Arial Black" panose="020B0A04020102020204" pitchFamily="34" charset="0"/>
                        </a:rPr>
                        <a:t>NOTRE DAME DE SİON L</a:t>
                      </a:r>
                      <a:endParaRPr lang="tr-TR" sz="1200" b="1" dirty="0">
                        <a:solidFill>
                          <a:schemeClr val="tx1"/>
                        </a:solidFill>
                        <a:latin typeface="Arial Black" panose="020B0A04020102020204" pitchFamily="34" charset="0"/>
                      </a:endParaRPr>
                    </a:p>
                  </a:txBody>
                  <a:tcPr/>
                </a:tc>
                <a:tc>
                  <a:txBody>
                    <a:bodyPr/>
                    <a:lstStyle/>
                    <a:p>
                      <a:pPr algn="ctr"/>
                      <a:r>
                        <a:rPr lang="tr-TR" sz="1200" b="1" dirty="0" smtClean="0">
                          <a:solidFill>
                            <a:schemeClr val="tx1"/>
                          </a:solidFill>
                          <a:latin typeface="Arial Black" panose="020B0A04020102020204" pitchFamily="34" charset="0"/>
                        </a:rPr>
                        <a:t>130</a:t>
                      </a:r>
                      <a:endParaRPr lang="tr-TR" sz="1200" b="1" dirty="0">
                        <a:solidFill>
                          <a:schemeClr val="tx1"/>
                        </a:solidFill>
                        <a:latin typeface="Arial Black" panose="020B0A04020102020204" pitchFamily="34" charset="0"/>
                      </a:endParaRPr>
                    </a:p>
                  </a:txBody>
                  <a:tcPr/>
                </a:tc>
                <a:tc>
                  <a:txBody>
                    <a:bodyPr/>
                    <a:lstStyle/>
                    <a:p>
                      <a:pPr algn="ctr"/>
                      <a:r>
                        <a:rPr lang="tr-TR" sz="1200" b="1" dirty="0" smtClean="0">
                          <a:solidFill>
                            <a:schemeClr val="tx1"/>
                          </a:solidFill>
                          <a:latin typeface="Arial Black" panose="020B0A04020102020204" pitchFamily="34" charset="0"/>
                        </a:rPr>
                        <a:t>439</a:t>
                      </a:r>
                      <a:endParaRPr lang="tr-TR" sz="1200" b="1" dirty="0">
                        <a:solidFill>
                          <a:schemeClr val="tx1"/>
                        </a:solidFill>
                        <a:latin typeface="Arial Black" panose="020B0A04020102020204" pitchFamily="34" charset="0"/>
                      </a:endParaRPr>
                    </a:p>
                  </a:txBody>
                  <a:tcPr/>
                </a:tc>
                <a:tc>
                  <a:txBody>
                    <a:bodyPr/>
                    <a:lstStyle/>
                    <a:p>
                      <a:pPr algn="ctr"/>
                      <a:r>
                        <a:rPr lang="tr-TR" sz="1200" b="1" dirty="0" smtClean="0">
                          <a:solidFill>
                            <a:schemeClr val="tx1"/>
                          </a:solidFill>
                          <a:latin typeface="Arial Black" panose="020B0A04020102020204" pitchFamily="34" charset="0"/>
                        </a:rPr>
                        <a:t>1 575 000</a:t>
                      </a:r>
                      <a:endParaRPr lang="tr-TR" sz="1200" b="1" dirty="0">
                        <a:solidFill>
                          <a:schemeClr val="tx1"/>
                        </a:solidFill>
                        <a:latin typeface="Arial Black" panose="020B0A04020102020204" pitchFamily="34" charset="0"/>
                      </a:endParaRPr>
                    </a:p>
                  </a:txBody>
                  <a:tcPr/>
                </a:tc>
                <a:extLst>
                  <a:ext uri="{0D108BD9-81ED-4DB2-BD59-A6C34878D82A}">
                    <a16:rowId xmlns:a16="http://schemas.microsoft.com/office/drawing/2014/main" val="4229867002"/>
                  </a:ext>
                </a:extLst>
              </a:tr>
              <a:tr h="434340">
                <a:tc>
                  <a:txBody>
                    <a:bodyPr/>
                    <a:lstStyle/>
                    <a:p>
                      <a:pPr algn="ctr"/>
                      <a:r>
                        <a:rPr lang="tr-TR" sz="1200" b="1" dirty="0" smtClean="0">
                          <a:solidFill>
                            <a:schemeClr val="tx1"/>
                          </a:solidFill>
                          <a:latin typeface="Arial Black" panose="020B0A04020102020204" pitchFamily="34" charset="0"/>
                        </a:rPr>
                        <a:t>GALİLEO GALİL</a:t>
                      </a:r>
                      <a:r>
                        <a:rPr lang="tr-TR" sz="1200" b="1" baseline="0" dirty="0" smtClean="0">
                          <a:solidFill>
                            <a:schemeClr val="tx1"/>
                          </a:solidFill>
                          <a:latin typeface="Arial Black" panose="020B0A04020102020204" pitchFamily="34" charset="0"/>
                        </a:rPr>
                        <a:t> EL İTALYAN L.</a:t>
                      </a:r>
                      <a:endParaRPr lang="tr-TR" sz="1200" b="1" dirty="0">
                        <a:solidFill>
                          <a:schemeClr val="tx1"/>
                        </a:solidFill>
                        <a:latin typeface="Arial Black" panose="020B0A04020102020204" pitchFamily="34" charset="0"/>
                      </a:endParaRPr>
                    </a:p>
                  </a:txBody>
                  <a:tcPr/>
                </a:tc>
                <a:tc>
                  <a:txBody>
                    <a:bodyPr/>
                    <a:lstStyle/>
                    <a:p>
                      <a:pPr algn="ctr"/>
                      <a:r>
                        <a:rPr lang="tr-TR" sz="1200" b="1" dirty="0" smtClean="0">
                          <a:solidFill>
                            <a:schemeClr val="tx1"/>
                          </a:solidFill>
                          <a:latin typeface="Arial Black" panose="020B0A04020102020204" pitchFamily="34" charset="0"/>
                        </a:rPr>
                        <a:t>72</a:t>
                      </a:r>
                      <a:endParaRPr lang="tr-TR" sz="1200" b="1" dirty="0">
                        <a:solidFill>
                          <a:schemeClr val="tx1"/>
                        </a:solidFill>
                        <a:latin typeface="Arial Black" panose="020B0A04020102020204" pitchFamily="34" charset="0"/>
                      </a:endParaRPr>
                    </a:p>
                  </a:txBody>
                  <a:tcPr/>
                </a:tc>
                <a:tc>
                  <a:txBody>
                    <a:bodyPr/>
                    <a:lstStyle/>
                    <a:p>
                      <a:pPr algn="ctr"/>
                      <a:r>
                        <a:rPr lang="tr-TR" sz="1200" b="1" dirty="0" smtClean="0">
                          <a:solidFill>
                            <a:schemeClr val="tx1"/>
                          </a:solidFill>
                          <a:latin typeface="Arial Black" panose="020B0A04020102020204" pitchFamily="34" charset="0"/>
                        </a:rPr>
                        <a:t>425</a:t>
                      </a:r>
                      <a:endParaRPr lang="tr-TR" sz="1200" b="1" dirty="0">
                        <a:solidFill>
                          <a:schemeClr val="tx1"/>
                        </a:solidFill>
                        <a:latin typeface="Arial Black" panose="020B0A04020102020204" pitchFamily="34" charset="0"/>
                      </a:endParaRPr>
                    </a:p>
                  </a:txBody>
                  <a:tcPr/>
                </a:tc>
                <a:tc>
                  <a:txBody>
                    <a:bodyPr/>
                    <a:lstStyle/>
                    <a:p>
                      <a:pPr algn="ctr"/>
                      <a:r>
                        <a:rPr lang="tr-TR" sz="1200" b="1" dirty="0" smtClean="0">
                          <a:solidFill>
                            <a:schemeClr val="tx1"/>
                          </a:solidFill>
                          <a:latin typeface="Arial Black" panose="020B0A04020102020204" pitchFamily="34" charset="0"/>
                        </a:rPr>
                        <a:t>1 200 292</a:t>
                      </a:r>
                      <a:endParaRPr lang="tr-TR" sz="1200" b="1" dirty="0">
                        <a:solidFill>
                          <a:schemeClr val="tx1"/>
                        </a:solidFill>
                        <a:latin typeface="Arial Black" panose="020B0A04020102020204" pitchFamily="34" charset="0"/>
                      </a:endParaRPr>
                    </a:p>
                  </a:txBody>
                  <a:tcPr/>
                </a:tc>
                <a:extLst>
                  <a:ext uri="{0D108BD9-81ED-4DB2-BD59-A6C34878D82A}">
                    <a16:rowId xmlns:a16="http://schemas.microsoft.com/office/drawing/2014/main" val="3162454161"/>
                  </a:ext>
                </a:extLst>
              </a:tr>
              <a:tr h="4343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tr-TR" sz="1100" b="1" dirty="0" smtClean="0">
                          <a:solidFill>
                            <a:schemeClr val="tx1"/>
                          </a:solidFill>
                          <a:latin typeface="Arial Black" panose="020B0A04020102020204" pitchFamily="34" charset="0"/>
                        </a:rPr>
                        <a:t>ST PULCHERİE FR. LİSESİ</a:t>
                      </a:r>
                    </a:p>
                  </a:txBody>
                  <a:tcPr/>
                </a:tc>
                <a:tc>
                  <a:txBody>
                    <a:bodyPr/>
                    <a:lstStyle/>
                    <a:p>
                      <a:pPr algn="ctr"/>
                      <a:r>
                        <a:rPr lang="tr-TR" sz="1100" b="1" dirty="0" smtClean="0">
                          <a:solidFill>
                            <a:schemeClr val="tx1"/>
                          </a:solidFill>
                          <a:latin typeface="Arial Black" panose="020B0A04020102020204" pitchFamily="34" charset="0"/>
                        </a:rPr>
                        <a:t>88</a:t>
                      </a:r>
                      <a:endParaRPr lang="tr-TR" sz="1100" b="1" dirty="0">
                        <a:solidFill>
                          <a:schemeClr val="tx1"/>
                        </a:solidFill>
                        <a:latin typeface="Arial Black" panose="020B0A04020102020204" pitchFamily="34" charset="0"/>
                      </a:endParaRPr>
                    </a:p>
                  </a:txBody>
                  <a:tcPr/>
                </a:tc>
                <a:tc>
                  <a:txBody>
                    <a:bodyPr/>
                    <a:lstStyle/>
                    <a:p>
                      <a:pPr algn="ctr"/>
                      <a:r>
                        <a:rPr lang="tr-TR" sz="1100" b="1" dirty="0" smtClean="0">
                          <a:solidFill>
                            <a:schemeClr val="tx1"/>
                          </a:solidFill>
                          <a:latin typeface="Arial Black" panose="020B0A04020102020204" pitchFamily="34" charset="0"/>
                        </a:rPr>
                        <a:t>418</a:t>
                      </a:r>
                      <a:endParaRPr lang="tr-TR" sz="1100" b="1" dirty="0">
                        <a:solidFill>
                          <a:schemeClr val="tx1"/>
                        </a:solidFill>
                        <a:latin typeface="Arial Black" panose="020B0A04020102020204" pitchFamily="34" charset="0"/>
                      </a:endParaRPr>
                    </a:p>
                  </a:txBody>
                  <a:tcPr/>
                </a:tc>
                <a:tc>
                  <a:txBody>
                    <a:bodyPr/>
                    <a:lstStyle/>
                    <a:p>
                      <a:pPr algn="ctr"/>
                      <a:r>
                        <a:rPr lang="tr-TR" sz="1100" b="1" dirty="0" smtClean="0">
                          <a:solidFill>
                            <a:schemeClr val="tx1"/>
                          </a:solidFill>
                          <a:latin typeface="Arial Black" panose="020B0A04020102020204" pitchFamily="34" charset="0"/>
                        </a:rPr>
                        <a:t>1 476</a:t>
                      </a:r>
                      <a:r>
                        <a:rPr lang="tr-TR" sz="1100" b="1" baseline="0" dirty="0" smtClean="0">
                          <a:solidFill>
                            <a:schemeClr val="tx1"/>
                          </a:solidFill>
                          <a:latin typeface="Arial Black" panose="020B0A04020102020204" pitchFamily="34" charset="0"/>
                        </a:rPr>
                        <a:t> 0062</a:t>
                      </a:r>
                      <a:endParaRPr lang="tr-TR" sz="1100" b="1" dirty="0">
                        <a:solidFill>
                          <a:schemeClr val="tx1"/>
                        </a:solidFill>
                        <a:latin typeface="Arial Black" panose="020B0A04020102020204" pitchFamily="34" charset="0"/>
                      </a:endParaRPr>
                    </a:p>
                  </a:txBody>
                  <a:tcPr/>
                </a:tc>
                <a:extLst>
                  <a:ext uri="{0D108BD9-81ED-4DB2-BD59-A6C34878D82A}">
                    <a16:rowId xmlns:a16="http://schemas.microsoft.com/office/drawing/2014/main" val="3562365333"/>
                  </a:ext>
                </a:extLst>
              </a:tr>
            </a:tbl>
          </a:graphicData>
        </a:graphic>
      </p:graphicFrame>
    </p:spTree>
    <p:extLst>
      <p:ext uri="{BB962C8B-B14F-4D97-AF65-F5344CB8AC3E}">
        <p14:creationId xmlns:p14="http://schemas.microsoft.com/office/powerpoint/2010/main" val="11150668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Başlık">
            <a:extLst>
              <a:ext uri="{FF2B5EF4-FFF2-40B4-BE49-F238E27FC236}">
                <a16:creationId xmlns:a16="http://schemas.microsoft.com/office/drawing/2014/main" id="{11C32110-655B-45D5-8BC2-631C578F2D01}"/>
              </a:ext>
            </a:extLst>
          </p:cNvPr>
          <p:cNvSpPr txBox="1">
            <a:spLocks/>
          </p:cNvSpPr>
          <p:nvPr/>
        </p:nvSpPr>
        <p:spPr>
          <a:xfrm>
            <a:off x="884715" y="1645951"/>
            <a:ext cx="2924843" cy="317236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3200" b="1" i="0" u="none" strike="noStrike" kern="1200" cap="none" spc="0" normalizeH="0" baseline="0" noProof="0" dirty="0">
                <a:ln>
                  <a:noFill/>
                </a:ln>
                <a:solidFill>
                  <a:srgbClr val="C00000"/>
                </a:solidFill>
                <a:effectLst/>
                <a:uLnTx/>
                <a:uFillTx/>
                <a:latin typeface="Calibri" panose="020F0502020204030204"/>
                <a:ea typeface="+mj-ea"/>
                <a:cs typeface="+mj-cs"/>
              </a:rPr>
              <a:t>Özel </a:t>
            </a:r>
            <a:r>
              <a:rPr kumimoji="0" lang="en-US" sz="3200" b="1" i="0" u="none" strike="noStrike" kern="1200" cap="none" spc="0" normalizeH="0" baseline="0" noProof="0" dirty="0" err="1">
                <a:ln>
                  <a:noFill/>
                </a:ln>
                <a:solidFill>
                  <a:srgbClr val="C00000"/>
                </a:solidFill>
                <a:effectLst/>
                <a:uLnTx/>
                <a:uFillTx/>
                <a:latin typeface="Calibri" panose="020F0502020204030204"/>
                <a:ea typeface="+mj-ea"/>
                <a:cs typeface="+mj-cs"/>
              </a:rPr>
              <a:t>Eğitim</a:t>
            </a:r>
            <a:r>
              <a:rPr kumimoji="0" lang="en-US" sz="3200" b="1" i="0" u="none" strike="noStrike" kern="1200" cap="none" spc="0" normalizeH="0" baseline="0" noProof="0" dirty="0">
                <a:ln>
                  <a:noFill/>
                </a:ln>
                <a:solidFill>
                  <a:srgbClr val="C00000"/>
                </a:solidFill>
                <a:effectLst/>
                <a:uLnTx/>
                <a:uFillTx/>
                <a:latin typeface="Calibri" panose="020F0502020204030204"/>
                <a:ea typeface="+mj-ea"/>
                <a:cs typeface="+mj-cs"/>
              </a:rPr>
              <a:t> </a:t>
            </a:r>
            <a:r>
              <a:rPr kumimoji="0" lang="en-US" sz="3200" b="1" i="0" u="none" strike="noStrike" kern="1200" cap="none" spc="0" normalizeH="0" baseline="0" noProof="0" dirty="0" err="1">
                <a:ln>
                  <a:noFill/>
                </a:ln>
                <a:solidFill>
                  <a:srgbClr val="C00000"/>
                </a:solidFill>
                <a:effectLst/>
                <a:uLnTx/>
                <a:uFillTx/>
                <a:latin typeface="Calibri" panose="020F0502020204030204"/>
                <a:ea typeface="+mj-ea"/>
                <a:cs typeface="+mj-cs"/>
              </a:rPr>
              <a:t>İhtiyacı</a:t>
            </a:r>
            <a:r>
              <a:rPr kumimoji="0" lang="en-US" sz="3200" b="1" i="0" u="none" strike="noStrike" kern="1200" cap="none" spc="0" normalizeH="0" baseline="0" noProof="0" dirty="0">
                <a:ln>
                  <a:noFill/>
                </a:ln>
                <a:solidFill>
                  <a:srgbClr val="C00000"/>
                </a:solidFill>
                <a:effectLst/>
                <a:uLnTx/>
                <a:uFillTx/>
                <a:latin typeface="Calibri" panose="020F0502020204030204"/>
                <a:ea typeface="+mj-ea"/>
                <a:cs typeface="+mj-cs"/>
              </a:rPr>
              <a:t> Olan </a:t>
            </a:r>
            <a:r>
              <a:rPr kumimoji="0" lang="en-US" sz="3200" b="1" i="0" u="none" strike="noStrike" kern="1200" cap="none" spc="0" normalizeH="0" baseline="0" noProof="0" dirty="0" err="1">
                <a:ln>
                  <a:noFill/>
                </a:ln>
                <a:solidFill>
                  <a:srgbClr val="C00000"/>
                </a:solidFill>
                <a:effectLst/>
                <a:uLnTx/>
                <a:uFillTx/>
                <a:latin typeface="Calibri" panose="020F0502020204030204"/>
                <a:ea typeface="+mj-ea"/>
                <a:cs typeface="+mj-cs"/>
              </a:rPr>
              <a:t>Öğrenciler</a:t>
            </a:r>
            <a:r>
              <a:rPr kumimoji="0" lang="tr-TR" sz="3200" b="1" i="0" u="none" strike="noStrike" kern="1200" cap="none" spc="0" normalizeH="0" baseline="0" noProof="0" dirty="0">
                <a:ln>
                  <a:noFill/>
                </a:ln>
                <a:solidFill>
                  <a:srgbClr val="C00000"/>
                </a:solidFill>
                <a:effectLst/>
                <a:uLnTx/>
                <a:uFillTx/>
                <a:latin typeface="Calibri" panose="020F0502020204030204"/>
                <a:ea typeface="+mj-ea"/>
                <a:cs typeface="+mj-cs"/>
              </a:rPr>
              <a:t>e</a:t>
            </a:r>
            <a:r>
              <a:rPr kumimoji="0" lang="en-US" sz="3200" b="1" i="0" u="none" strike="noStrike" kern="1200" cap="none" spc="0" normalizeH="0" baseline="0" noProof="0" dirty="0">
                <a:ln>
                  <a:noFill/>
                </a:ln>
                <a:solidFill>
                  <a:srgbClr val="C00000"/>
                </a:solidFill>
                <a:effectLst/>
                <a:uLnTx/>
                <a:uFillTx/>
                <a:latin typeface="Calibri" panose="020F0502020204030204"/>
                <a:ea typeface="+mj-ea"/>
                <a:cs typeface="+mj-cs"/>
              </a:rPr>
              <a:t> LGS </a:t>
            </a:r>
            <a:r>
              <a:rPr kumimoji="0" lang="en-US" sz="3200" b="1" i="0" u="none" strike="noStrike" kern="1200" cap="none" spc="0" normalizeH="0" baseline="0" noProof="0" dirty="0" err="1">
                <a:ln>
                  <a:noFill/>
                </a:ln>
                <a:solidFill>
                  <a:srgbClr val="C00000"/>
                </a:solidFill>
                <a:effectLst/>
                <a:uLnTx/>
                <a:uFillTx/>
                <a:latin typeface="Calibri" panose="020F0502020204030204"/>
                <a:ea typeface="+mj-ea"/>
                <a:cs typeface="+mj-cs"/>
              </a:rPr>
              <a:t>İçin</a:t>
            </a:r>
            <a:r>
              <a:rPr kumimoji="0" lang="en-US" sz="3200" b="1" i="0" u="none" strike="noStrike" kern="1200" cap="none" spc="0" normalizeH="0" baseline="0" noProof="0" dirty="0">
                <a:ln>
                  <a:noFill/>
                </a:ln>
                <a:solidFill>
                  <a:srgbClr val="C00000"/>
                </a:solidFill>
                <a:effectLst/>
                <a:uLnTx/>
                <a:uFillTx/>
                <a:latin typeface="Calibri" panose="020F0502020204030204"/>
                <a:ea typeface="+mj-ea"/>
                <a:cs typeface="+mj-cs"/>
              </a:rPr>
              <a:t> </a:t>
            </a:r>
            <a:r>
              <a:rPr kumimoji="0" lang="en-US" sz="3200" b="1" i="0" u="none" strike="noStrike" kern="1200" cap="none" spc="0" normalizeH="0" baseline="0" noProof="0" dirty="0" err="1">
                <a:ln>
                  <a:noFill/>
                </a:ln>
                <a:solidFill>
                  <a:srgbClr val="C00000"/>
                </a:solidFill>
                <a:effectLst/>
                <a:uLnTx/>
                <a:uFillTx/>
                <a:latin typeface="Calibri" panose="020F0502020204030204"/>
                <a:ea typeface="+mj-ea"/>
                <a:cs typeface="+mj-cs"/>
              </a:rPr>
              <a:t>Önerilecek</a:t>
            </a:r>
            <a:r>
              <a:rPr kumimoji="0" lang="en-US" sz="3200" b="1" i="0" u="none" strike="noStrike" kern="1200" cap="none" spc="0" normalizeH="0" baseline="0" noProof="0" dirty="0">
                <a:ln>
                  <a:noFill/>
                </a:ln>
                <a:solidFill>
                  <a:srgbClr val="C00000"/>
                </a:solidFill>
                <a:effectLst/>
                <a:uLnTx/>
                <a:uFillTx/>
                <a:latin typeface="Calibri" panose="020F0502020204030204"/>
                <a:ea typeface="+mj-ea"/>
                <a:cs typeface="+mj-cs"/>
              </a:rPr>
              <a:t> </a:t>
            </a:r>
            <a:r>
              <a:rPr kumimoji="0" lang="en-US" sz="3200" b="1" i="0" u="none" strike="noStrike" kern="1200" cap="none" spc="0" normalizeH="0" baseline="0" noProof="0" dirty="0" err="1">
                <a:ln>
                  <a:noFill/>
                </a:ln>
                <a:solidFill>
                  <a:srgbClr val="C00000"/>
                </a:solidFill>
                <a:effectLst/>
                <a:uLnTx/>
                <a:uFillTx/>
                <a:latin typeface="Calibri" panose="020F0502020204030204"/>
                <a:ea typeface="+mj-ea"/>
                <a:cs typeface="+mj-cs"/>
              </a:rPr>
              <a:t>Sınav</a:t>
            </a:r>
            <a:r>
              <a:rPr kumimoji="0" lang="en-US" sz="3200" b="1" i="0" u="none" strike="noStrike" kern="1200" cap="none" spc="0" normalizeH="0" baseline="0" noProof="0" dirty="0">
                <a:ln>
                  <a:noFill/>
                </a:ln>
                <a:solidFill>
                  <a:srgbClr val="C00000"/>
                </a:solidFill>
                <a:effectLst/>
                <a:uLnTx/>
                <a:uFillTx/>
                <a:latin typeface="Calibri" panose="020F0502020204030204"/>
                <a:ea typeface="+mj-ea"/>
                <a:cs typeface="+mj-cs"/>
              </a:rPr>
              <a:t> </a:t>
            </a:r>
            <a:r>
              <a:rPr kumimoji="0" lang="en-US" sz="3200" b="1" i="0" u="none" strike="noStrike" kern="1200" cap="none" spc="0" normalizeH="0" baseline="0" noProof="0" dirty="0" err="1">
                <a:ln>
                  <a:noFill/>
                </a:ln>
                <a:solidFill>
                  <a:srgbClr val="C00000"/>
                </a:solidFill>
                <a:effectLst/>
                <a:uLnTx/>
                <a:uFillTx/>
                <a:latin typeface="Calibri" panose="020F0502020204030204"/>
                <a:ea typeface="+mj-ea"/>
                <a:cs typeface="+mj-cs"/>
              </a:rPr>
              <a:t>Tedbir</a:t>
            </a:r>
            <a:r>
              <a:rPr kumimoji="0" lang="en-US" sz="3200" b="1" i="0" u="none" strike="noStrike" kern="1200" cap="none" spc="0" normalizeH="0" baseline="0" noProof="0" dirty="0">
                <a:ln>
                  <a:noFill/>
                </a:ln>
                <a:solidFill>
                  <a:srgbClr val="C00000"/>
                </a:solidFill>
                <a:effectLst/>
                <a:uLnTx/>
                <a:uFillTx/>
                <a:latin typeface="Calibri" panose="020F0502020204030204"/>
                <a:ea typeface="+mj-ea"/>
                <a:cs typeface="+mj-cs"/>
              </a:rPr>
              <a:t> </a:t>
            </a:r>
            <a:r>
              <a:rPr kumimoji="0" lang="en-US" sz="3200" b="1" i="0" u="none" strike="noStrike" kern="1200" cap="none" spc="0" normalizeH="0" baseline="0" noProof="0" dirty="0" err="1">
                <a:ln>
                  <a:noFill/>
                </a:ln>
                <a:solidFill>
                  <a:srgbClr val="C00000"/>
                </a:solidFill>
                <a:effectLst/>
                <a:uLnTx/>
                <a:uFillTx/>
                <a:latin typeface="Calibri" panose="020F0502020204030204"/>
                <a:ea typeface="+mj-ea"/>
                <a:cs typeface="+mj-cs"/>
              </a:rPr>
              <a:t>Hizmetleri</a:t>
            </a:r>
            <a:r>
              <a:rPr kumimoji="0" lang="en-US" sz="3200" b="1" i="0" u="none" strike="noStrike" kern="1200" cap="none" spc="0" normalizeH="0" baseline="0" noProof="0" dirty="0">
                <a:ln>
                  <a:noFill/>
                </a:ln>
                <a:solidFill>
                  <a:srgbClr val="C00000"/>
                </a:solidFill>
                <a:effectLst/>
                <a:uLnTx/>
                <a:uFillTx/>
                <a:latin typeface="Calibri" panose="020F0502020204030204"/>
                <a:ea typeface="+mj-ea"/>
                <a:cs typeface="+mj-cs"/>
              </a:rPr>
              <a:t> </a:t>
            </a:r>
            <a:endParaRPr kumimoji="0" lang="en-US" sz="3200" b="0" i="0" u="none" strike="noStrike" kern="1200" cap="none" spc="0" normalizeH="0" baseline="0" noProof="0" dirty="0">
              <a:ln>
                <a:noFill/>
              </a:ln>
              <a:solidFill>
                <a:srgbClr val="C00000"/>
              </a:solidFill>
              <a:effectLst/>
              <a:uLnTx/>
              <a:uFillTx/>
              <a:latin typeface="Calibri" panose="020F0502020204030204"/>
              <a:ea typeface="+mj-ea"/>
              <a:cs typeface="+mj-cs"/>
            </a:endParaRPr>
          </a:p>
        </p:txBody>
      </p:sp>
      <p:pic>
        <p:nvPicPr>
          <p:cNvPr id="5" name="Resim 4">
            <a:extLst>
              <a:ext uri="{FF2B5EF4-FFF2-40B4-BE49-F238E27FC236}">
                <a16:creationId xmlns:a16="http://schemas.microsoft.com/office/drawing/2014/main" id="{19E80EFA-8338-B0BC-A37F-50A421407698}"/>
              </a:ext>
            </a:extLst>
          </p:cNvPr>
          <p:cNvPicPr>
            <a:picLocks noChangeAspect="1"/>
          </p:cNvPicPr>
          <p:nvPr/>
        </p:nvPicPr>
        <p:blipFill>
          <a:blip r:embed="rId3"/>
          <a:stretch>
            <a:fillRect/>
          </a:stretch>
        </p:blipFill>
        <p:spPr>
          <a:xfrm>
            <a:off x="5873861" y="0"/>
            <a:ext cx="5479915" cy="6858000"/>
          </a:xfrm>
          <a:prstGeom prst="rect">
            <a:avLst/>
          </a:prstGeom>
        </p:spPr>
      </p:pic>
    </p:spTree>
    <p:extLst>
      <p:ext uri="{BB962C8B-B14F-4D97-AF65-F5344CB8AC3E}">
        <p14:creationId xmlns:p14="http://schemas.microsoft.com/office/powerpoint/2010/main" val="33233115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2976282" y="1792941"/>
            <a:ext cx="4823012"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Dikdörtgen 3"/>
          <p:cNvSpPr/>
          <p:nvPr/>
        </p:nvSpPr>
        <p:spPr>
          <a:xfrm>
            <a:off x="2275367" y="1531088"/>
            <a:ext cx="7307800" cy="2862322"/>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tr-TR" sz="6000" dirty="0" smtClean="0">
                <a:solidFill>
                  <a:srgbClr val="ED7D31">
                    <a:lumMod val="75000"/>
                  </a:srgbClr>
                </a:solidFill>
                <a:latin typeface="Kermit Semibold" panose="020F0502020204030204" pitchFamily="34" charset="0"/>
              </a:rPr>
              <a:t>8.SINIFLARIMIZLA </a:t>
            </a:r>
          </a:p>
          <a:p>
            <a:pPr marL="0" marR="0" lvl="0" indent="0" algn="ctr" defTabSz="457200" rtl="0" eaLnBrk="1" fontAlgn="auto" latinLnBrk="0" hangingPunct="1">
              <a:lnSpc>
                <a:spcPct val="100000"/>
              </a:lnSpc>
              <a:spcBef>
                <a:spcPts val="0"/>
              </a:spcBef>
              <a:spcAft>
                <a:spcPts val="0"/>
              </a:spcAft>
              <a:buClrTx/>
              <a:buSzTx/>
              <a:buFontTx/>
              <a:buNone/>
              <a:tabLst/>
              <a:defRPr/>
            </a:pPr>
            <a:r>
              <a:rPr lang="tr-TR" sz="6000" noProof="0" dirty="0" smtClean="0">
                <a:solidFill>
                  <a:srgbClr val="ED7D31">
                    <a:lumMod val="75000"/>
                  </a:srgbClr>
                </a:solidFill>
                <a:latin typeface="Kermit Semibold" panose="020F0502020204030204" pitchFamily="34" charset="0"/>
              </a:rPr>
              <a:t>REHBERLİK ÇALIŞMALARI </a:t>
            </a:r>
            <a:endParaRPr kumimoji="0" lang="tr-TR" sz="6000" b="0" i="0" u="none" strike="noStrike" kern="1200" cap="none" spc="0" normalizeH="0" baseline="0" noProof="0" dirty="0">
              <a:ln>
                <a:noFill/>
              </a:ln>
              <a:solidFill>
                <a:srgbClr val="ED7D31">
                  <a:lumMod val="75000"/>
                </a:srgbClr>
              </a:solidFill>
              <a:effectLst/>
              <a:uLnTx/>
              <a:uFillTx/>
              <a:latin typeface="Kermit Semibold" panose="020F0502020204030204" pitchFamily="34" charset="0"/>
            </a:endParaRPr>
          </a:p>
        </p:txBody>
      </p:sp>
      <p:sp>
        <p:nvSpPr>
          <p:cNvPr id="5" name="Dikdörtgen 4"/>
          <p:cNvSpPr/>
          <p:nvPr/>
        </p:nvSpPr>
        <p:spPr>
          <a:xfrm>
            <a:off x="0" y="6405880"/>
            <a:ext cx="12192000" cy="492760"/>
          </a:xfrm>
          <a:prstGeom prst="rect">
            <a:avLst/>
          </a:prstGeom>
          <a:solidFill>
            <a:srgbClr val="3338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Dikdörtgen 5"/>
          <p:cNvSpPr/>
          <p:nvPr/>
        </p:nvSpPr>
        <p:spPr>
          <a:xfrm>
            <a:off x="0" y="6301740"/>
            <a:ext cx="12192000" cy="635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7" name="Resim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2830" y="5815750"/>
            <a:ext cx="908117" cy="923740"/>
          </a:xfrm>
          <a:prstGeom prst="rect">
            <a:avLst/>
          </a:prstGeom>
        </p:spPr>
      </p:pic>
      <p:sp>
        <p:nvSpPr>
          <p:cNvPr id="8" name="Metin kutusu 7"/>
          <p:cNvSpPr txBox="1"/>
          <p:nvPr/>
        </p:nvSpPr>
        <p:spPr>
          <a:xfrm>
            <a:off x="5292027" y="6395756"/>
            <a:ext cx="1576009" cy="461665"/>
          </a:xfrm>
          <a:prstGeom prst="rect">
            <a:avLst/>
          </a:prstGeom>
          <a:noFill/>
        </p:spPr>
        <p:txBody>
          <a:bodyPr wrap="none" rtlCol="0">
            <a:spAutoFit/>
          </a:bodyPr>
          <a:lstStyle/>
          <a:p>
            <a:r>
              <a:rPr lang="tr-TR" sz="2400" b="1" dirty="0">
                <a:solidFill>
                  <a:schemeClr val="bg1"/>
                </a:solidFill>
              </a:rPr>
              <a:t>ORTAOKUL</a:t>
            </a:r>
          </a:p>
        </p:txBody>
      </p:sp>
    </p:spTree>
    <p:extLst>
      <p:ext uri="{BB962C8B-B14F-4D97-AF65-F5344CB8AC3E}">
        <p14:creationId xmlns:p14="http://schemas.microsoft.com/office/powerpoint/2010/main" val="381536773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2976282" y="1792941"/>
            <a:ext cx="4823012"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Dikdörtgen 3"/>
          <p:cNvSpPr/>
          <p:nvPr/>
        </p:nvSpPr>
        <p:spPr>
          <a:xfrm>
            <a:off x="850605" y="988828"/>
            <a:ext cx="10738884" cy="6370975"/>
          </a:xfrm>
          <a:prstGeom prst="rect">
            <a:avLst/>
          </a:prstGeom>
        </p:spPr>
        <p:txBody>
          <a:bodyPr wrap="square">
            <a:spAutoFit/>
          </a:bodyPr>
          <a:lstStyle/>
          <a:p>
            <a:pPr marL="857250" marR="0" lvl="0" indent="-857250"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tr-TR" sz="2400" dirty="0" smtClean="0">
                <a:solidFill>
                  <a:srgbClr val="ED7D31">
                    <a:lumMod val="75000"/>
                  </a:srgbClr>
                </a:solidFill>
                <a:latin typeface="Kermit Semibold" panose="020F0502020204030204" pitchFamily="34" charset="0"/>
              </a:rPr>
              <a:t>LGS </a:t>
            </a:r>
            <a:r>
              <a:rPr lang="tr-TR" sz="2400" dirty="0">
                <a:solidFill>
                  <a:srgbClr val="ED7D31">
                    <a:lumMod val="75000"/>
                  </a:srgbClr>
                </a:solidFill>
                <a:latin typeface="Kermit Semibold" panose="020F0502020204030204" pitchFamily="34" charset="0"/>
              </a:rPr>
              <a:t>S</a:t>
            </a:r>
            <a:r>
              <a:rPr lang="tr-TR" sz="2400" dirty="0" smtClean="0">
                <a:solidFill>
                  <a:srgbClr val="ED7D31">
                    <a:lumMod val="75000"/>
                  </a:srgbClr>
                </a:solidFill>
                <a:latin typeface="Kermit Semibold" panose="020F0502020204030204" pitchFamily="34" charset="0"/>
              </a:rPr>
              <a:t>istem Tanıtımı Ve Lise Türleri genel bilgilendirme Sunumu (veli-öğrenci )</a:t>
            </a:r>
          </a:p>
          <a:p>
            <a:pPr marL="857250" marR="0" lvl="0" indent="-857250"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tr-TR" sz="2400" b="0" i="0" u="none" strike="noStrike" kern="1200" cap="none" spc="0" normalizeH="0" baseline="0" noProof="0" dirty="0" smtClean="0">
                <a:ln>
                  <a:noFill/>
                </a:ln>
                <a:solidFill>
                  <a:srgbClr val="ED7D31">
                    <a:lumMod val="75000"/>
                  </a:srgbClr>
                </a:solidFill>
                <a:effectLst/>
                <a:uLnTx/>
                <a:uFillTx/>
                <a:latin typeface="Kermit Semibold" panose="020F0502020204030204" pitchFamily="34" charset="0"/>
              </a:rPr>
              <a:t>Zaman</a:t>
            </a:r>
            <a:r>
              <a:rPr kumimoji="0" lang="tr-TR" sz="2400" b="0" i="0" u="none" strike="noStrike" kern="1200" cap="none" spc="0" normalizeH="0" noProof="0" dirty="0" smtClean="0">
                <a:ln>
                  <a:noFill/>
                </a:ln>
                <a:solidFill>
                  <a:srgbClr val="ED7D31">
                    <a:lumMod val="75000"/>
                  </a:srgbClr>
                </a:solidFill>
                <a:effectLst/>
                <a:uLnTx/>
                <a:uFillTx/>
                <a:latin typeface="Kermit Semibold" panose="020F0502020204030204" pitchFamily="34" charset="0"/>
              </a:rPr>
              <a:t> yönetimi sunumu </a:t>
            </a:r>
          </a:p>
          <a:p>
            <a:pPr marL="857250" marR="0" lvl="0" indent="-857250"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tr-TR" sz="2400" b="0" i="0" u="none" strike="noStrike" kern="1200" cap="none" spc="0" normalizeH="0" noProof="0" dirty="0" smtClean="0">
                <a:ln>
                  <a:noFill/>
                </a:ln>
                <a:solidFill>
                  <a:srgbClr val="ED7D31">
                    <a:lumMod val="75000"/>
                  </a:srgbClr>
                </a:solidFill>
                <a:effectLst/>
                <a:uLnTx/>
                <a:uFillTx/>
                <a:latin typeface="Kermit Semibold" panose="020F0502020204030204" pitchFamily="34" charset="0"/>
              </a:rPr>
              <a:t>Bireysel Çalışma Planlamalarının yapılması</a:t>
            </a:r>
          </a:p>
          <a:p>
            <a:pPr marL="857250" marR="0" lvl="0" indent="-857250"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tr-TR" sz="2400" dirty="0" smtClean="0">
                <a:solidFill>
                  <a:srgbClr val="ED7D31">
                    <a:lumMod val="75000"/>
                  </a:srgbClr>
                </a:solidFill>
                <a:latin typeface="Kermit Semibold" panose="020F0502020204030204" pitchFamily="34" charset="0"/>
              </a:rPr>
              <a:t>Hedef belirleme çalışmaları</a:t>
            </a:r>
          </a:p>
          <a:p>
            <a:pPr marL="857250" marR="0" lvl="0" indent="-857250"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tr-TR" sz="2400" dirty="0" smtClean="0">
                <a:solidFill>
                  <a:srgbClr val="ED7D31">
                    <a:lumMod val="75000"/>
                  </a:srgbClr>
                </a:solidFill>
                <a:latin typeface="Kermit Semibold" panose="020F0502020204030204" pitchFamily="34" charset="0"/>
              </a:rPr>
              <a:t>Test Çözme Teknikleri Ve Etkili Sınav Stratejileri Belirleme Etkinlikleri</a:t>
            </a:r>
          </a:p>
          <a:p>
            <a:pPr marL="857250" marR="0" lvl="0" indent="-857250"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tr-TR" sz="2400" dirty="0" smtClean="0">
                <a:solidFill>
                  <a:srgbClr val="ED7D31">
                    <a:lumMod val="75000"/>
                  </a:srgbClr>
                </a:solidFill>
                <a:latin typeface="Kermit Semibold" panose="020F0502020204030204" pitchFamily="34" charset="0"/>
              </a:rPr>
              <a:t>Erteleme Davranışı düzenleme</a:t>
            </a:r>
          </a:p>
          <a:p>
            <a:pPr marL="857250" marR="0" lvl="0" indent="-857250"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tr-TR" sz="2400" b="0" i="0" u="none" strike="noStrike" kern="1200" cap="none" spc="0" normalizeH="0" noProof="0" dirty="0" smtClean="0">
                <a:ln>
                  <a:noFill/>
                </a:ln>
                <a:solidFill>
                  <a:srgbClr val="ED7D31">
                    <a:lumMod val="75000"/>
                  </a:srgbClr>
                </a:solidFill>
                <a:effectLst/>
                <a:uLnTx/>
                <a:uFillTx/>
                <a:latin typeface="Kermit Semibold" panose="020F0502020204030204" pitchFamily="34" charset="0"/>
              </a:rPr>
              <a:t>Psikolojik sağlamlık </a:t>
            </a:r>
          </a:p>
          <a:p>
            <a:pPr marL="857250" marR="0" lvl="0" indent="-857250"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tr-TR" sz="2400" dirty="0" smtClean="0">
                <a:solidFill>
                  <a:srgbClr val="ED7D31">
                    <a:lumMod val="75000"/>
                  </a:srgbClr>
                </a:solidFill>
                <a:latin typeface="Kermit Semibold" panose="020F0502020204030204" pitchFamily="34" charset="0"/>
              </a:rPr>
              <a:t>Lise gezileri</a:t>
            </a:r>
          </a:p>
          <a:p>
            <a:pPr marL="857250" marR="0" lvl="0" indent="-857250"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tr-TR" sz="2400" dirty="0" smtClean="0">
                <a:solidFill>
                  <a:srgbClr val="ED7D31">
                    <a:lumMod val="75000"/>
                  </a:srgbClr>
                </a:solidFill>
                <a:latin typeface="Kermit Semibold" panose="020F0502020204030204" pitchFamily="34" charset="0"/>
              </a:rPr>
              <a:t>Güçlü Akran iletişimi (Yaratıcı drama etkinlikleri)</a:t>
            </a:r>
          </a:p>
          <a:p>
            <a:pPr marL="857250" marR="0" lvl="0" indent="-857250"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tr-TR" sz="2400" b="0" i="0" u="none" strike="noStrike" kern="1200" cap="none" spc="0" normalizeH="0" noProof="0" dirty="0" smtClean="0">
                <a:ln>
                  <a:noFill/>
                </a:ln>
                <a:solidFill>
                  <a:srgbClr val="ED7D31">
                    <a:lumMod val="75000"/>
                  </a:srgbClr>
                </a:solidFill>
                <a:effectLst/>
                <a:uLnTx/>
                <a:uFillTx/>
                <a:latin typeface="Kermit Semibold" panose="020F0502020204030204" pitchFamily="34" charset="0"/>
              </a:rPr>
              <a:t>Kamp programı</a:t>
            </a:r>
          </a:p>
          <a:p>
            <a:pPr marL="857250" marR="0" lvl="0" indent="-857250"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tr-TR" sz="2400" dirty="0" smtClean="0">
                <a:solidFill>
                  <a:srgbClr val="ED7D31">
                    <a:lumMod val="75000"/>
                  </a:srgbClr>
                </a:solidFill>
                <a:latin typeface="Kermit Semibold" panose="020F0502020204030204" pitchFamily="34" charset="0"/>
              </a:rPr>
              <a:t>Kaygı kontrol becerileri seminerleri</a:t>
            </a:r>
            <a:endParaRPr kumimoji="0" lang="tr-TR" sz="2400" b="0" i="0" u="none" strike="noStrike" kern="1200" cap="none" spc="0" normalizeH="0" noProof="0" dirty="0" smtClean="0">
              <a:ln>
                <a:noFill/>
              </a:ln>
              <a:solidFill>
                <a:srgbClr val="ED7D31">
                  <a:lumMod val="75000"/>
                </a:srgbClr>
              </a:solidFill>
              <a:effectLst/>
              <a:uLnTx/>
              <a:uFillTx/>
              <a:latin typeface="Kermit Semibold" panose="020F0502020204030204" pitchFamily="34" charset="0"/>
            </a:endParaRPr>
          </a:p>
          <a:p>
            <a:pPr marL="857250" marR="0" lvl="0" indent="-857250"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tr-TR" sz="2400" noProof="0" dirty="0" smtClean="0">
                <a:solidFill>
                  <a:srgbClr val="ED7D31">
                    <a:lumMod val="75000"/>
                  </a:srgbClr>
                </a:solidFill>
                <a:latin typeface="Kermit Semibold" panose="020F0502020204030204" pitchFamily="34" charset="0"/>
              </a:rPr>
              <a:t>LGS Öncesi Sınav Süreç Yönetimi uygulamaları</a:t>
            </a:r>
          </a:p>
          <a:p>
            <a:pPr marL="857250" marR="0" lvl="0" indent="-857250"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tr-TR" sz="2400" b="0" i="0" u="none" strike="noStrike" kern="1200" cap="none" spc="0" normalizeH="0" dirty="0" smtClean="0">
                <a:ln>
                  <a:noFill/>
                </a:ln>
                <a:solidFill>
                  <a:srgbClr val="ED7D31">
                    <a:lumMod val="75000"/>
                  </a:srgbClr>
                </a:solidFill>
                <a:effectLst/>
                <a:uLnTx/>
                <a:uFillTx/>
                <a:latin typeface="Kermit Semibold" panose="020F0502020204030204" pitchFamily="34" charset="0"/>
              </a:rPr>
              <a:t>LGS tercih danışmanlığı </a:t>
            </a:r>
            <a:endParaRPr kumimoji="0" lang="tr-TR" sz="2400" b="0" i="0" u="none" strike="noStrike" kern="1200" cap="none" spc="0" normalizeH="0" noProof="0" dirty="0" smtClean="0">
              <a:ln>
                <a:noFill/>
              </a:ln>
              <a:solidFill>
                <a:srgbClr val="ED7D31">
                  <a:lumMod val="75000"/>
                </a:srgbClr>
              </a:solidFill>
              <a:effectLst/>
              <a:uLnTx/>
              <a:uFillTx/>
              <a:latin typeface="Kermit Semibold" panose="020F0502020204030204" pitchFamily="34" charset="0"/>
            </a:endParaRPr>
          </a:p>
          <a:p>
            <a:pPr marR="0" lvl="0" defTabSz="457200" rtl="0" eaLnBrk="1" fontAlgn="auto" latinLnBrk="0" hangingPunct="1">
              <a:lnSpc>
                <a:spcPct val="100000"/>
              </a:lnSpc>
              <a:spcBef>
                <a:spcPts val="0"/>
              </a:spcBef>
              <a:spcAft>
                <a:spcPts val="0"/>
              </a:spcAft>
              <a:buClrTx/>
              <a:buSzTx/>
              <a:tabLst/>
              <a:defRPr/>
            </a:pPr>
            <a:r>
              <a:rPr kumimoji="0" lang="tr-TR" sz="3600" b="0" i="0" u="none" strike="noStrike" kern="1200" cap="none" spc="0" normalizeH="0" noProof="0" dirty="0" smtClean="0">
                <a:ln>
                  <a:noFill/>
                </a:ln>
                <a:solidFill>
                  <a:srgbClr val="ED7D31">
                    <a:lumMod val="75000"/>
                  </a:srgbClr>
                </a:solidFill>
                <a:effectLst/>
                <a:uLnTx/>
                <a:uFillTx/>
                <a:latin typeface="Kermit Semibold" panose="020F0502020204030204" pitchFamily="34" charset="0"/>
              </a:rPr>
              <a:t> </a:t>
            </a:r>
          </a:p>
          <a:p>
            <a:pPr marL="857250" marR="0" lvl="0" indent="-8572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tr-TR" sz="6000" b="0" i="0" u="none" strike="noStrike" kern="1200" cap="none" spc="0" normalizeH="0" baseline="0" noProof="0" dirty="0">
              <a:ln>
                <a:noFill/>
              </a:ln>
              <a:solidFill>
                <a:srgbClr val="ED7D31">
                  <a:lumMod val="75000"/>
                </a:srgbClr>
              </a:solidFill>
              <a:effectLst/>
              <a:uLnTx/>
              <a:uFillTx/>
              <a:latin typeface="Kermit Semibold" panose="020F0502020204030204" pitchFamily="34" charset="0"/>
            </a:endParaRPr>
          </a:p>
        </p:txBody>
      </p:sp>
      <p:sp>
        <p:nvSpPr>
          <p:cNvPr id="5" name="Dikdörtgen 4"/>
          <p:cNvSpPr/>
          <p:nvPr/>
        </p:nvSpPr>
        <p:spPr>
          <a:xfrm>
            <a:off x="0" y="6405880"/>
            <a:ext cx="12192000" cy="492760"/>
          </a:xfrm>
          <a:prstGeom prst="rect">
            <a:avLst/>
          </a:prstGeom>
          <a:solidFill>
            <a:srgbClr val="3338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Dikdörtgen 5"/>
          <p:cNvSpPr/>
          <p:nvPr/>
        </p:nvSpPr>
        <p:spPr>
          <a:xfrm>
            <a:off x="0" y="6301740"/>
            <a:ext cx="12192000" cy="635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7" name="Resim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2830" y="5815750"/>
            <a:ext cx="908117" cy="923740"/>
          </a:xfrm>
          <a:prstGeom prst="rect">
            <a:avLst/>
          </a:prstGeom>
        </p:spPr>
      </p:pic>
      <p:sp>
        <p:nvSpPr>
          <p:cNvPr id="8" name="Metin kutusu 7"/>
          <p:cNvSpPr txBox="1"/>
          <p:nvPr/>
        </p:nvSpPr>
        <p:spPr>
          <a:xfrm>
            <a:off x="5292027" y="6395756"/>
            <a:ext cx="1576009" cy="461665"/>
          </a:xfrm>
          <a:prstGeom prst="rect">
            <a:avLst/>
          </a:prstGeom>
          <a:noFill/>
        </p:spPr>
        <p:txBody>
          <a:bodyPr wrap="none" rtlCol="0">
            <a:spAutoFit/>
          </a:bodyPr>
          <a:lstStyle/>
          <a:p>
            <a:r>
              <a:rPr lang="tr-TR" sz="2400" b="1" dirty="0">
                <a:solidFill>
                  <a:schemeClr val="bg1"/>
                </a:solidFill>
              </a:rPr>
              <a:t>ORTAOKUL</a:t>
            </a:r>
          </a:p>
        </p:txBody>
      </p:sp>
    </p:spTree>
    <p:extLst>
      <p:ext uri="{BB962C8B-B14F-4D97-AF65-F5344CB8AC3E}">
        <p14:creationId xmlns:p14="http://schemas.microsoft.com/office/powerpoint/2010/main" val="411345014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err="1" smtClean="0">
                <a:solidFill>
                  <a:srgbClr val="C00000"/>
                </a:solidFill>
                <a:latin typeface="Arial Black" panose="020B0A04020102020204" pitchFamily="34" charset="0"/>
              </a:rPr>
              <a:t>Lgs</a:t>
            </a:r>
            <a:r>
              <a:rPr lang="tr-TR" b="1" dirty="0" smtClean="0">
                <a:solidFill>
                  <a:srgbClr val="C00000"/>
                </a:solidFill>
                <a:latin typeface="Arial Black" panose="020B0A04020102020204" pitchFamily="34" charset="0"/>
              </a:rPr>
              <a:t> </a:t>
            </a:r>
            <a:r>
              <a:rPr lang="tr-TR" b="1" dirty="0" err="1" smtClean="0">
                <a:solidFill>
                  <a:srgbClr val="C00000"/>
                </a:solidFill>
                <a:latin typeface="Arial Black" panose="020B0A04020102020204" pitchFamily="34" charset="0"/>
              </a:rPr>
              <a:t>hazIrlIk</a:t>
            </a:r>
            <a:r>
              <a:rPr lang="tr-TR" b="1" dirty="0" smtClean="0">
                <a:solidFill>
                  <a:srgbClr val="C00000"/>
                </a:solidFill>
                <a:latin typeface="Arial Black" panose="020B0A04020102020204" pitchFamily="34" charset="0"/>
              </a:rPr>
              <a:t> </a:t>
            </a:r>
            <a:br>
              <a:rPr lang="tr-TR" b="1" dirty="0" smtClean="0">
                <a:solidFill>
                  <a:srgbClr val="C00000"/>
                </a:solidFill>
                <a:latin typeface="Arial Black" panose="020B0A04020102020204" pitchFamily="34" charset="0"/>
              </a:rPr>
            </a:br>
            <a:r>
              <a:rPr lang="tr-TR" b="1" dirty="0" smtClean="0">
                <a:solidFill>
                  <a:srgbClr val="C00000"/>
                </a:solidFill>
                <a:latin typeface="Arial Black" panose="020B0A04020102020204" pitchFamily="34" charset="0"/>
              </a:rPr>
              <a:t>Okulumuz </a:t>
            </a:r>
            <a:r>
              <a:rPr lang="tr-TR" b="1" dirty="0" err="1" smtClean="0">
                <a:solidFill>
                  <a:srgbClr val="C00000"/>
                </a:solidFill>
                <a:latin typeface="Arial Black" panose="020B0A04020102020204" pitchFamily="34" charset="0"/>
              </a:rPr>
              <a:t>rehberlİk</a:t>
            </a:r>
            <a:r>
              <a:rPr lang="tr-TR" b="1" dirty="0" smtClean="0">
                <a:solidFill>
                  <a:srgbClr val="C00000"/>
                </a:solidFill>
                <a:latin typeface="Arial Black" panose="020B0A04020102020204" pitchFamily="34" charset="0"/>
              </a:rPr>
              <a:t> </a:t>
            </a:r>
            <a:r>
              <a:rPr lang="tr-TR" b="1" dirty="0" err="1" smtClean="0">
                <a:solidFill>
                  <a:srgbClr val="C00000"/>
                </a:solidFill>
                <a:latin typeface="Arial Black" panose="020B0A04020102020204" pitchFamily="34" charset="0"/>
              </a:rPr>
              <a:t>çalIşmalarI</a:t>
            </a:r>
            <a:r>
              <a:rPr lang="tr-TR" b="1" dirty="0" smtClean="0">
                <a:solidFill>
                  <a:srgbClr val="C00000"/>
                </a:solidFill>
                <a:latin typeface="Arial Black" panose="020B0A04020102020204" pitchFamily="34" charset="0"/>
              </a:rPr>
              <a:t> </a:t>
            </a:r>
            <a:endParaRPr lang="tr-TR" dirty="0">
              <a:solidFill>
                <a:srgbClr val="C00000"/>
              </a:solidFill>
            </a:endParaRPr>
          </a:p>
        </p:txBody>
      </p:sp>
      <p:sp>
        <p:nvSpPr>
          <p:cNvPr id="3" name="İçerik Yer Tutucusu 2"/>
          <p:cNvSpPr>
            <a:spLocks noGrp="1"/>
          </p:cNvSpPr>
          <p:nvPr>
            <p:ph sz="quarter" idx="13"/>
          </p:nvPr>
        </p:nvSpPr>
        <p:spPr>
          <a:xfrm>
            <a:off x="1100947" y="2148648"/>
            <a:ext cx="10363826" cy="3424107"/>
          </a:xfrm>
        </p:spPr>
        <p:txBody>
          <a:bodyPr>
            <a:normAutofit/>
          </a:bodyPr>
          <a:lstStyle/>
          <a:p>
            <a:pPr lvl="0"/>
            <a:r>
              <a:rPr lang="tr-TR" sz="2200" b="1" dirty="0">
                <a:latin typeface="Calibri" panose="020F0502020204030204" pitchFamily="34" charset="0"/>
              </a:rPr>
              <a:t>LGS SİSTEM TANITIMI </a:t>
            </a:r>
          </a:p>
          <a:p>
            <a:pPr lvl="0"/>
            <a:r>
              <a:rPr lang="tr-TR" sz="2200" b="1" dirty="0">
                <a:latin typeface="Calibri" panose="020F0502020204030204" pitchFamily="34" charset="0"/>
              </a:rPr>
              <a:t>LİSE TÜRLERİ VE İL DIŞI LİSELERİN AYRINTILI </a:t>
            </a:r>
            <a:r>
              <a:rPr lang="tr-TR" sz="2200" b="1" dirty="0" smtClean="0">
                <a:latin typeface="Calibri" panose="020F0502020204030204" pitchFamily="34" charset="0"/>
              </a:rPr>
              <a:t>TANITIMLARI-okul </a:t>
            </a:r>
            <a:r>
              <a:rPr lang="tr-TR" sz="2200" b="1" dirty="0" err="1" smtClean="0">
                <a:latin typeface="Calibri" panose="020F0502020204030204" pitchFamily="34" charset="0"/>
              </a:rPr>
              <a:t>gezİlerİ</a:t>
            </a:r>
            <a:endParaRPr lang="tr-TR" sz="2200" b="1" dirty="0">
              <a:latin typeface="Calibri" panose="020F0502020204030204" pitchFamily="34" charset="0"/>
            </a:endParaRPr>
          </a:p>
          <a:p>
            <a:pPr lvl="0"/>
            <a:r>
              <a:rPr lang="tr-TR" sz="2200" b="1" dirty="0">
                <a:latin typeface="Calibri" panose="020F0502020204030204" pitchFamily="34" charset="0"/>
              </a:rPr>
              <a:t>SINAV STRATEJİLERİ GELİŞTİRME, HIZLI SORU OKUMA, ODAKLANMA VE SINAV ANINI YÖNETME İLE İLGİLİ SUNUMLAR </a:t>
            </a:r>
          </a:p>
          <a:p>
            <a:pPr lvl="0"/>
            <a:r>
              <a:rPr lang="tr-TR" sz="2200" b="1" dirty="0">
                <a:latin typeface="Calibri" panose="020F0502020204030204" pitchFamily="34" charset="0"/>
              </a:rPr>
              <a:t>LGS SÜRECİNDE TERCİH DANIŞMANLIĞI </a:t>
            </a:r>
          </a:p>
          <a:p>
            <a:pPr lvl="0"/>
            <a:r>
              <a:rPr lang="tr-TR" sz="2200" b="1" dirty="0">
                <a:latin typeface="Calibri" panose="020F0502020204030204" pitchFamily="34" charset="0"/>
              </a:rPr>
              <a:t>SINAV KAYGISI İLE </a:t>
            </a:r>
            <a:r>
              <a:rPr lang="tr-TR" sz="2200" b="1" dirty="0" smtClean="0">
                <a:latin typeface="Calibri" panose="020F0502020204030204" pitchFamily="34" charset="0"/>
              </a:rPr>
              <a:t>BAŞA ÇIKMA </a:t>
            </a:r>
            <a:r>
              <a:rPr lang="tr-TR" sz="2200" b="1" dirty="0">
                <a:latin typeface="Calibri" panose="020F0502020204030204" pitchFamily="34" charset="0"/>
              </a:rPr>
              <a:t>BECERİLERİ GELİŞTİRMEYE YÖNELİK ETKİNLİKLER</a:t>
            </a:r>
          </a:p>
          <a:p>
            <a:endParaRPr lang="tr-TR" sz="2200" b="1" dirty="0">
              <a:latin typeface="Calibri" panose="020F0502020204030204" pitchFamily="34" charset="0"/>
            </a:endParaRPr>
          </a:p>
        </p:txBody>
      </p:sp>
      <p:sp>
        <p:nvSpPr>
          <p:cNvPr id="4" name="Dikdörtgen 3"/>
          <p:cNvSpPr/>
          <p:nvPr/>
        </p:nvSpPr>
        <p:spPr>
          <a:xfrm>
            <a:off x="0" y="6405880"/>
            <a:ext cx="12192000" cy="492760"/>
          </a:xfrm>
          <a:prstGeom prst="rect">
            <a:avLst/>
          </a:prstGeom>
          <a:solidFill>
            <a:srgbClr val="3338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
        <p:nvSpPr>
          <p:cNvPr id="5" name="Dikdörtgen 4"/>
          <p:cNvSpPr/>
          <p:nvPr/>
        </p:nvSpPr>
        <p:spPr>
          <a:xfrm>
            <a:off x="0" y="6301740"/>
            <a:ext cx="12192000" cy="635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pic>
        <p:nvPicPr>
          <p:cNvPr id="6" name="Resim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830" y="5815750"/>
            <a:ext cx="908117" cy="923740"/>
          </a:xfrm>
          <a:prstGeom prst="rect">
            <a:avLst/>
          </a:prstGeom>
        </p:spPr>
      </p:pic>
      <p:sp>
        <p:nvSpPr>
          <p:cNvPr id="7" name="Metin kutusu 6"/>
          <p:cNvSpPr txBox="1"/>
          <p:nvPr/>
        </p:nvSpPr>
        <p:spPr>
          <a:xfrm>
            <a:off x="4844987" y="6416655"/>
            <a:ext cx="324152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ORTAOKUL / REHBERLİK</a:t>
            </a:r>
          </a:p>
        </p:txBody>
      </p:sp>
    </p:spTree>
    <p:extLst>
      <p:ext uri="{BB962C8B-B14F-4D97-AF65-F5344CB8AC3E}">
        <p14:creationId xmlns:p14="http://schemas.microsoft.com/office/powerpoint/2010/main" val="90528723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a:xfrm>
            <a:off x="1125804" y="1460805"/>
            <a:ext cx="4171409" cy="1158615"/>
          </a:xfrm>
        </p:spPr>
        <p:txBody>
          <a:bodyPr/>
          <a:lstStyle/>
          <a:p>
            <a:r>
              <a:rPr lang="tr-TR" b="1" dirty="0" err="1" smtClean="0">
                <a:solidFill>
                  <a:srgbClr val="C00000"/>
                </a:solidFill>
                <a:latin typeface="Arial Black" panose="020B0A04020102020204" pitchFamily="34" charset="0"/>
              </a:rPr>
              <a:t>Lgs</a:t>
            </a:r>
            <a:r>
              <a:rPr lang="tr-TR" b="1" dirty="0" smtClean="0">
                <a:solidFill>
                  <a:srgbClr val="C00000"/>
                </a:solidFill>
                <a:latin typeface="Arial Black" panose="020B0A04020102020204" pitchFamily="34" charset="0"/>
              </a:rPr>
              <a:t> </a:t>
            </a:r>
            <a:r>
              <a:rPr lang="tr-TR" b="1" dirty="0" err="1" smtClean="0">
                <a:solidFill>
                  <a:srgbClr val="C00000"/>
                </a:solidFill>
                <a:latin typeface="Arial Black" panose="020B0A04020102020204" pitchFamily="34" charset="0"/>
              </a:rPr>
              <a:t>hazIrlIk</a:t>
            </a:r>
            <a:r>
              <a:rPr lang="tr-TR" b="1" dirty="0" smtClean="0">
                <a:solidFill>
                  <a:srgbClr val="C00000"/>
                </a:solidFill>
                <a:latin typeface="Arial Black" panose="020B0A04020102020204" pitchFamily="34" charset="0"/>
              </a:rPr>
              <a:t> </a:t>
            </a:r>
            <a:r>
              <a:rPr lang="tr-TR" b="1" dirty="0" err="1" smtClean="0">
                <a:solidFill>
                  <a:srgbClr val="C00000"/>
                </a:solidFill>
                <a:latin typeface="Arial Black" panose="020B0A04020102020204" pitchFamily="34" charset="0"/>
              </a:rPr>
              <a:t>çalIşmalarI</a:t>
            </a:r>
            <a:r>
              <a:rPr lang="tr-TR" b="1" dirty="0" smtClean="0">
                <a:solidFill>
                  <a:srgbClr val="C00000"/>
                </a:solidFill>
                <a:latin typeface="Arial Black" panose="020B0A04020102020204" pitchFamily="34" charset="0"/>
              </a:rPr>
              <a:t> </a:t>
            </a:r>
            <a:endParaRPr lang="tr-TR" b="1" dirty="0">
              <a:solidFill>
                <a:srgbClr val="C00000"/>
              </a:solidFill>
              <a:latin typeface="Arial Black" panose="020B0A04020102020204" pitchFamily="34" charset="0"/>
            </a:endParaRPr>
          </a:p>
        </p:txBody>
      </p:sp>
      <p:pic>
        <p:nvPicPr>
          <p:cNvPr id="5" name="İçerik Yer Tutucusu 4"/>
          <p:cNvPicPr>
            <a:picLocks noGrp="1" noChangeAspect="1"/>
          </p:cNvPicPr>
          <p:nvPr>
            <p:ph sz="quarter" idx="13"/>
          </p:nvPr>
        </p:nvPicPr>
        <p:blipFill rotWithShape="1">
          <a:blip r:embed="rId3" cstate="print">
            <a:extLst>
              <a:ext uri="{28A0092B-C50C-407E-A947-70E740481C1C}">
                <a14:useLocalDpi xmlns:a14="http://schemas.microsoft.com/office/drawing/2010/main" val="0"/>
              </a:ext>
            </a:extLst>
          </a:blip>
          <a:srcRect b="33584"/>
          <a:stretch/>
        </p:blipFill>
        <p:spPr>
          <a:xfrm>
            <a:off x="5896931" y="946058"/>
            <a:ext cx="3663067" cy="4325069"/>
          </a:xfrm>
        </p:spPr>
      </p:pic>
      <p:sp>
        <p:nvSpPr>
          <p:cNvPr id="4" name="Metin Yer Tutucusu 3"/>
          <p:cNvSpPr>
            <a:spLocks noGrp="1"/>
          </p:cNvSpPr>
          <p:nvPr>
            <p:ph type="body" sz="half" idx="2"/>
          </p:nvPr>
        </p:nvSpPr>
        <p:spPr>
          <a:xfrm>
            <a:off x="646888" y="2768964"/>
            <a:ext cx="5067148" cy="2522483"/>
          </a:xfrm>
        </p:spPr>
        <p:txBody>
          <a:bodyPr>
            <a:noAutofit/>
          </a:bodyPr>
          <a:lstStyle/>
          <a:p>
            <a:r>
              <a:rPr lang="tr-TR" sz="2400" b="1" dirty="0" smtClean="0">
                <a:latin typeface="Calibri" panose="020F0502020204030204" pitchFamily="34" charset="0"/>
              </a:rPr>
              <a:t>YARATICI DRAMA ETKİNLİKLERİ İLE SÖZEL, PSİKO SOSYAL, FİZİKSEL VE SİBER ZORBALIKLARA DAİR FARKINDALIK VE MÜCADELE EĞİTİMİ </a:t>
            </a:r>
            <a:endParaRPr lang="tr-TR" sz="2400" b="1" dirty="0">
              <a:latin typeface="Calibri" panose="020F0502020204030204" pitchFamily="34" charset="0"/>
            </a:endParaRPr>
          </a:p>
        </p:txBody>
      </p:sp>
      <p:sp>
        <p:nvSpPr>
          <p:cNvPr id="6" name="Dikdörtgen 5"/>
          <p:cNvSpPr/>
          <p:nvPr/>
        </p:nvSpPr>
        <p:spPr>
          <a:xfrm>
            <a:off x="0" y="6405880"/>
            <a:ext cx="12192000" cy="492760"/>
          </a:xfrm>
          <a:prstGeom prst="rect">
            <a:avLst/>
          </a:prstGeom>
          <a:solidFill>
            <a:srgbClr val="3338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
        <p:nvSpPr>
          <p:cNvPr id="7" name="Dikdörtgen 6"/>
          <p:cNvSpPr/>
          <p:nvPr/>
        </p:nvSpPr>
        <p:spPr>
          <a:xfrm>
            <a:off x="0" y="6301740"/>
            <a:ext cx="12192000" cy="635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pic>
        <p:nvPicPr>
          <p:cNvPr id="8" name="Resim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2830" y="5815750"/>
            <a:ext cx="908117" cy="923740"/>
          </a:xfrm>
          <a:prstGeom prst="rect">
            <a:avLst/>
          </a:prstGeom>
        </p:spPr>
      </p:pic>
      <p:sp>
        <p:nvSpPr>
          <p:cNvPr id="9" name="Metin kutusu 8"/>
          <p:cNvSpPr txBox="1"/>
          <p:nvPr/>
        </p:nvSpPr>
        <p:spPr>
          <a:xfrm>
            <a:off x="4844987" y="6416655"/>
            <a:ext cx="324152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ORTAOKUL / REHBERLİK</a:t>
            </a:r>
          </a:p>
        </p:txBody>
      </p:sp>
      <p:pic>
        <p:nvPicPr>
          <p:cNvPr id="10" name="İçerik Yer Tutucusu 4"/>
          <p:cNvPicPr>
            <a:picLocks noChangeAspect="1"/>
          </p:cNvPicPr>
          <p:nvPr/>
        </p:nvPicPr>
        <p:blipFill rotWithShape="1">
          <a:blip r:embed="rId3" cstate="print">
            <a:extLst>
              <a:ext uri="{28A0092B-C50C-407E-A947-70E740481C1C}">
                <a14:useLocalDpi xmlns:a14="http://schemas.microsoft.com/office/drawing/2010/main" val="0"/>
              </a:ext>
            </a:extLst>
          </a:blip>
          <a:srcRect l="255" t="66828" r="50159" b="-230"/>
          <a:stretch/>
        </p:blipFill>
        <p:spPr>
          <a:xfrm>
            <a:off x="9559998" y="946058"/>
            <a:ext cx="1816374" cy="2188359"/>
          </a:xfrm>
          <a:prstGeom prst="rect">
            <a:avLst/>
          </a:prstGeom>
        </p:spPr>
      </p:pic>
      <p:pic>
        <p:nvPicPr>
          <p:cNvPr id="11" name="İçerik Yer Tutucusu 4"/>
          <p:cNvPicPr>
            <a:picLocks noChangeAspect="1"/>
          </p:cNvPicPr>
          <p:nvPr/>
        </p:nvPicPr>
        <p:blipFill rotWithShape="1">
          <a:blip r:embed="rId3" cstate="print">
            <a:extLst>
              <a:ext uri="{28A0092B-C50C-407E-A947-70E740481C1C}">
                <a14:useLocalDpi xmlns:a14="http://schemas.microsoft.com/office/drawing/2010/main" val="0"/>
              </a:ext>
            </a:extLst>
          </a:blip>
          <a:srcRect l="49961" t="66654" r="453" b="-56"/>
          <a:stretch/>
        </p:blipFill>
        <p:spPr>
          <a:xfrm>
            <a:off x="9559998" y="3103088"/>
            <a:ext cx="1816374" cy="2168039"/>
          </a:xfrm>
          <a:prstGeom prst="rect">
            <a:avLst/>
          </a:prstGeom>
        </p:spPr>
      </p:pic>
    </p:spTree>
    <p:extLst>
      <p:ext uri="{BB962C8B-B14F-4D97-AF65-F5344CB8AC3E}">
        <p14:creationId xmlns:p14="http://schemas.microsoft.com/office/powerpoint/2010/main" val="154849417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a:xfrm>
            <a:off x="1368641" y="609600"/>
            <a:ext cx="4488649" cy="705801"/>
          </a:xfrm>
        </p:spPr>
        <p:txBody>
          <a:bodyPr/>
          <a:lstStyle/>
          <a:p>
            <a:r>
              <a:rPr lang="tr-TR" b="1" dirty="0" smtClean="0">
                <a:solidFill>
                  <a:srgbClr val="C00000"/>
                </a:solidFill>
                <a:latin typeface="Arial Black" panose="020B0A04020102020204" pitchFamily="34" charset="0"/>
              </a:rPr>
              <a:t>LGS HAZIRLIKLARI </a:t>
            </a:r>
            <a:endParaRPr lang="tr-TR" b="1" dirty="0">
              <a:solidFill>
                <a:srgbClr val="C00000"/>
              </a:solidFill>
              <a:latin typeface="Arial Black" panose="020B0A04020102020204" pitchFamily="34" charset="0"/>
            </a:endParaRPr>
          </a:p>
        </p:txBody>
      </p:sp>
      <p:sp>
        <p:nvSpPr>
          <p:cNvPr id="4" name="Metin Yer Tutucusu 3"/>
          <p:cNvSpPr>
            <a:spLocks noGrp="1"/>
          </p:cNvSpPr>
          <p:nvPr>
            <p:ph type="body" sz="half" idx="2"/>
          </p:nvPr>
        </p:nvSpPr>
        <p:spPr>
          <a:xfrm>
            <a:off x="507892" y="1456995"/>
            <a:ext cx="6210149" cy="3731172"/>
          </a:xfrm>
        </p:spPr>
        <p:txBody>
          <a:bodyPr>
            <a:noAutofit/>
          </a:bodyPr>
          <a:lstStyle/>
          <a:p>
            <a:r>
              <a:rPr lang="tr-TR" sz="1800" b="1" dirty="0" smtClean="0">
                <a:latin typeface="Calibri" panose="020F0502020204030204" pitchFamily="34" charset="0"/>
              </a:rPr>
              <a:t>Yaz </a:t>
            </a:r>
            <a:r>
              <a:rPr lang="tr-TR" sz="1800" b="1" dirty="0" err="1" smtClean="0">
                <a:latin typeface="Calibri" panose="020F0502020204030204" pitchFamily="34" charset="0"/>
              </a:rPr>
              <a:t>kamplarI</a:t>
            </a:r>
            <a:r>
              <a:rPr lang="tr-TR" sz="1800" b="1" dirty="0" smtClean="0">
                <a:latin typeface="Calibri" panose="020F0502020204030204" pitchFamily="34" charset="0"/>
              </a:rPr>
              <a:t> </a:t>
            </a:r>
          </a:p>
          <a:p>
            <a:r>
              <a:rPr lang="tr-TR" sz="1800" b="1" dirty="0" smtClean="0">
                <a:latin typeface="Calibri" panose="020F0502020204030204" pitchFamily="34" charset="0"/>
              </a:rPr>
              <a:t>Şubat ara </a:t>
            </a:r>
            <a:r>
              <a:rPr lang="tr-TR" sz="1800" b="1" dirty="0" err="1" smtClean="0">
                <a:latin typeface="Calibri" panose="020F0502020204030204" pitchFamily="34" charset="0"/>
              </a:rPr>
              <a:t>tatİl</a:t>
            </a:r>
            <a:r>
              <a:rPr lang="tr-TR" sz="1800" b="1" dirty="0" smtClean="0">
                <a:latin typeface="Calibri" panose="020F0502020204030204" pitchFamily="34" charset="0"/>
              </a:rPr>
              <a:t> </a:t>
            </a:r>
            <a:r>
              <a:rPr lang="tr-TR" sz="1800" b="1" dirty="0" err="1" smtClean="0">
                <a:latin typeface="Calibri" panose="020F0502020204030204" pitchFamily="34" charset="0"/>
              </a:rPr>
              <a:t>kamplarI</a:t>
            </a:r>
            <a:r>
              <a:rPr lang="tr-TR" sz="1800" b="1" dirty="0" smtClean="0">
                <a:latin typeface="Calibri" panose="020F0502020204030204" pitchFamily="34" charset="0"/>
              </a:rPr>
              <a:t> </a:t>
            </a:r>
          </a:p>
          <a:p>
            <a:r>
              <a:rPr lang="tr-TR" sz="1800" b="1" dirty="0" err="1" smtClean="0">
                <a:latin typeface="Calibri" panose="020F0502020204030204" pitchFamily="34" charset="0"/>
              </a:rPr>
              <a:t>Nİsan</a:t>
            </a:r>
            <a:r>
              <a:rPr lang="tr-TR" sz="1800" b="1" dirty="0" smtClean="0">
                <a:latin typeface="Calibri" panose="020F0502020204030204" pitchFamily="34" charset="0"/>
              </a:rPr>
              <a:t> ara </a:t>
            </a:r>
            <a:r>
              <a:rPr lang="tr-TR" sz="1800" b="1" dirty="0" err="1" smtClean="0">
                <a:latin typeface="Calibri" panose="020F0502020204030204" pitchFamily="34" charset="0"/>
              </a:rPr>
              <a:t>tatİl</a:t>
            </a:r>
            <a:r>
              <a:rPr lang="tr-TR" sz="1800" b="1" dirty="0" smtClean="0">
                <a:latin typeface="Calibri" panose="020F0502020204030204" pitchFamily="34" charset="0"/>
              </a:rPr>
              <a:t> kamp </a:t>
            </a:r>
            <a:r>
              <a:rPr lang="tr-TR" sz="1800" b="1" dirty="0" err="1" smtClean="0">
                <a:latin typeface="Calibri" panose="020F0502020204030204" pitchFamily="34" charset="0"/>
              </a:rPr>
              <a:t>çalIşmalarI</a:t>
            </a:r>
            <a:endParaRPr lang="tr-TR" sz="1800" b="1" dirty="0" smtClean="0">
              <a:latin typeface="Calibri" panose="020F0502020204030204" pitchFamily="34" charset="0"/>
            </a:endParaRPr>
          </a:p>
          <a:p>
            <a:r>
              <a:rPr lang="tr-TR" sz="1800" b="1" dirty="0" err="1" smtClean="0">
                <a:latin typeface="Calibri" panose="020F0502020204030204" pitchFamily="34" charset="0"/>
              </a:rPr>
              <a:t>MayIs</a:t>
            </a:r>
            <a:r>
              <a:rPr lang="tr-TR" sz="1800" b="1" dirty="0" smtClean="0">
                <a:latin typeface="Calibri" panose="020F0502020204030204" pitchFamily="34" charset="0"/>
              </a:rPr>
              <a:t> </a:t>
            </a:r>
            <a:r>
              <a:rPr lang="tr-TR" sz="1800" b="1" dirty="0" err="1" smtClean="0">
                <a:latin typeface="Calibri" panose="020F0502020204030204" pitchFamily="34" charset="0"/>
              </a:rPr>
              <a:t>ayI</a:t>
            </a:r>
            <a:r>
              <a:rPr lang="tr-TR" sz="1800" b="1" dirty="0" smtClean="0">
                <a:latin typeface="Calibri" panose="020F0502020204030204" pitchFamily="34" charset="0"/>
              </a:rPr>
              <a:t> kamp </a:t>
            </a:r>
            <a:r>
              <a:rPr lang="tr-TR" sz="1800" b="1" dirty="0" err="1" smtClean="0">
                <a:latin typeface="Calibri" panose="020F0502020204030204" pitchFamily="34" charset="0"/>
              </a:rPr>
              <a:t>çalIşmalarI</a:t>
            </a:r>
            <a:r>
              <a:rPr lang="tr-TR" sz="1800" b="1" dirty="0" smtClean="0">
                <a:latin typeface="Calibri" panose="020F0502020204030204" pitchFamily="34" charset="0"/>
              </a:rPr>
              <a:t> </a:t>
            </a:r>
          </a:p>
          <a:p>
            <a:r>
              <a:rPr lang="tr-TR" sz="1800" b="1" dirty="0" smtClean="0">
                <a:latin typeface="Calibri" panose="020F0502020204030204" pitchFamily="34" charset="0"/>
              </a:rPr>
              <a:t>60 deneme </a:t>
            </a:r>
            <a:r>
              <a:rPr lang="tr-TR" sz="1800" b="1" dirty="0" err="1" smtClean="0">
                <a:latin typeface="Calibri" panose="020F0502020204030204" pitchFamily="34" charset="0"/>
              </a:rPr>
              <a:t>sInavI</a:t>
            </a:r>
            <a:r>
              <a:rPr lang="tr-TR" sz="1800" b="1" dirty="0" smtClean="0">
                <a:latin typeface="Calibri" panose="020F0502020204030204" pitchFamily="34" charset="0"/>
              </a:rPr>
              <a:t> </a:t>
            </a:r>
          </a:p>
          <a:p>
            <a:r>
              <a:rPr lang="tr-TR" sz="1800" b="1" dirty="0" smtClean="0">
                <a:latin typeface="Calibri" panose="020F0502020204030204" pitchFamily="34" charset="0"/>
              </a:rPr>
              <a:t>Konu </a:t>
            </a:r>
            <a:r>
              <a:rPr lang="tr-TR" sz="1800" b="1" dirty="0" err="1" smtClean="0">
                <a:latin typeface="Calibri" panose="020F0502020204030204" pitchFamily="34" charset="0"/>
              </a:rPr>
              <a:t>eksİklerİ</a:t>
            </a:r>
            <a:r>
              <a:rPr lang="tr-TR" sz="1800" b="1" dirty="0" smtClean="0">
                <a:latin typeface="Calibri" panose="020F0502020204030204" pitchFamily="34" charset="0"/>
              </a:rPr>
              <a:t> ve </a:t>
            </a:r>
            <a:r>
              <a:rPr lang="tr-TR" sz="1800" b="1" dirty="0" err="1" smtClean="0">
                <a:latin typeface="Calibri" panose="020F0502020204030204" pitchFamily="34" charset="0"/>
              </a:rPr>
              <a:t>akademİk</a:t>
            </a:r>
            <a:r>
              <a:rPr lang="tr-TR" sz="1800" b="1" dirty="0" smtClean="0">
                <a:latin typeface="Calibri" panose="020F0502020204030204" pitchFamily="34" charset="0"/>
              </a:rPr>
              <a:t> destek </a:t>
            </a:r>
            <a:r>
              <a:rPr lang="tr-TR" sz="1800" b="1" dirty="0" err="1" smtClean="0">
                <a:latin typeface="Calibri" panose="020F0502020204030204" pitchFamily="34" charset="0"/>
              </a:rPr>
              <a:t>çalIşmalarI</a:t>
            </a:r>
            <a:endParaRPr lang="tr-TR" sz="1800" b="1" dirty="0" smtClean="0">
              <a:latin typeface="Calibri" panose="020F0502020204030204" pitchFamily="34" charset="0"/>
            </a:endParaRPr>
          </a:p>
          <a:p>
            <a:r>
              <a:rPr lang="tr-TR" sz="1800" b="1" dirty="0" err="1" smtClean="0">
                <a:latin typeface="Calibri" panose="020F0502020204030204" pitchFamily="34" charset="0"/>
              </a:rPr>
              <a:t>HaftalIk</a:t>
            </a:r>
            <a:r>
              <a:rPr lang="tr-TR" sz="1800" b="1" dirty="0" smtClean="0">
                <a:latin typeface="Calibri" panose="020F0502020204030204" pitchFamily="34" charset="0"/>
              </a:rPr>
              <a:t> </a:t>
            </a:r>
            <a:r>
              <a:rPr lang="tr-TR" sz="1800" b="1" dirty="0" err="1" smtClean="0">
                <a:latin typeface="Calibri" panose="020F0502020204030204" pitchFamily="34" charset="0"/>
              </a:rPr>
              <a:t>kazanIm</a:t>
            </a:r>
            <a:r>
              <a:rPr lang="tr-TR" sz="1800" b="1" dirty="0" smtClean="0">
                <a:latin typeface="Calibri" panose="020F0502020204030204" pitchFamily="34" charset="0"/>
              </a:rPr>
              <a:t> </a:t>
            </a:r>
            <a:r>
              <a:rPr lang="tr-TR" sz="1800" b="1" dirty="0" err="1" smtClean="0">
                <a:latin typeface="Calibri" panose="020F0502020204030204" pitchFamily="34" charset="0"/>
              </a:rPr>
              <a:t>değerlendİrme</a:t>
            </a:r>
            <a:r>
              <a:rPr lang="tr-TR" sz="1800" b="1" dirty="0" smtClean="0">
                <a:latin typeface="Calibri" panose="020F0502020204030204" pitchFamily="34" charset="0"/>
              </a:rPr>
              <a:t> </a:t>
            </a:r>
            <a:r>
              <a:rPr lang="tr-TR" sz="1800" b="1" dirty="0" err="1" smtClean="0">
                <a:latin typeface="Calibri" panose="020F0502020204030204" pitchFamily="34" charset="0"/>
              </a:rPr>
              <a:t>sInavlarI</a:t>
            </a:r>
            <a:endParaRPr lang="tr-TR" sz="1800" b="1" dirty="0" smtClean="0">
              <a:latin typeface="Calibri" panose="020F0502020204030204" pitchFamily="34" charset="0"/>
            </a:endParaRPr>
          </a:p>
          <a:p>
            <a:r>
              <a:rPr lang="tr-TR" sz="1800" b="1" dirty="0" err="1" smtClean="0">
                <a:latin typeface="Calibri" panose="020F0502020204030204" pitchFamily="34" charset="0"/>
              </a:rPr>
              <a:t>HaftalIk</a:t>
            </a:r>
            <a:r>
              <a:rPr lang="tr-TR" sz="1800" b="1" dirty="0" smtClean="0">
                <a:latin typeface="Calibri" panose="020F0502020204030204" pitchFamily="34" charset="0"/>
              </a:rPr>
              <a:t> ders </a:t>
            </a:r>
            <a:r>
              <a:rPr lang="tr-TR" sz="1800" b="1" dirty="0" err="1" smtClean="0">
                <a:latin typeface="Calibri" panose="020F0502020204030204" pitchFamily="34" charset="0"/>
              </a:rPr>
              <a:t>çalIşma</a:t>
            </a:r>
            <a:r>
              <a:rPr lang="tr-TR" sz="1800" b="1" dirty="0" smtClean="0">
                <a:latin typeface="Calibri" panose="020F0502020204030204" pitchFamily="34" charset="0"/>
              </a:rPr>
              <a:t> </a:t>
            </a:r>
            <a:r>
              <a:rPr lang="tr-TR" sz="1800" b="1" dirty="0" err="1" smtClean="0">
                <a:latin typeface="Calibri" panose="020F0502020204030204" pitchFamily="34" charset="0"/>
              </a:rPr>
              <a:t>planI</a:t>
            </a:r>
            <a:r>
              <a:rPr lang="tr-TR" sz="1800" b="1" dirty="0" smtClean="0">
                <a:latin typeface="Calibri" panose="020F0502020204030204" pitchFamily="34" charset="0"/>
              </a:rPr>
              <a:t> ve soru çözüm </a:t>
            </a:r>
            <a:r>
              <a:rPr lang="tr-TR" sz="1800" b="1" dirty="0" err="1" smtClean="0">
                <a:latin typeface="Calibri" panose="020F0502020204030204" pitchFamily="34" charset="0"/>
              </a:rPr>
              <a:t>çİZelgelerİ</a:t>
            </a:r>
            <a:r>
              <a:rPr lang="tr-TR" sz="1800" b="1" dirty="0" smtClean="0">
                <a:latin typeface="Calibri" panose="020F0502020204030204" pitchFamily="34" charset="0"/>
              </a:rPr>
              <a:t> </a:t>
            </a:r>
            <a:r>
              <a:rPr lang="tr-TR" sz="1800" b="1" dirty="0" err="1" smtClean="0">
                <a:latin typeface="Calibri" panose="020F0502020204030204" pitchFamily="34" charset="0"/>
              </a:rPr>
              <a:t>takİp</a:t>
            </a:r>
            <a:r>
              <a:rPr lang="tr-TR" sz="1800" b="1" dirty="0" smtClean="0">
                <a:latin typeface="Calibri" panose="020F0502020204030204" pitchFamily="34" charset="0"/>
              </a:rPr>
              <a:t> </a:t>
            </a:r>
            <a:r>
              <a:rPr lang="tr-TR" sz="1800" b="1" dirty="0" err="1" smtClean="0">
                <a:latin typeface="Calibri" panose="020F0502020204030204" pitchFamily="34" charset="0"/>
              </a:rPr>
              <a:t>sİstemİ</a:t>
            </a:r>
            <a:endParaRPr lang="tr-TR" sz="1800" b="1" dirty="0">
              <a:latin typeface="Calibri" panose="020F0502020204030204" pitchFamily="34" charset="0"/>
            </a:endParaRPr>
          </a:p>
        </p:txBody>
      </p:sp>
      <p:pic>
        <p:nvPicPr>
          <p:cNvPr id="9" name="İçerik Yer Tutucusu 8"/>
          <p:cNvPicPr>
            <a:picLocks noGrp="1" noChangeAspect="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6851815" y="609600"/>
            <a:ext cx="4145280" cy="5181600"/>
          </a:xfrm>
        </p:spPr>
      </p:pic>
      <p:sp>
        <p:nvSpPr>
          <p:cNvPr id="5" name="Dikdörtgen 4"/>
          <p:cNvSpPr/>
          <p:nvPr/>
        </p:nvSpPr>
        <p:spPr>
          <a:xfrm>
            <a:off x="0" y="6405880"/>
            <a:ext cx="12192000" cy="492760"/>
          </a:xfrm>
          <a:prstGeom prst="rect">
            <a:avLst/>
          </a:prstGeom>
          <a:solidFill>
            <a:srgbClr val="3338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
        <p:nvSpPr>
          <p:cNvPr id="6" name="Dikdörtgen 5"/>
          <p:cNvSpPr/>
          <p:nvPr/>
        </p:nvSpPr>
        <p:spPr>
          <a:xfrm>
            <a:off x="0" y="6301740"/>
            <a:ext cx="12192000" cy="635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pic>
        <p:nvPicPr>
          <p:cNvPr id="7" name="Resim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2830" y="5815750"/>
            <a:ext cx="908117" cy="923740"/>
          </a:xfrm>
          <a:prstGeom prst="rect">
            <a:avLst/>
          </a:prstGeom>
        </p:spPr>
      </p:pic>
      <p:sp>
        <p:nvSpPr>
          <p:cNvPr id="8" name="Metin kutusu 7"/>
          <p:cNvSpPr txBox="1"/>
          <p:nvPr/>
        </p:nvSpPr>
        <p:spPr>
          <a:xfrm>
            <a:off x="4844987" y="6416655"/>
            <a:ext cx="324152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ORTAOKUL / REHBERLİK</a:t>
            </a:r>
          </a:p>
        </p:txBody>
      </p:sp>
    </p:spTree>
    <p:extLst>
      <p:ext uri="{BB962C8B-B14F-4D97-AF65-F5344CB8AC3E}">
        <p14:creationId xmlns:p14="http://schemas.microsoft.com/office/powerpoint/2010/main" val="36652073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a:xfrm>
            <a:off x="1549829" y="963697"/>
            <a:ext cx="4190070" cy="1009325"/>
          </a:xfrm>
        </p:spPr>
        <p:txBody>
          <a:bodyPr/>
          <a:lstStyle/>
          <a:p>
            <a:r>
              <a:rPr lang="tr-TR" dirty="0" err="1" smtClean="0">
                <a:solidFill>
                  <a:srgbClr val="C00000"/>
                </a:solidFill>
                <a:latin typeface="Arial Black" panose="020B0A04020102020204" pitchFamily="34" charset="0"/>
              </a:rPr>
              <a:t>Lgs</a:t>
            </a:r>
            <a:r>
              <a:rPr lang="tr-TR" dirty="0" smtClean="0">
                <a:solidFill>
                  <a:srgbClr val="C00000"/>
                </a:solidFill>
                <a:latin typeface="Arial Black" panose="020B0A04020102020204" pitchFamily="34" charset="0"/>
              </a:rPr>
              <a:t> </a:t>
            </a:r>
            <a:r>
              <a:rPr lang="tr-TR" dirty="0" err="1" smtClean="0">
                <a:solidFill>
                  <a:srgbClr val="C00000"/>
                </a:solidFill>
                <a:latin typeface="Arial Black" panose="020B0A04020102020204" pitchFamily="34" charset="0"/>
              </a:rPr>
              <a:t>hazIrlIk</a:t>
            </a:r>
            <a:r>
              <a:rPr lang="tr-TR" dirty="0" smtClean="0">
                <a:solidFill>
                  <a:srgbClr val="C00000"/>
                </a:solidFill>
                <a:latin typeface="Arial Black" panose="020B0A04020102020204" pitchFamily="34" charset="0"/>
              </a:rPr>
              <a:t> </a:t>
            </a:r>
            <a:r>
              <a:rPr lang="tr-TR" dirty="0" err="1" smtClean="0">
                <a:solidFill>
                  <a:srgbClr val="C00000"/>
                </a:solidFill>
                <a:latin typeface="Arial Black" panose="020B0A04020102020204" pitchFamily="34" charset="0"/>
              </a:rPr>
              <a:t>çalIşmalarI</a:t>
            </a:r>
            <a:endParaRPr lang="tr-TR" dirty="0">
              <a:solidFill>
                <a:srgbClr val="C00000"/>
              </a:solidFill>
              <a:latin typeface="Arial Black" panose="020B0A04020102020204" pitchFamily="34" charset="0"/>
            </a:endParaRPr>
          </a:p>
        </p:txBody>
      </p:sp>
      <p:sp>
        <p:nvSpPr>
          <p:cNvPr id="4" name="Metin Yer Tutucusu 3"/>
          <p:cNvSpPr>
            <a:spLocks noGrp="1"/>
          </p:cNvSpPr>
          <p:nvPr>
            <p:ph type="body" sz="half" idx="2"/>
          </p:nvPr>
        </p:nvSpPr>
        <p:spPr>
          <a:xfrm>
            <a:off x="1456242" y="2119269"/>
            <a:ext cx="4377243" cy="3158348"/>
          </a:xfrm>
        </p:spPr>
        <p:txBody>
          <a:bodyPr>
            <a:noAutofit/>
          </a:bodyPr>
          <a:lstStyle/>
          <a:p>
            <a:r>
              <a:rPr lang="tr-TR" sz="2200" b="1" dirty="0" err="1" smtClean="0">
                <a:latin typeface="Calibri" panose="020F0502020204030204" pitchFamily="34" charset="0"/>
              </a:rPr>
              <a:t>Lgs</a:t>
            </a:r>
            <a:r>
              <a:rPr lang="tr-TR" sz="2200" b="1" dirty="0" smtClean="0">
                <a:latin typeface="Calibri" panose="020F0502020204030204" pitchFamily="34" charset="0"/>
              </a:rPr>
              <a:t> </a:t>
            </a:r>
            <a:r>
              <a:rPr lang="tr-TR" sz="2200" b="1" dirty="0" err="1" smtClean="0">
                <a:latin typeface="Calibri" panose="020F0502020204030204" pitchFamily="34" charset="0"/>
              </a:rPr>
              <a:t>sİstem</a:t>
            </a:r>
            <a:r>
              <a:rPr lang="tr-TR" sz="2200" b="1" dirty="0" smtClean="0">
                <a:latin typeface="Calibri" panose="020F0502020204030204" pitchFamily="34" charset="0"/>
              </a:rPr>
              <a:t> sunumu </a:t>
            </a:r>
          </a:p>
          <a:p>
            <a:r>
              <a:rPr lang="tr-TR" sz="2200" b="1" dirty="0" err="1" smtClean="0">
                <a:latin typeface="Calibri" panose="020F0502020204030204" pitchFamily="34" charset="0"/>
              </a:rPr>
              <a:t>Velİ</a:t>
            </a:r>
            <a:r>
              <a:rPr lang="tr-TR" sz="2200" b="1" dirty="0" smtClean="0">
                <a:latin typeface="Calibri" panose="020F0502020204030204" pitchFamily="34" charset="0"/>
              </a:rPr>
              <a:t> ve </a:t>
            </a:r>
            <a:r>
              <a:rPr lang="tr-TR" sz="2200" b="1" dirty="0" err="1" smtClean="0">
                <a:latin typeface="Calibri" panose="020F0502020204030204" pitchFamily="34" charset="0"/>
              </a:rPr>
              <a:t>öğrencİlere</a:t>
            </a:r>
            <a:r>
              <a:rPr lang="tr-TR" sz="2200" b="1" dirty="0" smtClean="0">
                <a:latin typeface="Calibri" panose="020F0502020204030204" pitchFamily="34" charset="0"/>
              </a:rPr>
              <a:t> </a:t>
            </a:r>
            <a:r>
              <a:rPr lang="tr-TR" sz="2200" b="1" dirty="0" err="1" smtClean="0">
                <a:latin typeface="Calibri" panose="020F0502020204030204" pitchFamily="34" charset="0"/>
              </a:rPr>
              <a:t>yönelİk</a:t>
            </a:r>
            <a:r>
              <a:rPr lang="tr-TR" sz="2200" b="1" dirty="0" smtClean="0">
                <a:latin typeface="Calibri" panose="020F0502020204030204" pitchFamily="34" charset="0"/>
              </a:rPr>
              <a:t> </a:t>
            </a:r>
            <a:r>
              <a:rPr lang="tr-TR" sz="2200" b="1" dirty="0" err="1" smtClean="0">
                <a:latin typeface="Calibri" panose="020F0502020204030204" pitchFamily="34" charset="0"/>
              </a:rPr>
              <a:t>semİnerler</a:t>
            </a:r>
            <a:r>
              <a:rPr lang="tr-TR" sz="2200" b="1" dirty="0" smtClean="0">
                <a:latin typeface="Calibri" panose="020F0502020204030204" pitchFamily="34" charset="0"/>
              </a:rPr>
              <a:t> </a:t>
            </a:r>
          </a:p>
          <a:p>
            <a:r>
              <a:rPr lang="tr-TR" sz="2200" b="1" dirty="0" err="1" smtClean="0">
                <a:latin typeface="Calibri" panose="020F0502020204030204" pitchFamily="34" charset="0"/>
              </a:rPr>
              <a:t>Lİselerİn</a:t>
            </a:r>
            <a:r>
              <a:rPr lang="tr-TR" sz="2200" b="1" dirty="0" smtClean="0">
                <a:latin typeface="Calibri" panose="020F0502020204030204" pitchFamily="34" charset="0"/>
              </a:rPr>
              <a:t> tavan taban </a:t>
            </a:r>
            <a:r>
              <a:rPr lang="tr-TR" sz="2200" b="1" dirty="0" err="1" smtClean="0">
                <a:latin typeface="Calibri" panose="020F0502020204030204" pitchFamily="34" charset="0"/>
              </a:rPr>
              <a:t>puanlarI</a:t>
            </a:r>
            <a:r>
              <a:rPr lang="tr-TR" sz="2200" b="1" dirty="0" smtClean="0">
                <a:latin typeface="Calibri" panose="020F0502020204030204" pitchFamily="34" charset="0"/>
              </a:rPr>
              <a:t> ve kabul </a:t>
            </a:r>
            <a:r>
              <a:rPr lang="tr-TR" sz="2200" b="1" dirty="0" err="1" smtClean="0">
                <a:latin typeface="Calibri" panose="020F0502020204030204" pitchFamily="34" charset="0"/>
              </a:rPr>
              <a:t>koşullarI</a:t>
            </a:r>
            <a:r>
              <a:rPr lang="tr-TR" sz="2200" b="1" dirty="0" smtClean="0">
                <a:latin typeface="Calibri" panose="020F0502020204030204" pitchFamily="34" charset="0"/>
              </a:rPr>
              <a:t> İle </a:t>
            </a:r>
            <a:r>
              <a:rPr lang="tr-TR" sz="2200" b="1" dirty="0" err="1" smtClean="0">
                <a:latin typeface="Calibri" panose="020F0502020204030204" pitchFamily="34" charset="0"/>
              </a:rPr>
              <a:t>İlgİlİ</a:t>
            </a:r>
            <a:r>
              <a:rPr lang="tr-TR" sz="2200" b="1" dirty="0" smtClean="0">
                <a:latin typeface="Calibri" panose="020F0502020204030204" pitchFamily="34" charset="0"/>
              </a:rPr>
              <a:t> </a:t>
            </a:r>
            <a:r>
              <a:rPr lang="tr-TR" sz="2200" b="1" dirty="0" err="1" smtClean="0">
                <a:latin typeface="Calibri" panose="020F0502020204030204" pitchFamily="34" charset="0"/>
              </a:rPr>
              <a:t>bİlgİlendİrme</a:t>
            </a:r>
            <a:r>
              <a:rPr lang="tr-TR" sz="2200" b="1" dirty="0" smtClean="0">
                <a:latin typeface="Calibri" panose="020F0502020204030204" pitchFamily="34" charset="0"/>
              </a:rPr>
              <a:t> </a:t>
            </a:r>
            <a:r>
              <a:rPr lang="tr-TR" sz="2200" b="1" dirty="0" err="1" smtClean="0">
                <a:latin typeface="Calibri" panose="020F0502020204030204" pitchFamily="34" charset="0"/>
              </a:rPr>
              <a:t>çalIşmalarI</a:t>
            </a:r>
            <a:r>
              <a:rPr lang="tr-TR" sz="2200" b="1" dirty="0" smtClean="0">
                <a:latin typeface="Calibri" panose="020F0502020204030204" pitchFamily="34" charset="0"/>
              </a:rPr>
              <a:t> </a:t>
            </a:r>
            <a:endParaRPr lang="tr-TR" sz="2200" b="1" dirty="0">
              <a:latin typeface="Calibri" panose="020F0502020204030204" pitchFamily="34" charset="0"/>
            </a:endParaRPr>
          </a:p>
        </p:txBody>
      </p:sp>
      <p:pic>
        <p:nvPicPr>
          <p:cNvPr id="9" name="İçerik Yer Tutucusu 8"/>
          <p:cNvPicPr>
            <a:picLocks noGrp="1" noChangeAspect="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6375954" y="506963"/>
            <a:ext cx="4386632" cy="5483290"/>
          </a:xfrm>
        </p:spPr>
      </p:pic>
      <p:sp>
        <p:nvSpPr>
          <p:cNvPr id="5" name="Dikdörtgen 4"/>
          <p:cNvSpPr/>
          <p:nvPr/>
        </p:nvSpPr>
        <p:spPr>
          <a:xfrm>
            <a:off x="0" y="6405880"/>
            <a:ext cx="12192000" cy="492760"/>
          </a:xfrm>
          <a:prstGeom prst="rect">
            <a:avLst/>
          </a:prstGeom>
          <a:solidFill>
            <a:srgbClr val="3338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
        <p:nvSpPr>
          <p:cNvPr id="6" name="Dikdörtgen 5"/>
          <p:cNvSpPr/>
          <p:nvPr/>
        </p:nvSpPr>
        <p:spPr>
          <a:xfrm>
            <a:off x="0" y="6301740"/>
            <a:ext cx="12192000" cy="635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pic>
        <p:nvPicPr>
          <p:cNvPr id="7" name="Resim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2830" y="5815750"/>
            <a:ext cx="908117" cy="923740"/>
          </a:xfrm>
          <a:prstGeom prst="rect">
            <a:avLst/>
          </a:prstGeom>
        </p:spPr>
      </p:pic>
      <p:sp>
        <p:nvSpPr>
          <p:cNvPr id="8" name="Metin kutusu 7"/>
          <p:cNvSpPr txBox="1"/>
          <p:nvPr/>
        </p:nvSpPr>
        <p:spPr>
          <a:xfrm>
            <a:off x="4844987" y="6416655"/>
            <a:ext cx="324152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ORTAOKUL / REHBERLİK</a:t>
            </a:r>
          </a:p>
        </p:txBody>
      </p:sp>
    </p:spTree>
    <p:extLst>
      <p:ext uri="{BB962C8B-B14F-4D97-AF65-F5344CB8AC3E}">
        <p14:creationId xmlns:p14="http://schemas.microsoft.com/office/powerpoint/2010/main" val="56261822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a:xfrm>
            <a:off x="414022" y="1573530"/>
            <a:ext cx="3405976" cy="945931"/>
          </a:xfrm>
        </p:spPr>
        <p:txBody>
          <a:bodyPr>
            <a:noAutofit/>
          </a:bodyPr>
          <a:lstStyle/>
          <a:p>
            <a:r>
              <a:rPr lang="tr-TR" dirty="0" err="1" smtClean="0">
                <a:solidFill>
                  <a:srgbClr val="C00000"/>
                </a:solidFill>
                <a:latin typeface="Arial Black" panose="020B0A04020102020204" pitchFamily="34" charset="0"/>
              </a:rPr>
              <a:t>Lİse</a:t>
            </a:r>
            <a:r>
              <a:rPr lang="tr-TR" dirty="0" smtClean="0">
                <a:solidFill>
                  <a:srgbClr val="C00000"/>
                </a:solidFill>
                <a:latin typeface="Arial Black" panose="020B0A04020102020204" pitchFamily="34" charset="0"/>
              </a:rPr>
              <a:t> </a:t>
            </a:r>
            <a:r>
              <a:rPr lang="tr-TR" dirty="0" err="1" smtClean="0">
                <a:solidFill>
                  <a:srgbClr val="C00000"/>
                </a:solidFill>
                <a:latin typeface="Arial Black" panose="020B0A04020102020204" pitchFamily="34" charset="0"/>
              </a:rPr>
              <a:t>tanItIm</a:t>
            </a:r>
            <a:r>
              <a:rPr lang="tr-TR" dirty="0" smtClean="0">
                <a:solidFill>
                  <a:srgbClr val="C00000"/>
                </a:solidFill>
                <a:latin typeface="Arial Black" panose="020B0A04020102020204" pitchFamily="34" charset="0"/>
              </a:rPr>
              <a:t> </a:t>
            </a:r>
            <a:r>
              <a:rPr lang="tr-TR" dirty="0" err="1" smtClean="0">
                <a:solidFill>
                  <a:srgbClr val="C00000"/>
                </a:solidFill>
                <a:latin typeface="Arial Black" panose="020B0A04020102020204" pitchFamily="34" charset="0"/>
              </a:rPr>
              <a:t>gezİlerİ</a:t>
            </a:r>
            <a:endParaRPr lang="tr-TR" dirty="0">
              <a:solidFill>
                <a:srgbClr val="C00000"/>
              </a:solidFill>
              <a:latin typeface="Arial Black" panose="020B0A04020102020204" pitchFamily="34" charset="0"/>
            </a:endParaRPr>
          </a:p>
        </p:txBody>
      </p:sp>
      <p:sp>
        <p:nvSpPr>
          <p:cNvPr id="4" name="Metin Yer Tutucusu 3"/>
          <p:cNvSpPr>
            <a:spLocks noGrp="1"/>
          </p:cNvSpPr>
          <p:nvPr>
            <p:ph type="body" sz="half" idx="2"/>
          </p:nvPr>
        </p:nvSpPr>
        <p:spPr>
          <a:xfrm>
            <a:off x="470076" y="2859065"/>
            <a:ext cx="3331779" cy="872360"/>
          </a:xfrm>
        </p:spPr>
        <p:txBody>
          <a:bodyPr>
            <a:noAutofit/>
          </a:bodyPr>
          <a:lstStyle/>
          <a:p>
            <a:r>
              <a:rPr lang="tr-TR" sz="2000" b="1" dirty="0" smtClean="0">
                <a:latin typeface="Calibri" panose="020F0502020204030204" pitchFamily="34" charset="0"/>
              </a:rPr>
              <a:t>Samsun ve İstanbul </a:t>
            </a:r>
          </a:p>
          <a:p>
            <a:r>
              <a:rPr lang="tr-TR" sz="2000" b="1" dirty="0" smtClean="0">
                <a:latin typeface="Calibri" panose="020F0502020204030204" pitchFamily="34" charset="0"/>
              </a:rPr>
              <a:t>okul </a:t>
            </a:r>
            <a:r>
              <a:rPr lang="tr-TR" sz="2000" b="1" dirty="0" err="1" smtClean="0">
                <a:latin typeface="Calibri" panose="020F0502020204030204" pitchFamily="34" charset="0"/>
              </a:rPr>
              <a:t>gezİlerİ</a:t>
            </a:r>
            <a:r>
              <a:rPr lang="tr-TR" sz="2000" b="1" dirty="0" smtClean="0">
                <a:latin typeface="Calibri" panose="020F0502020204030204" pitchFamily="34" charset="0"/>
              </a:rPr>
              <a:t> </a:t>
            </a:r>
          </a:p>
          <a:p>
            <a:r>
              <a:rPr lang="tr-TR" sz="2000" b="1" dirty="0" err="1" smtClean="0">
                <a:latin typeface="Calibri" panose="020F0502020204030204" pitchFamily="34" charset="0"/>
              </a:rPr>
              <a:t>Lİselerİn</a:t>
            </a:r>
            <a:r>
              <a:rPr lang="tr-TR" sz="2000" b="1" dirty="0" smtClean="0">
                <a:latin typeface="Calibri" panose="020F0502020204030204" pitchFamily="34" charset="0"/>
              </a:rPr>
              <a:t> </a:t>
            </a:r>
            <a:r>
              <a:rPr lang="tr-TR" sz="2000" b="1" dirty="0" err="1" smtClean="0">
                <a:latin typeface="Calibri" panose="020F0502020204030204" pitchFamily="34" charset="0"/>
              </a:rPr>
              <a:t>tanItIm</a:t>
            </a:r>
            <a:r>
              <a:rPr lang="tr-TR" sz="2000" b="1" dirty="0" smtClean="0">
                <a:latin typeface="Calibri" panose="020F0502020204030204" pitchFamily="34" charset="0"/>
              </a:rPr>
              <a:t> </a:t>
            </a:r>
            <a:r>
              <a:rPr lang="tr-TR" sz="2000" b="1" dirty="0" err="1" smtClean="0">
                <a:latin typeface="Calibri" panose="020F0502020204030204" pitchFamily="34" charset="0"/>
              </a:rPr>
              <a:t>çalIşmalarI</a:t>
            </a:r>
            <a:endParaRPr lang="tr-TR" sz="2000" b="1" dirty="0" smtClean="0">
              <a:latin typeface="Calibri" panose="020F0502020204030204" pitchFamily="34" charset="0"/>
            </a:endParaRPr>
          </a:p>
        </p:txBody>
      </p:sp>
      <p:pic>
        <p:nvPicPr>
          <p:cNvPr id="5" name="İçerik Yer Tutucusu 4"/>
          <p:cNvPicPr>
            <a:picLocks noGrp="1" noChangeAspect="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3996810" y="880483"/>
            <a:ext cx="3776240" cy="4720300"/>
          </a:xfrm>
        </p:spPr>
      </p:pic>
      <p:pic>
        <p:nvPicPr>
          <p:cNvPr id="6" name="Resim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49862" y="833533"/>
            <a:ext cx="3813799" cy="4767249"/>
          </a:xfrm>
          <a:prstGeom prst="rect">
            <a:avLst/>
          </a:prstGeom>
        </p:spPr>
      </p:pic>
      <p:sp>
        <p:nvSpPr>
          <p:cNvPr id="7" name="Dikdörtgen 6"/>
          <p:cNvSpPr/>
          <p:nvPr/>
        </p:nvSpPr>
        <p:spPr>
          <a:xfrm>
            <a:off x="0" y="6405880"/>
            <a:ext cx="12192000" cy="492760"/>
          </a:xfrm>
          <a:prstGeom prst="rect">
            <a:avLst/>
          </a:prstGeom>
          <a:solidFill>
            <a:srgbClr val="3338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
        <p:nvSpPr>
          <p:cNvPr id="8" name="Dikdörtgen 7"/>
          <p:cNvSpPr/>
          <p:nvPr/>
        </p:nvSpPr>
        <p:spPr>
          <a:xfrm>
            <a:off x="0" y="6301740"/>
            <a:ext cx="12192000" cy="635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pic>
        <p:nvPicPr>
          <p:cNvPr id="9" name="Resim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2830" y="5815750"/>
            <a:ext cx="908117" cy="923740"/>
          </a:xfrm>
          <a:prstGeom prst="rect">
            <a:avLst/>
          </a:prstGeom>
        </p:spPr>
      </p:pic>
      <p:sp>
        <p:nvSpPr>
          <p:cNvPr id="10" name="Metin kutusu 9"/>
          <p:cNvSpPr txBox="1"/>
          <p:nvPr/>
        </p:nvSpPr>
        <p:spPr>
          <a:xfrm>
            <a:off x="4844987" y="6416655"/>
            <a:ext cx="324152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ORTAOKUL / REHBERLİK</a:t>
            </a:r>
          </a:p>
        </p:txBody>
      </p:sp>
    </p:spTree>
    <p:extLst>
      <p:ext uri="{BB962C8B-B14F-4D97-AF65-F5344CB8AC3E}">
        <p14:creationId xmlns:p14="http://schemas.microsoft.com/office/powerpoint/2010/main" val="246483949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7" name="Resim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71743" y="651641"/>
            <a:ext cx="3849605" cy="4812006"/>
          </a:xfrm>
          <a:prstGeom prst="rect">
            <a:avLst/>
          </a:prstGeom>
        </p:spPr>
      </p:pic>
      <p:pic>
        <p:nvPicPr>
          <p:cNvPr id="8" name="Resim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34957" y="651640"/>
            <a:ext cx="3849605" cy="4812007"/>
          </a:xfrm>
          <a:prstGeom prst="rect">
            <a:avLst/>
          </a:prstGeom>
        </p:spPr>
      </p:pic>
      <p:sp>
        <p:nvSpPr>
          <p:cNvPr id="6" name="Dikdörtgen 5"/>
          <p:cNvSpPr/>
          <p:nvPr/>
        </p:nvSpPr>
        <p:spPr>
          <a:xfrm>
            <a:off x="0" y="6405880"/>
            <a:ext cx="12192000" cy="492760"/>
          </a:xfrm>
          <a:prstGeom prst="rect">
            <a:avLst/>
          </a:prstGeom>
          <a:solidFill>
            <a:srgbClr val="3338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
        <p:nvSpPr>
          <p:cNvPr id="9" name="Dikdörtgen 8"/>
          <p:cNvSpPr/>
          <p:nvPr/>
        </p:nvSpPr>
        <p:spPr>
          <a:xfrm>
            <a:off x="0" y="6301740"/>
            <a:ext cx="12192000" cy="635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pic>
        <p:nvPicPr>
          <p:cNvPr id="10" name="Resim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2830" y="5815750"/>
            <a:ext cx="908117" cy="923740"/>
          </a:xfrm>
          <a:prstGeom prst="rect">
            <a:avLst/>
          </a:prstGeom>
        </p:spPr>
      </p:pic>
      <p:sp>
        <p:nvSpPr>
          <p:cNvPr id="11" name="Metin kutusu 10"/>
          <p:cNvSpPr txBox="1"/>
          <p:nvPr/>
        </p:nvSpPr>
        <p:spPr>
          <a:xfrm>
            <a:off x="4844987" y="6416655"/>
            <a:ext cx="324152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ORTAOKUL / REHBERLİK</a:t>
            </a:r>
          </a:p>
        </p:txBody>
      </p:sp>
      <p:sp>
        <p:nvSpPr>
          <p:cNvPr id="12" name="Unvan 1"/>
          <p:cNvSpPr>
            <a:spLocks noGrp="1"/>
          </p:cNvSpPr>
          <p:nvPr>
            <p:ph type="title"/>
          </p:nvPr>
        </p:nvSpPr>
        <p:spPr>
          <a:xfrm>
            <a:off x="357568" y="1573530"/>
            <a:ext cx="3405976" cy="945931"/>
          </a:xfrm>
        </p:spPr>
        <p:txBody>
          <a:bodyPr>
            <a:noAutofit/>
          </a:bodyPr>
          <a:lstStyle/>
          <a:p>
            <a:r>
              <a:rPr lang="tr-TR" dirty="0" err="1" smtClean="0">
                <a:solidFill>
                  <a:srgbClr val="C00000"/>
                </a:solidFill>
                <a:latin typeface="Arial Black" panose="020B0A04020102020204" pitchFamily="34" charset="0"/>
              </a:rPr>
              <a:t>Lİse</a:t>
            </a:r>
            <a:r>
              <a:rPr lang="tr-TR" dirty="0" smtClean="0">
                <a:solidFill>
                  <a:srgbClr val="C00000"/>
                </a:solidFill>
                <a:latin typeface="Arial Black" panose="020B0A04020102020204" pitchFamily="34" charset="0"/>
              </a:rPr>
              <a:t> </a:t>
            </a:r>
            <a:r>
              <a:rPr lang="tr-TR" dirty="0" err="1" smtClean="0">
                <a:solidFill>
                  <a:srgbClr val="C00000"/>
                </a:solidFill>
                <a:latin typeface="Arial Black" panose="020B0A04020102020204" pitchFamily="34" charset="0"/>
              </a:rPr>
              <a:t>tanItIm</a:t>
            </a:r>
            <a:r>
              <a:rPr lang="tr-TR" dirty="0" smtClean="0">
                <a:solidFill>
                  <a:srgbClr val="C00000"/>
                </a:solidFill>
                <a:latin typeface="Arial Black" panose="020B0A04020102020204" pitchFamily="34" charset="0"/>
              </a:rPr>
              <a:t> </a:t>
            </a:r>
            <a:r>
              <a:rPr lang="tr-TR" dirty="0" err="1" smtClean="0">
                <a:solidFill>
                  <a:srgbClr val="C00000"/>
                </a:solidFill>
                <a:latin typeface="Arial Black" panose="020B0A04020102020204" pitchFamily="34" charset="0"/>
              </a:rPr>
              <a:t>gezİlerİ</a:t>
            </a:r>
            <a:endParaRPr lang="tr-TR" dirty="0">
              <a:solidFill>
                <a:srgbClr val="C00000"/>
              </a:solidFill>
              <a:latin typeface="Arial Black" panose="020B0A04020102020204" pitchFamily="34" charset="0"/>
            </a:endParaRPr>
          </a:p>
        </p:txBody>
      </p:sp>
      <p:sp>
        <p:nvSpPr>
          <p:cNvPr id="13" name="Metin Yer Tutucusu 3"/>
          <p:cNvSpPr>
            <a:spLocks noGrp="1"/>
          </p:cNvSpPr>
          <p:nvPr>
            <p:ph type="body" sz="half" idx="2"/>
          </p:nvPr>
        </p:nvSpPr>
        <p:spPr>
          <a:xfrm>
            <a:off x="413622" y="2859065"/>
            <a:ext cx="3331779" cy="872360"/>
          </a:xfrm>
        </p:spPr>
        <p:txBody>
          <a:bodyPr>
            <a:noAutofit/>
          </a:bodyPr>
          <a:lstStyle/>
          <a:p>
            <a:r>
              <a:rPr lang="tr-TR" sz="2000" b="1" dirty="0" smtClean="0">
                <a:latin typeface="Calibri" panose="020F0502020204030204" pitchFamily="34" charset="0"/>
              </a:rPr>
              <a:t>Samsun ve İstanbul </a:t>
            </a:r>
          </a:p>
          <a:p>
            <a:r>
              <a:rPr lang="tr-TR" sz="2000" b="1" dirty="0" smtClean="0">
                <a:latin typeface="Calibri" panose="020F0502020204030204" pitchFamily="34" charset="0"/>
              </a:rPr>
              <a:t>okul </a:t>
            </a:r>
            <a:r>
              <a:rPr lang="tr-TR" sz="2000" b="1" dirty="0" err="1" smtClean="0">
                <a:latin typeface="Calibri" panose="020F0502020204030204" pitchFamily="34" charset="0"/>
              </a:rPr>
              <a:t>gezİlerİ</a:t>
            </a:r>
            <a:r>
              <a:rPr lang="tr-TR" sz="2000" b="1" dirty="0" smtClean="0">
                <a:latin typeface="Calibri" panose="020F0502020204030204" pitchFamily="34" charset="0"/>
              </a:rPr>
              <a:t> </a:t>
            </a:r>
          </a:p>
          <a:p>
            <a:r>
              <a:rPr lang="tr-TR" sz="2000" b="1" dirty="0" err="1" smtClean="0">
                <a:latin typeface="Calibri" panose="020F0502020204030204" pitchFamily="34" charset="0"/>
              </a:rPr>
              <a:t>Lİselerİn</a:t>
            </a:r>
            <a:r>
              <a:rPr lang="tr-TR" sz="2000" b="1" dirty="0" smtClean="0">
                <a:latin typeface="Calibri" panose="020F0502020204030204" pitchFamily="34" charset="0"/>
              </a:rPr>
              <a:t> </a:t>
            </a:r>
            <a:r>
              <a:rPr lang="tr-TR" sz="2000" b="1" dirty="0" err="1" smtClean="0">
                <a:latin typeface="Calibri" panose="020F0502020204030204" pitchFamily="34" charset="0"/>
              </a:rPr>
              <a:t>tanItIm</a:t>
            </a:r>
            <a:r>
              <a:rPr lang="tr-TR" sz="2000" b="1" dirty="0" smtClean="0">
                <a:latin typeface="Calibri" panose="020F0502020204030204" pitchFamily="34" charset="0"/>
              </a:rPr>
              <a:t> </a:t>
            </a:r>
            <a:r>
              <a:rPr lang="tr-TR" sz="2000" b="1" dirty="0" err="1" smtClean="0">
                <a:latin typeface="Calibri" panose="020F0502020204030204" pitchFamily="34" charset="0"/>
              </a:rPr>
              <a:t>çalIşmalarI</a:t>
            </a:r>
            <a:endParaRPr lang="tr-TR" sz="2000" b="1" dirty="0" smtClean="0">
              <a:latin typeface="Calibri" panose="020F0502020204030204" pitchFamily="34" charset="0"/>
            </a:endParaRPr>
          </a:p>
        </p:txBody>
      </p:sp>
    </p:spTree>
    <p:extLst>
      <p:ext uri="{BB962C8B-B14F-4D97-AF65-F5344CB8AC3E}">
        <p14:creationId xmlns:p14="http://schemas.microsoft.com/office/powerpoint/2010/main" val="367548639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a:xfrm>
            <a:off x="2896202" y="-96790"/>
            <a:ext cx="6326534" cy="945931"/>
          </a:xfrm>
        </p:spPr>
        <p:txBody>
          <a:bodyPr>
            <a:noAutofit/>
          </a:bodyPr>
          <a:lstStyle/>
          <a:p>
            <a:r>
              <a:rPr lang="tr-TR" b="1" dirty="0" err="1" smtClean="0">
                <a:solidFill>
                  <a:srgbClr val="C00000"/>
                </a:solidFill>
                <a:latin typeface="Arial Black" panose="020B0A04020102020204" pitchFamily="34" charset="0"/>
              </a:rPr>
              <a:t>Lİse</a:t>
            </a:r>
            <a:r>
              <a:rPr lang="tr-TR" b="1" dirty="0" smtClean="0">
                <a:solidFill>
                  <a:srgbClr val="C00000"/>
                </a:solidFill>
                <a:latin typeface="Arial Black" panose="020B0A04020102020204" pitchFamily="34" charset="0"/>
              </a:rPr>
              <a:t> </a:t>
            </a:r>
            <a:r>
              <a:rPr lang="tr-TR" b="1" dirty="0" err="1" smtClean="0">
                <a:solidFill>
                  <a:srgbClr val="C00000"/>
                </a:solidFill>
                <a:latin typeface="Arial Black" panose="020B0A04020102020204" pitchFamily="34" charset="0"/>
              </a:rPr>
              <a:t>tanItIm</a:t>
            </a:r>
            <a:r>
              <a:rPr lang="tr-TR" b="1" dirty="0" smtClean="0">
                <a:solidFill>
                  <a:srgbClr val="C00000"/>
                </a:solidFill>
                <a:latin typeface="Arial Black" panose="020B0A04020102020204" pitchFamily="34" charset="0"/>
              </a:rPr>
              <a:t> </a:t>
            </a:r>
            <a:r>
              <a:rPr lang="tr-TR" b="1" dirty="0" err="1" smtClean="0">
                <a:solidFill>
                  <a:srgbClr val="C00000"/>
                </a:solidFill>
                <a:latin typeface="Arial Black" panose="020B0A04020102020204" pitchFamily="34" charset="0"/>
              </a:rPr>
              <a:t>gezİlerİ</a:t>
            </a:r>
            <a:endParaRPr lang="tr-TR" b="1" dirty="0">
              <a:solidFill>
                <a:srgbClr val="C00000"/>
              </a:solidFill>
              <a:latin typeface="Arial Black" panose="020B0A04020102020204" pitchFamily="34" charset="0"/>
            </a:endParaRPr>
          </a:p>
        </p:txBody>
      </p:sp>
      <p:sp>
        <p:nvSpPr>
          <p:cNvPr id="4" name="Metin Yer Tutucusu 3"/>
          <p:cNvSpPr>
            <a:spLocks noGrp="1"/>
          </p:cNvSpPr>
          <p:nvPr>
            <p:ph type="body" sz="half" idx="2"/>
          </p:nvPr>
        </p:nvSpPr>
        <p:spPr>
          <a:xfrm>
            <a:off x="3896730" y="840252"/>
            <a:ext cx="4325478" cy="872360"/>
          </a:xfrm>
        </p:spPr>
        <p:txBody>
          <a:bodyPr>
            <a:noAutofit/>
          </a:bodyPr>
          <a:lstStyle/>
          <a:p>
            <a:r>
              <a:rPr lang="tr-TR" sz="2400" b="1" dirty="0" smtClean="0">
                <a:latin typeface="Calibri" panose="020F0502020204030204" pitchFamily="34" charset="0"/>
              </a:rPr>
              <a:t>İstanbul okul </a:t>
            </a:r>
            <a:r>
              <a:rPr lang="tr-TR" sz="2400" b="1" dirty="0" err="1" smtClean="0">
                <a:latin typeface="Calibri" panose="020F0502020204030204" pitchFamily="34" charset="0"/>
              </a:rPr>
              <a:t>gezİlerİ</a:t>
            </a:r>
            <a:endParaRPr lang="tr-TR" sz="2400" b="1" dirty="0" smtClean="0">
              <a:latin typeface="Calibri" panose="020F0502020204030204" pitchFamily="34" charset="0"/>
            </a:endParaRPr>
          </a:p>
        </p:txBody>
      </p:sp>
      <p:sp>
        <p:nvSpPr>
          <p:cNvPr id="6" name="Dikdörtgen 5"/>
          <p:cNvSpPr/>
          <p:nvPr/>
        </p:nvSpPr>
        <p:spPr>
          <a:xfrm>
            <a:off x="0" y="6405880"/>
            <a:ext cx="12192000" cy="492760"/>
          </a:xfrm>
          <a:prstGeom prst="rect">
            <a:avLst/>
          </a:prstGeom>
          <a:solidFill>
            <a:srgbClr val="3338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
        <p:nvSpPr>
          <p:cNvPr id="9" name="Dikdörtgen 8"/>
          <p:cNvSpPr/>
          <p:nvPr/>
        </p:nvSpPr>
        <p:spPr>
          <a:xfrm>
            <a:off x="0" y="6301740"/>
            <a:ext cx="12192000" cy="635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pic>
        <p:nvPicPr>
          <p:cNvPr id="10" name="Resim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830" y="5815750"/>
            <a:ext cx="908117" cy="923740"/>
          </a:xfrm>
          <a:prstGeom prst="rect">
            <a:avLst/>
          </a:prstGeom>
        </p:spPr>
      </p:pic>
      <p:sp>
        <p:nvSpPr>
          <p:cNvPr id="11" name="Metin kutusu 10"/>
          <p:cNvSpPr txBox="1"/>
          <p:nvPr/>
        </p:nvSpPr>
        <p:spPr>
          <a:xfrm>
            <a:off x="4844987" y="6416655"/>
            <a:ext cx="324152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ORTAOKUL / REHBERLİK</a:t>
            </a:r>
          </a:p>
        </p:txBody>
      </p:sp>
      <p:pic>
        <p:nvPicPr>
          <p:cNvPr id="3" name="Resim 2"/>
          <p:cNvPicPr>
            <a:picLocks noChangeAspect="1"/>
          </p:cNvPicPr>
          <p:nvPr/>
        </p:nvPicPr>
        <p:blipFill rotWithShape="1">
          <a:blip r:embed="rId3" cstate="print">
            <a:extLst>
              <a:ext uri="{28A0092B-C50C-407E-A947-70E740481C1C}">
                <a14:useLocalDpi xmlns:a14="http://schemas.microsoft.com/office/drawing/2010/main" val="0"/>
              </a:ext>
            </a:extLst>
          </a:blip>
          <a:srcRect l="11392" t="23811" r="10850" b="10611"/>
          <a:stretch/>
        </p:blipFill>
        <p:spPr>
          <a:xfrm>
            <a:off x="4305041" y="1432497"/>
            <a:ext cx="2167481" cy="2435259"/>
          </a:xfrm>
          <a:prstGeom prst="rect">
            <a:avLst/>
          </a:prstGeom>
        </p:spPr>
      </p:pic>
      <p:pic>
        <p:nvPicPr>
          <p:cNvPr id="14" name="Resim 13"/>
          <p:cNvPicPr>
            <a:picLocks noChangeAspect="1"/>
          </p:cNvPicPr>
          <p:nvPr/>
        </p:nvPicPr>
        <p:blipFill rotWithShape="1">
          <a:blip r:embed="rId4" cstate="print">
            <a:extLst>
              <a:ext uri="{28A0092B-C50C-407E-A947-70E740481C1C}">
                <a14:useLocalDpi xmlns:a14="http://schemas.microsoft.com/office/drawing/2010/main" val="0"/>
              </a:ext>
            </a:extLst>
          </a:blip>
          <a:srcRect l="3445" b="12385"/>
          <a:stretch/>
        </p:blipFill>
        <p:spPr>
          <a:xfrm>
            <a:off x="6532397" y="1423114"/>
            <a:ext cx="2005132" cy="2435261"/>
          </a:xfrm>
          <a:prstGeom prst="rect">
            <a:avLst/>
          </a:prstGeom>
        </p:spPr>
      </p:pic>
      <p:pic>
        <p:nvPicPr>
          <p:cNvPr id="15" name="Resim 14"/>
          <p:cNvPicPr>
            <a:picLocks noChangeAspect="1"/>
          </p:cNvPicPr>
          <p:nvPr/>
        </p:nvPicPr>
        <p:blipFill rotWithShape="1">
          <a:blip r:embed="rId5" cstate="print">
            <a:extLst>
              <a:ext uri="{28A0092B-C50C-407E-A947-70E740481C1C}">
                <a14:useLocalDpi xmlns:a14="http://schemas.microsoft.com/office/drawing/2010/main" val="0"/>
              </a:ext>
            </a:extLst>
          </a:blip>
          <a:srcRect t="16176" b="5048"/>
          <a:stretch/>
        </p:blipFill>
        <p:spPr>
          <a:xfrm>
            <a:off x="8597404" y="1409788"/>
            <a:ext cx="2320476" cy="2435261"/>
          </a:xfrm>
          <a:prstGeom prst="rect">
            <a:avLst/>
          </a:prstGeom>
        </p:spPr>
      </p:pic>
      <p:pic>
        <p:nvPicPr>
          <p:cNvPr id="16" name="Resim 15"/>
          <p:cNvPicPr>
            <a:picLocks noChangeAspect="1"/>
          </p:cNvPicPr>
          <p:nvPr/>
        </p:nvPicPr>
        <p:blipFill rotWithShape="1">
          <a:blip r:embed="rId6" cstate="print">
            <a:extLst>
              <a:ext uri="{28A0092B-C50C-407E-A947-70E740481C1C}">
                <a14:useLocalDpi xmlns:a14="http://schemas.microsoft.com/office/drawing/2010/main" val="0"/>
              </a:ext>
            </a:extLst>
          </a:blip>
          <a:srcRect t="14805" b="26283"/>
          <a:stretch/>
        </p:blipFill>
        <p:spPr>
          <a:xfrm>
            <a:off x="7789172" y="3910464"/>
            <a:ext cx="3128708" cy="2244594"/>
          </a:xfrm>
          <a:prstGeom prst="rect">
            <a:avLst/>
          </a:prstGeom>
        </p:spPr>
      </p:pic>
      <p:pic>
        <p:nvPicPr>
          <p:cNvPr id="17" name="Resim 16"/>
          <p:cNvPicPr>
            <a:picLocks noChangeAspect="1"/>
          </p:cNvPicPr>
          <p:nvPr/>
        </p:nvPicPr>
        <p:blipFill rotWithShape="1">
          <a:blip r:embed="rId7" cstate="print">
            <a:extLst>
              <a:ext uri="{28A0092B-C50C-407E-A947-70E740481C1C}">
                <a14:useLocalDpi xmlns:a14="http://schemas.microsoft.com/office/drawing/2010/main" val="0"/>
              </a:ext>
            </a:extLst>
          </a:blip>
          <a:srcRect t="31156" b="30476"/>
          <a:stretch/>
        </p:blipFill>
        <p:spPr>
          <a:xfrm>
            <a:off x="4414081" y="3910464"/>
            <a:ext cx="3290777" cy="2244594"/>
          </a:xfrm>
          <a:prstGeom prst="rect">
            <a:avLst/>
          </a:prstGeom>
        </p:spPr>
      </p:pic>
      <p:pic>
        <p:nvPicPr>
          <p:cNvPr id="18" name="Resim 17"/>
          <p:cNvPicPr>
            <a:picLocks noChangeAspect="1"/>
          </p:cNvPicPr>
          <p:nvPr/>
        </p:nvPicPr>
        <p:blipFill rotWithShape="1">
          <a:blip r:embed="rId8" cstate="print">
            <a:extLst>
              <a:ext uri="{28A0092B-C50C-407E-A947-70E740481C1C}">
                <a14:useLocalDpi xmlns:a14="http://schemas.microsoft.com/office/drawing/2010/main" val="0"/>
              </a:ext>
            </a:extLst>
          </a:blip>
          <a:srcRect l="7192" t="10070" r="13114" b="7617"/>
          <a:stretch/>
        </p:blipFill>
        <p:spPr>
          <a:xfrm>
            <a:off x="1432201" y="3910464"/>
            <a:ext cx="2897566" cy="2244594"/>
          </a:xfrm>
          <a:prstGeom prst="rect">
            <a:avLst/>
          </a:prstGeom>
        </p:spPr>
      </p:pic>
      <p:pic>
        <p:nvPicPr>
          <p:cNvPr id="19" name="Resim 18"/>
          <p:cNvPicPr>
            <a:picLocks noChangeAspect="1"/>
          </p:cNvPicPr>
          <p:nvPr/>
        </p:nvPicPr>
        <p:blipFill rotWithShape="1">
          <a:blip r:embed="rId9" cstate="print">
            <a:extLst>
              <a:ext uri="{28A0092B-C50C-407E-A947-70E740481C1C}">
                <a14:useLocalDpi xmlns:a14="http://schemas.microsoft.com/office/drawing/2010/main" val="0"/>
              </a:ext>
            </a:extLst>
          </a:blip>
          <a:srcRect l="12237" t="755" r="23734" b="1352"/>
          <a:stretch/>
        </p:blipFill>
        <p:spPr>
          <a:xfrm>
            <a:off x="1427584" y="1423114"/>
            <a:ext cx="2817582" cy="2444642"/>
          </a:xfrm>
          <a:prstGeom prst="rect">
            <a:avLst/>
          </a:prstGeom>
        </p:spPr>
      </p:pic>
    </p:spTree>
    <p:extLst>
      <p:ext uri="{BB962C8B-B14F-4D97-AF65-F5344CB8AC3E}">
        <p14:creationId xmlns:p14="http://schemas.microsoft.com/office/powerpoint/2010/main" val="217571328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a:xfrm>
            <a:off x="2676509" y="506185"/>
            <a:ext cx="6850045" cy="639748"/>
          </a:xfrm>
        </p:spPr>
        <p:txBody>
          <a:bodyPr/>
          <a:lstStyle/>
          <a:p>
            <a:r>
              <a:rPr lang="tr-TR" b="1" dirty="0" err="1" smtClean="0">
                <a:solidFill>
                  <a:srgbClr val="C00000"/>
                </a:solidFill>
                <a:latin typeface="Arial Black" panose="020B0A04020102020204" pitchFamily="34" charset="0"/>
              </a:rPr>
              <a:t>Lgs</a:t>
            </a:r>
            <a:r>
              <a:rPr lang="tr-TR" b="1" dirty="0" smtClean="0">
                <a:solidFill>
                  <a:srgbClr val="C00000"/>
                </a:solidFill>
                <a:latin typeface="Arial Black" panose="020B0A04020102020204" pitchFamily="34" charset="0"/>
              </a:rPr>
              <a:t> </a:t>
            </a:r>
            <a:r>
              <a:rPr lang="tr-TR" b="1" dirty="0" err="1" smtClean="0">
                <a:solidFill>
                  <a:srgbClr val="C00000"/>
                </a:solidFill>
                <a:latin typeface="Arial Black" panose="020B0A04020102020204" pitchFamily="34" charset="0"/>
              </a:rPr>
              <a:t>hazIrlIk</a:t>
            </a:r>
            <a:r>
              <a:rPr lang="tr-TR" b="1" dirty="0" smtClean="0">
                <a:solidFill>
                  <a:srgbClr val="C00000"/>
                </a:solidFill>
                <a:latin typeface="Arial Black" panose="020B0A04020102020204" pitchFamily="34" charset="0"/>
              </a:rPr>
              <a:t> </a:t>
            </a:r>
            <a:r>
              <a:rPr lang="tr-TR" b="1" dirty="0" err="1" smtClean="0">
                <a:solidFill>
                  <a:srgbClr val="C00000"/>
                </a:solidFill>
                <a:latin typeface="Arial Black" panose="020B0A04020102020204" pitchFamily="34" charset="0"/>
              </a:rPr>
              <a:t>çalIşmalarI</a:t>
            </a:r>
            <a:endParaRPr lang="tr-TR" b="1" dirty="0">
              <a:solidFill>
                <a:srgbClr val="C00000"/>
              </a:solidFill>
              <a:latin typeface="Arial Black" panose="020B0A04020102020204" pitchFamily="34" charset="0"/>
            </a:endParaRPr>
          </a:p>
        </p:txBody>
      </p:sp>
      <p:sp>
        <p:nvSpPr>
          <p:cNvPr id="4" name="Metin Yer Tutucusu 3"/>
          <p:cNvSpPr>
            <a:spLocks noGrp="1"/>
          </p:cNvSpPr>
          <p:nvPr>
            <p:ph type="body" sz="half" idx="2"/>
          </p:nvPr>
        </p:nvSpPr>
        <p:spPr>
          <a:xfrm>
            <a:off x="2951164" y="1128491"/>
            <a:ext cx="6289672" cy="1276996"/>
          </a:xfrm>
        </p:spPr>
        <p:txBody>
          <a:bodyPr>
            <a:noAutofit/>
          </a:bodyPr>
          <a:lstStyle/>
          <a:p>
            <a:r>
              <a:rPr lang="tr-TR" sz="2400" b="1" dirty="0" err="1" smtClean="0">
                <a:latin typeface="Calibri" panose="020F0502020204030204" pitchFamily="34" charset="0"/>
              </a:rPr>
              <a:t>Tercİh</a:t>
            </a:r>
            <a:r>
              <a:rPr lang="tr-TR" sz="2400" b="1" dirty="0" smtClean="0">
                <a:latin typeface="Calibri" panose="020F0502020204030204" pitchFamily="34" charset="0"/>
              </a:rPr>
              <a:t> </a:t>
            </a:r>
            <a:r>
              <a:rPr lang="tr-TR" sz="2400" b="1" dirty="0" err="1" smtClean="0">
                <a:latin typeface="Calibri" panose="020F0502020204030204" pitchFamily="34" charset="0"/>
              </a:rPr>
              <a:t>dönemİ</a:t>
            </a:r>
            <a:r>
              <a:rPr lang="tr-TR" sz="2400" b="1" dirty="0" smtClean="0">
                <a:latin typeface="Calibri" panose="020F0502020204030204" pitchFamily="34" charset="0"/>
              </a:rPr>
              <a:t> </a:t>
            </a:r>
            <a:r>
              <a:rPr lang="tr-TR" sz="2400" b="1" dirty="0" err="1" smtClean="0">
                <a:latin typeface="Calibri" panose="020F0502020204030204" pitchFamily="34" charset="0"/>
              </a:rPr>
              <a:t>danIşmanlIk</a:t>
            </a:r>
            <a:r>
              <a:rPr lang="tr-TR" sz="2400" b="1" dirty="0" smtClean="0">
                <a:latin typeface="Calibri" panose="020F0502020204030204" pitchFamily="34" charset="0"/>
              </a:rPr>
              <a:t> </a:t>
            </a:r>
            <a:r>
              <a:rPr lang="tr-TR" sz="2400" b="1" dirty="0" err="1" smtClean="0">
                <a:latin typeface="Calibri" panose="020F0502020204030204" pitchFamily="34" charset="0"/>
              </a:rPr>
              <a:t>desteğİ</a:t>
            </a:r>
            <a:r>
              <a:rPr lang="tr-TR" sz="2400" b="1" dirty="0" smtClean="0">
                <a:latin typeface="Calibri" panose="020F0502020204030204" pitchFamily="34" charset="0"/>
              </a:rPr>
              <a:t> </a:t>
            </a:r>
            <a:endParaRPr lang="tr-TR" sz="2400" b="1" dirty="0">
              <a:latin typeface="Calibri" panose="020F0502020204030204" pitchFamily="34" charset="0"/>
            </a:endParaRPr>
          </a:p>
        </p:txBody>
      </p:sp>
      <p:sp>
        <p:nvSpPr>
          <p:cNvPr id="5" name="Dikdörtgen 4"/>
          <p:cNvSpPr/>
          <p:nvPr/>
        </p:nvSpPr>
        <p:spPr>
          <a:xfrm>
            <a:off x="0" y="6405880"/>
            <a:ext cx="12192000" cy="492760"/>
          </a:xfrm>
          <a:prstGeom prst="rect">
            <a:avLst/>
          </a:prstGeom>
          <a:solidFill>
            <a:srgbClr val="3338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
        <p:nvSpPr>
          <p:cNvPr id="6" name="Dikdörtgen 5"/>
          <p:cNvSpPr/>
          <p:nvPr/>
        </p:nvSpPr>
        <p:spPr>
          <a:xfrm>
            <a:off x="0" y="6301740"/>
            <a:ext cx="12192000" cy="635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pic>
        <p:nvPicPr>
          <p:cNvPr id="7" name="Resim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830" y="5815750"/>
            <a:ext cx="908117" cy="923740"/>
          </a:xfrm>
          <a:prstGeom prst="rect">
            <a:avLst/>
          </a:prstGeom>
        </p:spPr>
      </p:pic>
      <p:sp>
        <p:nvSpPr>
          <p:cNvPr id="8" name="Metin kutusu 7"/>
          <p:cNvSpPr txBox="1"/>
          <p:nvPr/>
        </p:nvSpPr>
        <p:spPr>
          <a:xfrm>
            <a:off x="4844987" y="6416655"/>
            <a:ext cx="324152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ORTAOKUL / REHBERLİK</a:t>
            </a:r>
          </a:p>
        </p:txBody>
      </p:sp>
      <p:pic>
        <p:nvPicPr>
          <p:cNvPr id="9" name="Resim 8"/>
          <p:cNvPicPr>
            <a:picLocks noChangeAspect="1"/>
          </p:cNvPicPr>
          <p:nvPr/>
        </p:nvPicPr>
        <p:blipFill rotWithShape="1">
          <a:blip r:embed="rId3" cstate="print">
            <a:extLst>
              <a:ext uri="{28A0092B-C50C-407E-A947-70E740481C1C}">
                <a14:useLocalDpi xmlns:a14="http://schemas.microsoft.com/office/drawing/2010/main" val="0"/>
              </a:ext>
            </a:extLst>
          </a:blip>
          <a:srcRect l="-724" t="33395" r="724" b="24841"/>
          <a:stretch/>
        </p:blipFill>
        <p:spPr>
          <a:xfrm>
            <a:off x="4260807" y="3821612"/>
            <a:ext cx="3644449" cy="2029455"/>
          </a:xfrm>
          <a:prstGeom prst="rect">
            <a:avLst/>
          </a:prstGeom>
        </p:spPr>
      </p:pic>
      <p:pic>
        <p:nvPicPr>
          <p:cNvPr id="11" name="Resim 10"/>
          <p:cNvPicPr>
            <a:picLocks noChangeAspect="1"/>
          </p:cNvPicPr>
          <p:nvPr/>
        </p:nvPicPr>
        <p:blipFill rotWithShape="1">
          <a:blip r:embed="rId4" cstate="print">
            <a:extLst>
              <a:ext uri="{28A0092B-C50C-407E-A947-70E740481C1C}">
                <a14:useLocalDpi xmlns:a14="http://schemas.microsoft.com/office/drawing/2010/main" val="0"/>
              </a:ext>
            </a:extLst>
          </a:blip>
          <a:srcRect t="34420" b="24643"/>
          <a:stretch/>
        </p:blipFill>
        <p:spPr>
          <a:xfrm>
            <a:off x="4280927" y="1802703"/>
            <a:ext cx="3624329" cy="1978269"/>
          </a:xfrm>
          <a:prstGeom prst="rect">
            <a:avLst/>
          </a:prstGeom>
        </p:spPr>
      </p:pic>
      <p:pic>
        <p:nvPicPr>
          <p:cNvPr id="3" name="Resim 2"/>
          <p:cNvPicPr>
            <a:picLocks noChangeAspect="1"/>
          </p:cNvPicPr>
          <p:nvPr/>
        </p:nvPicPr>
        <p:blipFill rotWithShape="1">
          <a:blip r:embed="rId5" cstate="print">
            <a:extLst>
              <a:ext uri="{28A0092B-C50C-407E-A947-70E740481C1C}">
                <a14:useLocalDpi xmlns:a14="http://schemas.microsoft.com/office/drawing/2010/main" val="0"/>
              </a:ext>
            </a:extLst>
          </a:blip>
          <a:srcRect l="11144" t="7563" r="3098" b="5769"/>
          <a:stretch/>
        </p:blipFill>
        <p:spPr>
          <a:xfrm>
            <a:off x="7962108" y="1796490"/>
            <a:ext cx="3005803" cy="4050243"/>
          </a:xfrm>
          <a:prstGeom prst="rect">
            <a:avLst/>
          </a:prstGeom>
        </p:spPr>
      </p:pic>
      <p:pic>
        <p:nvPicPr>
          <p:cNvPr id="13" name="Resim 12"/>
          <p:cNvPicPr>
            <a:picLocks noChangeAspect="1"/>
          </p:cNvPicPr>
          <p:nvPr/>
        </p:nvPicPr>
        <p:blipFill rotWithShape="1">
          <a:blip r:embed="rId6" cstate="print">
            <a:extLst>
              <a:ext uri="{28A0092B-C50C-407E-A947-70E740481C1C}">
                <a14:useLocalDpi xmlns:a14="http://schemas.microsoft.com/office/drawing/2010/main" val="0"/>
              </a:ext>
            </a:extLst>
          </a:blip>
          <a:srcRect l="11890" t="10978" r="6949" b="6672"/>
          <a:stretch/>
        </p:blipFill>
        <p:spPr>
          <a:xfrm>
            <a:off x="1241673" y="1796490"/>
            <a:ext cx="2989385" cy="4044308"/>
          </a:xfrm>
          <a:prstGeom prst="rect">
            <a:avLst/>
          </a:prstGeom>
        </p:spPr>
      </p:pic>
    </p:spTree>
    <p:extLst>
      <p:ext uri="{BB962C8B-B14F-4D97-AF65-F5344CB8AC3E}">
        <p14:creationId xmlns:p14="http://schemas.microsoft.com/office/powerpoint/2010/main" val="35400866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2976282" y="1792941"/>
            <a:ext cx="4823012"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Dikdörtgen 3"/>
          <p:cNvSpPr/>
          <p:nvPr/>
        </p:nvSpPr>
        <p:spPr>
          <a:xfrm>
            <a:off x="2275367" y="1531088"/>
            <a:ext cx="7307800" cy="3170099"/>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tr-TR" sz="10000" dirty="0" smtClean="0">
                <a:solidFill>
                  <a:srgbClr val="ED7D31">
                    <a:lumMod val="75000"/>
                  </a:srgbClr>
                </a:solidFill>
                <a:latin typeface="Kermit Semibold" panose="020F0502020204030204" pitchFamily="34" charset="0"/>
              </a:rPr>
              <a:t>Velilerimize </a:t>
            </a:r>
            <a:r>
              <a:rPr kumimoji="0" lang="tr-TR" sz="10000" b="0" i="0" u="none" strike="noStrike" kern="1200" cap="none" spc="0" normalizeH="0" baseline="0" noProof="0" dirty="0" smtClean="0">
                <a:ln>
                  <a:noFill/>
                </a:ln>
                <a:solidFill>
                  <a:srgbClr val="ED7D31">
                    <a:lumMod val="75000"/>
                  </a:srgbClr>
                </a:solidFill>
                <a:effectLst/>
                <a:uLnTx/>
                <a:uFillTx/>
                <a:latin typeface="Kermit Semibold" panose="020F0502020204030204" pitchFamily="34" charset="0"/>
                <a:ea typeface="+mn-ea"/>
                <a:cs typeface="+mn-cs"/>
              </a:rPr>
              <a:t>Önerilerimiz</a:t>
            </a:r>
            <a:endParaRPr kumimoji="0" lang="tr-TR" sz="10000" b="0" i="0" u="none" strike="noStrike" kern="1200" cap="none" spc="0" normalizeH="0" baseline="0" noProof="0" dirty="0">
              <a:ln>
                <a:noFill/>
              </a:ln>
              <a:solidFill>
                <a:srgbClr val="ED7D31">
                  <a:lumMod val="75000"/>
                </a:srgbClr>
              </a:solidFill>
              <a:effectLst/>
              <a:uLnTx/>
              <a:uFillTx/>
              <a:latin typeface="Kermit Semibold" panose="020F0502020204030204" pitchFamily="34" charset="0"/>
              <a:ea typeface="+mn-ea"/>
              <a:cs typeface="+mn-cs"/>
            </a:endParaRPr>
          </a:p>
        </p:txBody>
      </p:sp>
      <p:sp>
        <p:nvSpPr>
          <p:cNvPr id="5" name="Dikdörtgen 4"/>
          <p:cNvSpPr/>
          <p:nvPr/>
        </p:nvSpPr>
        <p:spPr>
          <a:xfrm>
            <a:off x="0" y="6405880"/>
            <a:ext cx="12192000" cy="492760"/>
          </a:xfrm>
          <a:prstGeom prst="rect">
            <a:avLst/>
          </a:prstGeom>
          <a:solidFill>
            <a:srgbClr val="3338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Dikdörtgen 5"/>
          <p:cNvSpPr/>
          <p:nvPr/>
        </p:nvSpPr>
        <p:spPr>
          <a:xfrm>
            <a:off x="0" y="6301740"/>
            <a:ext cx="12192000" cy="635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7" name="Resim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2830" y="5815750"/>
            <a:ext cx="908117" cy="923740"/>
          </a:xfrm>
          <a:prstGeom prst="rect">
            <a:avLst/>
          </a:prstGeom>
        </p:spPr>
      </p:pic>
      <p:sp>
        <p:nvSpPr>
          <p:cNvPr id="8" name="Metin kutusu 7"/>
          <p:cNvSpPr txBox="1"/>
          <p:nvPr/>
        </p:nvSpPr>
        <p:spPr>
          <a:xfrm>
            <a:off x="5292027" y="6395756"/>
            <a:ext cx="1576009" cy="461665"/>
          </a:xfrm>
          <a:prstGeom prst="rect">
            <a:avLst/>
          </a:prstGeom>
          <a:noFill/>
        </p:spPr>
        <p:txBody>
          <a:bodyPr wrap="none" rtlCol="0">
            <a:spAutoFit/>
          </a:bodyPr>
          <a:lstStyle/>
          <a:p>
            <a:r>
              <a:rPr lang="tr-TR" sz="2400" b="1" dirty="0">
                <a:solidFill>
                  <a:schemeClr val="bg1"/>
                </a:solidFill>
              </a:rPr>
              <a:t>ORTAOKUL</a:t>
            </a:r>
          </a:p>
        </p:txBody>
      </p:sp>
    </p:spTree>
    <p:extLst>
      <p:ext uri="{BB962C8B-B14F-4D97-AF65-F5344CB8AC3E}">
        <p14:creationId xmlns:p14="http://schemas.microsoft.com/office/powerpoint/2010/main" val="405031238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2976282" y="1792941"/>
            <a:ext cx="4823012"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Dikdörtgen 3"/>
          <p:cNvSpPr/>
          <p:nvPr/>
        </p:nvSpPr>
        <p:spPr>
          <a:xfrm>
            <a:off x="992459" y="602165"/>
            <a:ext cx="9534292" cy="5632311"/>
          </a:xfrm>
          <a:prstGeom prst="rect">
            <a:avLst/>
          </a:prstGeom>
        </p:spPr>
        <p:txBody>
          <a:bodyPr wrap="square">
            <a:spAutoFit/>
          </a:bodyPr>
          <a:lstStyle/>
          <a:p>
            <a:pPr algn="ctr"/>
            <a:r>
              <a:rPr lang="tr-TR" sz="3600" b="1" dirty="0"/>
              <a:t>L</a:t>
            </a:r>
            <a:r>
              <a:rPr lang="tr-TR" sz="3600" b="1" dirty="0" smtClean="0"/>
              <a:t>GS</a:t>
            </a:r>
            <a:r>
              <a:rPr lang="tr-TR" sz="3600" b="1" dirty="0"/>
              <a:t> SÜRECİNDE VELİNİN ROLÜ</a:t>
            </a:r>
          </a:p>
          <a:p>
            <a:pPr algn="ctr"/>
            <a:r>
              <a:rPr lang="tr-TR" sz="3600" b="1" dirty="0"/>
              <a:t>Çocuğunuzun yanında olun, yerine geçmeyin.</a:t>
            </a:r>
          </a:p>
          <a:p>
            <a:pPr algn="ctr"/>
            <a:r>
              <a:rPr lang="tr-TR" sz="3600" b="1" dirty="0"/>
              <a:t>Başarı kadar çaba ve düzenli çalışma da takdir edilmeli.</a:t>
            </a:r>
          </a:p>
          <a:p>
            <a:pPr algn="ctr"/>
            <a:r>
              <a:rPr lang="tr-TR" sz="3600" b="1" dirty="0"/>
              <a:t>Sınav sonucunu çocuğunuzun değeriyle ilişkilendirmeyin.</a:t>
            </a:r>
          </a:p>
          <a:p>
            <a:pPr algn="ctr"/>
            <a:r>
              <a:rPr lang="tr-TR" sz="3600" b="1" dirty="0"/>
              <a:t>“Kaç net yaptın?” yerine “Bugün nasıl geçti?” diye sorun.</a:t>
            </a:r>
          </a:p>
          <a:p>
            <a:pPr algn="ctr"/>
            <a:r>
              <a:rPr lang="tr-TR" sz="3600" b="1" dirty="0"/>
              <a:t>Güven veren ve sakin bir iletişim kurun</a:t>
            </a:r>
            <a:r>
              <a:rPr lang="tr-TR" sz="3600" b="1" dirty="0" smtClean="0"/>
              <a:t>.</a:t>
            </a:r>
            <a:endParaRPr lang="tr-TR" sz="3600" b="1" dirty="0"/>
          </a:p>
        </p:txBody>
      </p:sp>
      <p:sp>
        <p:nvSpPr>
          <p:cNvPr id="5" name="Dikdörtgen 4"/>
          <p:cNvSpPr/>
          <p:nvPr/>
        </p:nvSpPr>
        <p:spPr>
          <a:xfrm>
            <a:off x="0" y="6405880"/>
            <a:ext cx="12192000" cy="492760"/>
          </a:xfrm>
          <a:prstGeom prst="rect">
            <a:avLst/>
          </a:prstGeom>
          <a:solidFill>
            <a:srgbClr val="3338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Dikdörtgen 5"/>
          <p:cNvSpPr/>
          <p:nvPr/>
        </p:nvSpPr>
        <p:spPr>
          <a:xfrm>
            <a:off x="0" y="6301740"/>
            <a:ext cx="12192000" cy="635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7" name="Resim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2830" y="5815750"/>
            <a:ext cx="908117" cy="923740"/>
          </a:xfrm>
          <a:prstGeom prst="rect">
            <a:avLst/>
          </a:prstGeom>
        </p:spPr>
      </p:pic>
      <p:sp>
        <p:nvSpPr>
          <p:cNvPr id="8" name="Metin kutusu 7"/>
          <p:cNvSpPr txBox="1"/>
          <p:nvPr/>
        </p:nvSpPr>
        <p:spPr>
          <a:xfrm>
            <a:off x="5292027" y="6395756"/>
            <a:ext cx="1576009" cy="461665"/>
          </a:xfrm>
          <a:prstGeom prst="rect">
            <a:avLst/>
          </a:prstGeom>
          <a:noFill/>
        </p:spPr>
        <p:txBody>
          <a:bodyPr wrap="none" rtlCol="0">
            <a:spAutoFit/>
          </a:bodyPr>
          <a:lstStyle/>
          <a:p>
            <a:r>
              <a:rPr lang="tr-TR" sz="2400" b="1" dirty="0">
                <a:solidFill>
                  <a:schemeClr val="bg1"/>
                </a:solidFill>
              </a:rPr>
              <a:t>ORTAOKUL</a:t>
            </a:r>
          </a:p>
        </p:txBody>
      </p:sp>
    </p:spTree>
    <p:extLst>
      <p:ext uri="{BB962C8B-B14F-4D97-AF65-F5344CB8AC3E}">
        <p14:creationId xmlns:p14="http://schemas.microsoft.com/office/powerpoint/2010/main" val="248381863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2976282" y="1792941"/>
            <a:ext cx="4823012"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Dikdörtgen 3"/>
          <p:cNvSpPr/>
          <p:nvPr/>
        </p:nvSpPr>
        <p:spPr>
          <a:xfrm>
            <a:off x="1371600" y="713678"/>
            <a:ext cx="8583706" cy="4247317"/>
          </a:xfrm>
          <a:prstGeom prst="rect">
            <a:avLst/>
          </a:prstGeom>
        </p:spPr>
        <p:txBody>
          <a:bodyPr wrap="square">
            <a:spAutoFit/>
          </a:bodyPr>
          <a:lstStyle/>
          <a:p>
            <a:pPr algn="ctr"/>
            <a:r>
              <a:rPr lang="tr-TR" sz="2800" b="1" dirty="0"/>
              <a:t>EVDE ÇALIŞMA ORTAMI NASIL OLMALI?</a:t>
            </a:r>
            <a:endParaRPr lang="tr-TR" sz="2800" dirty="0"/>
          </a:p>
          <a:p>
            <a:pPr algn="ctr"/>
            <a:r>
              <a:rPr lang="tr-TR" sz="2800" dirty="0"/>
              <a:t>Belirli ve uygulanabilir bir çalışma rutini oluşturun.</a:t>
            </a:r>
          </a:p>
          <a:p>
            <a:pPr algn="ctr"/>
            <a:r>
              <a:rPr lang="tr-TR" sz="2800" dirty="0"/>
              <a:t>Çalışma saatlerini birlikte planlayın.</a:t>
            </a:r>
          </a:p>
          <a:p>
            <a:pPr algn="ctr"/>
            <a:r>
              <a:rPr lang="tr-TR" sz="2800" dirty="0"/>
              <a:t>Telefon, televizyon ve diğer dikkat dağıtıcıları sınırlandırın.</a:t>
            </a:r>
          </a:p>
          <a:p>
            <a:pPr algn="ctr"/>
            <a:r>
              <a:rPr lang="tr-TR" sz="2800" dirty="0"/>
              <a:t>Molaların da çalışma kadar önemli olduğunu unutmayın.</a:t>
            </a:r>
          </a:p>
          <a:p>
            <a:pPr algn="ctr"/>
            <a:r>
              <a:rPr lang="tr-TR" sz="2800" dirty="0"/>
              <a:t>Her gün saatlerce çalışmak yerine </a:t>
            </a:r>
            <a:r>
              <a:rPr lang="tr-TR" sz="2800" b="1" dirty="0"/>
              <a:t>verimli ve sürdürülebilir çalışma</a:t>
            </a:r>
            <a:r>
              <a:rPr lang="tr-TR" sz="2800" dirty="0"/>
              <a:t> </a:t>
            </a:r>
          </a:p>
          <a:p>
            <a:r>
              <a:rPr lang="tr-TR" dirty="0" smtClean="0"/>
              <a:t>.</a:t>
            </a:r>
            <a:endParaRPr lang="tr-TR" dirty="0"/>
          </a:p>
        </p:txBody>
      </p:sp>
      <p:sp>
        <p:nvSpPr>
          <p:cNvPr id="5" name="Dikdörtgen 4"/>
          <p:cNvSpPr/>
          <p:nvPr/>
        </p:nvSpPr>
        <p:spPr>
          <a:xfrm>
            <a:off x="0" y="6405880"/>
            <a:ext cx="12192000" cy="492760"/>
          </a:xfrm>
          <a:prstGeom prst="rect">
            <a:avLst/>
          </a:prstGeom>
          <a:solidFill>
            <a:srgbClr val="3338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Dikdörtgen 5"/>
          <p:cNvSpPr/>
          <p:nvPr/>
        </p:nvSpPr>
        <p:spPr>
          <a:xfrm>
            <a:off x="0" y="6301740"/>
            <a:ext cx="12192000" cy="635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7" name="Resim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2830" y="5815750"/>
            <a:ext cx="908117" cy="923740"/>
          </a:xfrm>
          <a:prstGeom prst="rect">
            <a:avLst/>
          </a:prstGeom>
        </p:spPr>
      </p:pic>
      <p:sp>
        <p:nvSpPr>
          <p:cNvPr id="8" name="Metin kutusu 7"/>
          <p:cNvSpPr txBox="1"/>
          <p:nvPr/>
        </p:nvSpPr>
        <p:spPr>
          <a:xfrm>
            <a:off x="5292027" y="6395756"/>
            <a:ext cx="1576009" cy="461665"/>
          </a:xfrm>
          <a:prstGeom prst="rect">
            <a:avLst/>
          </a:prstGeom>
          <a:noFill/>
        </p:spPr>
        <p:txBody>
          <a:bodyPr wrap="none" rtlCol="0">
            <a:spAutoFit/>
          </a:bodyPr>
          <a:lstStyle/>
          <a:p>
            <a:r>
              <a:rPr lang="tr-TR" sz="2400" b="1" dirty="0">
                <a:solidFill>
                  <a:schemeClr val="bg1"/>
                </a:solidFill>
              </a:rPr>
              <a:t>ORTAOKUL</a:t>
            </a:r>
          </a:p>
        </p:txBody>
      </p:sp>
    </p:spTree>
    <p:extLst>
      <p:ext uri="{BB962C8B-B14F-4D97-AF65-F5344CB8AC3E}">
        <p14:creationId xmlns:p14="http://schemas.microsoft.com/office/powerpoint/2010/main" val="250407718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2976282" y="1792941"/>
            <a:ext cx="4823012"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Dikdörtgen 3"/>
          <p:cNvSpPr/>
          <p:nvPr/>
        </p:nvSpPr>
        <p:spPr>
          <a:xfrm>
            <a:off x="1746040" y="616408"/>
            <a:ext cx="7718612" cy="4832092"/>
          </a:xfrm>
          <a:prstGeom prst="rect">
            <a:avLst/>
          </a:prstGeom>
        </p:spPr>
        <p:txBody>
          <a:bodyPr wrap="square">
            <a:spAutoFit/>
          </a:bodyPr>
          <a:lstStyle/>
          <a:p>
            <a:pPr algn="ctr"/>
            <a:r>
              <a:rPr lang="tr-TR" sz="2800" b="1" dirty="0"/>
              <a:t>SINAV KAYGISIYLA BAŞ ETME</a:t>
            </a:r>
            <a:endParaRPr lang="tr-TR" sz="2800" dirty="0"/>
          </a:p>
          <a:p>
            <a:pPr algn="ctr"/>
            <a:r>
              <a:rPr lang="tr-TR" sz="2800" dirty="0"/>
              <a:t>“Ya kazanamazsan?” gibi kaygıyı artıran cümlelerden kaçının.</a:t>
            </a:r>
          </a:p>
          <a:p>
            <a:pPr algn="ctr"/>
            <a:r>
              <a:rPr lang="tr-TR" sz="2800" dirty="0"/>
              <a:t>Çocuğunuzun kaygısını küçümsemeyin: “Abartıyorsun.” demek yerine dinleyin.</a:t>
            </a:r>
          </a:p>
          <a:p>
            <a:pPr algn="ctr"/>
            <a:r>
              <a:rPr lang="tr-TR" sz="2800" dirty="0"/>
              <a:t>Uyku, beslenme ve fiziksel aktiviteye dikkat edin.</a:t>
            </a:r>
          </a:p>
          <a:p>
            <a:pPr algn="ctr"/>
            <a:r>
              <a:rPr lang="tr-TR" sz="2800" dirty="0"/>
              <a:t>Deneme sınavlarını bir tehdit değil, </a:t>
            </a:r>
            <a:r>
              <a:rPr lang="tr-TR" sz="2800" b="1" dirty="0"/>
              <a:t>eksikleri görme fırsatı</a:t>
            </a:r>
            <a:r>
              <a:rPr lang="tr-TR" sz="2800" dirty="0"/>
              <a:t> olarak değerlendirin.</a:t>
            </a:r>
          </a:p>
          <a:p>
            <a:pPr algn="ctr"/>
            <a:r>
              <a:rPr lang="tr-TR" sz="2800" dirty="0"/>
              <a:t>Gerektiğinde okul rehberlik servisi veya bir uzmandan destek alın.</a:t>
            </a:r>
          </a:p>
        </p:txBody>
      </p:sp>
      <p:sp>
        <p:nvSpPr>
          <p:cNvPr id="5" name="Dikdörtgen 4"/>
          <p:cNvSpPr/>
          <p:nvPr/>
        </p:nvSpPr>
        <p:spPr>
          <a:xfrm>
            <a:off x="0" y="6405880"/>
            <a:ext cx="12192000" cy="492760"/>
          </a:xfrm>
          <a:prstGeom prst="rect">
            <a:avLst/>
          </a:prstGeom>
          <a:solidFill>
            <a:srgbClr val="3338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Dikdörtgen 5"/>
          <p:cNvSpPr/>
          <p:nvPr/>
        </p:nvSpPr>
        <p:spPr>
          <a:xfrm>
            <a:off x="0" y="6301740"/>
            <a:ext cx="12192000" cy="635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7" name="Resim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2830" y="5815750"/>
            <a:ext cx="908117" cy="923740"/>
          </a:xfrm>
          <a:prstGeom prst="rect">
            <a:avLst/>
          </a:prstGeom>
        </p:spPr>
      </p:pic>
      <p:sp>
        <p:nvSpPr>
          <p:cNvPr id="8" name="Metin kutusu 7"/>
          <p:cNvSpPr txBox="1"/>
          <p:nvPr/>
        </p:nvSpPr>
        <p:spPr>
          <a:xfrm>
            <a:off x="5292027" y="6395756"/>
            <a:ext cx="1576009" cy="461665"/>
          </a:xfrm>
          <a:prstGeom prst="rect">
            <a:avLst/>
          </a:prstGeom>
          <a:noFill/>
        </p:spPr>
        <p:txBody>
          <a:bodyPr wrap="none" rtlCol="0">
            <a:spAutoFit/>
          </a:bodyPr>
          <a:lstStyle/>
          <a:p>
            <a:r>
              <a:rPr lang="tr-TR" sz="2400" b="1" dirty="0">
                <a:solidFill>
                  <a:schemeClr val="bg1"/>
                </a:solidFill>
              </a:rPr>
              <a:t>ORTAOKUL</a:t>
            </a:r>
          </a:p>
        </p:txBody>
      </p:sp>
    </p:spTree>
    <p:extLst>
      <p:ext uri="{BB962C8B-B14F-4D97-AF65-F5344CB8AC3E}">
        <p14:creationId xmlns:p14="http://schemas.microsoft.com/office/powerpoint/2010/main" val="250192279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2976282" y="1792941"/>
            <a:ext cx="4823012"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Dikdörtgen 3"/>
          <p:cNvSpPr/>
          <p:nvPr/>
        </p:nvSpPr>
        <p:spPr>
          <a:xfrm>
            <a:off x="1260087" y="1977607"/>
            <a:ext cx="9219325" cy="2308324"/>
          </a:xfrm>
          <a:prstGeom prst="rect">
            <a:avLst/>
          </a:prstGeom>
        </p:spPr>
        <p:txBody>
          <a:bodyPr wrap="square">
            <a:spAutoFit/>
          </a:bodyPr>
          <a:lstStyle/>
          <a:p>
            <a:pPr algn="ctr"/>
            <a:r>
              <a:rPr lang="tr-TR" sz="2400" dirty="0"/>
              <a:t/>
            </a:r>
            <a:br>
              <a:rPr lang="tr-TR" sz="2400" dirty="0"/>
            </a:br>
            <a:r>
              <a:rPr lang="tr-TR" sz="2400" dirty="0"/>
              <a:t>✅ Dinleyin</a:t>
            </a:r>
            <a:br>
              <a:rPr lang="tr-TR" sz="2400" dirty="0"/>
            </a:br>
            <a:r>
              <a:rPr lang="tr-TR" sz="2400" dirty="0"/>
              <a:t>✅ Güven verin</a:t>
            </a:r>
            <a:br>
              <a:rPr lang="tr-TR" sz="2400" dirty="0"/>
            </a:br>
            <a:r>
              <a:rPr lang="tr-TR" sz="2400" dirty="0"/>
              <a:t>✅ Gerçekçi hedefler belirleyin</a:t>
            </a:r>
            <a:br>
              <a:rPr lang="tr-TR" sz="2400" dirty="0"/>
            </a:br>
            <a:r>
              <a:rPr lang="tr-TR" sz="2400" dirty="0"/>
              <a:t>✅ Çabasını fark edin</a:t>
            </a:r>
            <a:br>
              <a:rPr lang="tr-TR" sz="2400" dirty="0"/>
            </a:br>
            <a:r>
              <a:rPr lang="tr-TR" sz="2400" dirty="0"/>
              <a:t>✅ Başarısızlıklardan sonra çözüm odaklı konuşun</a:t>
            </a:r>
          </a:p>
        </p:txBody>
      </p:sp>
      <p:sp>
        <p:nvSpPr>
          <p:cNvPr id="5" name="Dikdörtgen 4"/>
          <p:cNvSpPr/>
          <p:nvPr/>
        </p:nvSpPr>
        <p:spPr>
          <a:xfrm>
            <a:off x="0" y="6405880"/>
            <a:ext cx="12192000" cy="492760"/>
          </a:xfrm>
          <a:prstGeom prst="rect">
            <a:avLst/>
          </a:prstGeom>
          <a:solidFill>
            <a:srgbClr val="3338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Dikdörtgen 5"/>
          <p:cNvSpPr/>
          <p:nvPr/>
        </p:nvSpPr>
        <p:spPr>
          <a:xfrm>
            <a:off x="0" y="6301740"/>
            <a:ext cx="12192000" cy="635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7" name="Resim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2830" y="5815750"/>
            <a:ext cx="908117" cy="923740"/>
          </a:xfrm>
          <a:prstGeom prst="rect">
            <a:avLst/>
          </a:prstGeom>
        </p:spPr>
      </p:pic>
      <p:sp>
        <p:nvSpPr>
          <p:cNvPr id="8" name="Metin kutusu 7"/>
          <p:cNvSpPr txBox="1"/>
          <p:nvPr/>
        </p:nvSpPr>
        <p:spPr>
          <a:xfrm>
            <a:off x="5292027" y="6395756"/>
            <a:ext cx="1576009" cy="461665"/>
          </a:xfrm>
          <a:prstGeom prst="rect">
            <a:avLst/>
          </a:prstGeom>
          <a:noFill/>
        </p:spPr>
        <p:txBody>
          <a:bodyPr wrap="none" rtlCol="0">
            <a:spAutoFit/>
          </a:bodyPr>
          <a:lstStyle/>
          <a:p>
            <a:r>
              <a:rPr lang="tr-TR" sz="2400" b="1" dirty="0">
                <a:solidFill>
                  <a:schemeClr val="bg1"/>
                </a:solidFill>
              </a:rPr>
              <a:t>ORTAOKUL</a:t>
            </a:r>
          </a:p>
        </p:txBody>
      </p:sp>
    </p:spTree>
    <p:extLst>
      <p:ext uri="{BB962C8B-B14F-4D97-AF65-F5344CB8AC3E}">
        <p14:creationId xmlns:p14="http://schemas.microsoft.com/office/powerpoint/2010/main" val="399971205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2976282" y="1792941"/>
            <a:ext cx="4823012"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Dikdörtgen 3"/>
          <p:cNvSpPr/>
          <p:nvPr/>
        </p:nvSpPr>
        <p:spPr>
          <a:xfrm>
            <a:off x="702526" y="1709227"/>
            <a:ext cx="10526751" cy="2862322"/>
          </a:xfrm>
          <a:prstGeom prst="rect">
            <a:avLst/>
          </a:prstGeom>
        </p:spPr>
        <p:txBody>
          <a:bodyPr wrap="square">
            <a:spAutoFit/>
          </a:bodyPr>
          <a:lstStyle/>
          <a:p>
            <a:pPr lvl="0" algn="ctr" defTabSz="914400" eaLnBrk="0" fontAlgn="base" hangingPunct="0">
              <a:spcBef>
                <a:spcPct val="0"/>
              </a:spcBef>
              <a:spcAft>
                <a:spcPct val="0"/>
              </a:spcAft>
            </a:pPr>
            <a:r>
              <a:rPr lang="tr-TR" altLang="tr-TR" sz="2000" b="1" dirty="0">
                <a:latin typeface="-apple-system-body"/>
              </a:rPr>
              <a:t>ÇOCUĞUMUZUN DUYMAK İSTEDİĞİ CÜMLELER</a:t>
            </a:r>
            <a:endParaRPr lang="tr-TR" altLang="tr-TR" sz="1200" dirty="0"/>
          </a:p>
          <a:p>
            <a:pPr lvl="0" algn="ctr" defTabSz="914400" eaLnBrk="0" fontAlgn="base" hangingPunct="0">
              <a:spcBef>
                <a:spcPct val="0"/>
              </a:spcBef>
              <a:spcAft>
                <a:spcPct val="0"/>
              </a:spcAft>
            </a:pPr>
            <a:r>
              <a:rPr lang="tr-TR" altLang="tr-TR" sz="3200" dirty="0">
                <a:latin typeface="Arial" panose="020B0604020202020204" pitchFamily="34" charset="0"/>
              </a:rPr>
              <a:t>“Elinden geleni yapman benim için önemli.”</a:t>
            </a:r>
          </a:p>
          <a:p>
            <a:pPr lvl="0" algn="ctr" defTabSz="914400" eaLnBrk="0" fontAlgn="base" hangingPunct="0">
              <a:spcBef>
                <a:spcPct val="0"/>
              </a:spcBef>
              <a:spcAft>
                <a:spcPct val="0"/>
              </a:spcAft>
            </a:pPr>
            <a:r>
              <a:rPr lang="tr-TR" altLang="tr-TR" sz="3200" dirty="0">
                <a:latin typeface="Arial" panose="020B0604020202020204" pitchFamily="34" charset="0"/>
              </a:rPr>
              <a:t>“Sonuç ne olursa olsun senin yanındayım.”</a:t>
            </a:r>
          </a:p>
          <a:p>
            <a:pPr lvl="0" algn="ctr" defTabSz="914400" eaLnBrk="0" fontAlgn="base" hangingPunct="0">
              <a:spcBef>
                <a:spcPct val="0"/>
              </a:spcBef>
              <a:spcAft>
                <a:spcPct val="0"/>
              </a:spcAft>
            </a:pPr>
            <a:r>
              <a:rPr lang="tr-TR" altLang="tr-TR" sz="3200" dirty="0">
                <a:latin typeface="Arial" panose="020B0604020202020204" pitchFamily="34" charset="0"/>
              </a:rPr>
              <a:t>“Birlikte çözüm bulabiliriz.”</a:t>
            </a:r>
          </a:p>
          <a:p>
            <a:pPr lvl="0" algn="ctr" defTabSz="914400" eaLnBrk="0" fontAlgn="base" hangingPunct="0">
              <a:spcBef>
                <a:spcPct val="0"/>
              </a:spcBef>
              <a:spcAft>
                <a:spcPct val="0"/>
              </a:spcAft>
            </a:pPr>
            <a:r>
              <a:rPr lang="tr-TR" altLang="tr-TR" sz="3200" dirty="0">
                <a:latin typeface="Arial" panose="020B0604020202020204" pitchFamily="34" charset="0"/>
              </a:rPr>
              <a:t>“Sana güveniyorum.”</a:t>
            </a:r>
          </a:p>
          <a:p>
            <a:pPr lvl="0" algn="ctr" defTabSz="914400" eaLnBrk="0" fontAlgn="base" hangingPunct="0">
              <a:spcBef>
                <a:spcPct val="0"/>
              </a:spcBef>
              <a:spcAft>
                <a:spcPct val="0"/>
              </a:spcAft>
            </a:pPr>
            <a:r>
              <a:rPr lang="tr-TR" altLang="tr-TR" sz="3200" dirty="0">
                <a:latin typeface="Arial" panose="020B0604020202020204" pitchFamily="34" charset="0"/>
              </a:rPr>
              <a:t>“Bir sınav, senin kim olduğunu belirlemez</a:t>
            </a:r>
            <a:r>
              <a:rPr lang="tr-TR" altLang="tr-TR" sz="3200" dirty="0" smtClean="0">
                <a:latin typeface="Arial" panose="020B0604020202020204" pitchFamily="34" charset="0"/>
              </a:rPr>
              <a:t>.”</a:t>
            </a:r>
            <a:endParaRPr lang="tr-TR" altLang="tr-TR" sz="3200" dirty="0">
              <a:latin typeface="Arial" panose="020B0604020202020204" pitchFamily="34" charset="0"/>
            </a:endParaRPr>
          </a:p>
        </p:txBody>
      </p:sp>
      <p:sp>
        <p:nvSpPr>
          <p:cNvPr id="5" name="Dikdörtgen 4"/>
          <p:cNvSpPr/>
          <p:nvPr/>
        </p:nvSpPr>
        <p:spPr>
          <a:xfrm>
            <a:off x="0" y="6405880"/>
            <a:ext cx="12192000" cy="492760"/>
          </a:xfrm>
          <a:prstGeom prst="rect">
            <a:avLst/>
          </a:prstGeom>
          <a:solidFill>
            <a:srgbClr val="3338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Dikdörtgen 5"/>
          <p:cNvSpPr/>
          <p:nvPr/>
        </p:nvSpPr>
        <p:spPr>
          <a:xfrm>
            <a:off x="0" y="6301740"/>
            <a:ext cx="12192000" cy="635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7" name="Resim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2830" y="5815750"/>
            <a:ext cx="908117" cy="923740"/>
          </a:xfrm>
          <a:prstGeom prst="rect">
            <a:avLst/>
          </a:prstGeom>
        </p:spPr>
      </p:pic>
      <p:sp>
        <p:nvSpPr>
          <p:cNvPr id="8" name="Metin kutusu 7"/>
          <p:cNvSpPr txBox="1"/>
          <p:nvPr/>
        </p:nvSpPr>
        <p:spPr>
          <a:xfrm>
            <a:off x="5292027" y="6395756"/>
            <a:ext cx="1576009" cy="461665"/>
          </a:xfrm>
          <a:prstGeom prst="rect">
            <a:avLst/>
          </a:prstGeom>
          <a:noFill/>
        </p:spPr>
        <p:txBody>
          <a:bodyPr wrap="none" rtlCol="0">
            <a:spAutoFit/>
          </a:bodyPr>
          <a:lstStyle/>
          <a:p>
            <a:r>
              <a:rPr lang="tr-TR" sz="2400" b="1" dirty="0">
                <a:solidFill>
                  <a:schemeClr val="bg1"/>
                </a:solidFill>
              </a:rPr>
              <a:t>ORTAOKUL</a:t>
            </a:r>
          </a:p>
        </p:txBody>
      </p:sp>
    </p:spTree>
    <p:extLst>
      <p:ext uri="{BB962C8B-B14F-4D97-AF65-F5344CB8AC3E}">
        <p14:creationId xmlns:p14="http://schemas.microsoft.com/office/powerpoint/2010/main" val="56171260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2976282" y="1792941"/>
            <a:ext cx="4823012"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Dikdörtgen 3"/>
          <p:cNvSpPr/>
          <p:nvPr/>
        </p:nvSpPr>
        <p:spPr>
          <a:xfrm>
            <a:off x="1249251" y="2556720"/>
            <a:ext cx="10174310" cy="1631216"/>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10000" b="0" i="0" u="none" strike="noStrike" kern="1200" cap="none" spc="0" normalizeH="0" baseline="0" noProof="0" dirty="0" smtClean="0">
                <a:ln>
                  <a:noFill/>
                </a:ln>
                <a:solidFill>
                  <a:srgbClr val="ED7D31">
                    <a:lumMod val="75000"/>
                  </a:srgbClr>
                </a:solidFill>
                <a:effectLst/>
                <a:uLnTx/>
                <a:uFillTx/>
                <a:latin typeface="Kermit Semibold" panose="020F0502020204030204" pitchFamily="34" charset="0"/>
                <a:ea typeface="+mn-ea"/>
                <a:cs typeface="+mn-cs"/>
              </a:rPr>
              <a:t>KIYASLAMAYIN!!!!</a:t>
            </a:r>
            <a:endParaRPr kumimoji="0" lang="tr-TR" sz="10000" b="0" i="0" u="none" strike="noStrike" kern="1200" cap="none" spc="0" normalizeH="0" baseline="0" noProof="0" dirty="0">
              <a:ln>
                <a:noFill/>
              </a:ln>
              <a:solidFill>
                <a:srgbClr val="ED7D31">
                  <a:lumMod val="75000"/>
                </a:srgbClr>
              </a:solidFill>
              <a:effectLst/>
              <a:uLnTx/>
              <a:uFillTx/>
              <a:latin typeface="Kermit Semibold" panose="020F0502020204030204" pitchFamily="34" charset="0"/>
              <a:ea typeface="+mn-ea"/>
              <a:cs typeface="+mn-cs"/>
            </a:endParaRPr>
          </a:p>
        </p:txBody>
      </p:sp>
      <p:sp>
        <p:nvSpPr>
          <p:cNvPr id="5" name="Dikdörtgen 4"/>
          <p:cNvSpPr/>
          <p:nvPr/>
        </p:nvSpPr>
        <p:spPr>
          <a:xfrm>
            <a:off x="0" y="6405880"/>
            <a:ext cx="12192000" cy="492760"/>
          </a:xfrm>
          <a:prstGeom prst="rect">
            <a:avLst/>
          </a:prstGeom>
          <a:solidFill>
            <a:srgbClr val="3338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Dikdörtgen 5"/>
          <p:cNvSpPr/>
          <p:nvPr/>
        </p:nvSpPr>
        <p:spPr>
          <a:xfrm>
            <a:off x="0" y="6301740"/>
            <a:ext cx="12192000" cy="635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7" name="Resim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2830" y="5815750"/>
            <a:ext cx="908117" cy="923740"/>
          </a:xfrm>
          <a:prstGeom prst="rect">
            <a:avLst/>
          </a:prstGeom>
        </p:spPr>
      </p:pic>
      <p:sp>
        <p:nvSpPr>
          <p:cNvPr id="8" name="Metin kutusu 7"/>
          <p:cNvSpPr txBox="1"/>
          <p:nvPr/>
        </p:nvSpPr>
        <p:spPr>
          <a:xfrm>
            <a:off x="5292027" y="6395756"/>
            <a:ext cx="1576009" cy="461665"/>
          </a:xfrm>
          <a:prstGeom prst="rect">
            <a:avLst/>
          </a:prstGeom>
          <a:noFill/>
        </p:spPr>
        <p:txBody>
          <a:bodyPr wrap="none" rtlCol="0">
            <a:spAutoFit/>
          </a:bodyPr>
          <a:lstStyle/>
          <a:p>
            <a:r>
              <a:rPr lang="tr-TR" sz="2400" b="1" dirty="0">
                <a:solidFill>
                  <a:schemeClr val="bg1"/>
                </a:solidFill>
              </a:rPr>
              <a:t>ORTAOKUL</a:t>
            </a:r>
          </a:p>
        </p:txBody>
      </p:sp>
    </p:spTree>
    <p:extLst>
      <p:ext uri="{BB962C8B-B14F-4D97-AF65-F5344CB8AC3E}">
        <p14:creationId xmlns:p14="http://schemas.microsoft.com/office/powerpoint/2010/main" val="277958948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2976282" y="1792941"/>
            <a:ext cx="4823012"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Dikdörtgen 3"/>
          <p:cNvSpPr/>
          <p:nvPr/>
        </p:nvSpPr>
        <p:spPr>
          <a:xfrm>
            <a:off x="1081825" y="869587"/>
            <a:ext cx="10174310" cy="4154984"/>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6600" b="0" i="0" u="none" strike="noStrike" kern="1200" cap="none" spc="0" normalizeH="0" baseline="0" noProof="0" dirty="0" smtClean="0">
                <a:ln>
                  <a:noFill/>
                </a:ln>
                <a:solidFill>
                  <a:srgbClr val="ED7D31">
                    <a:lumMod val="75000"/>
                  </a:srgbClr>
                </a:solidFill>
                <a:effectLst/>
                <a:uLnTx/>
                <a:uFillTx/>
                <a:latin typeface="Kermit Semibold" panose="020F0502020204030204" pitchFamily="34" charset="0"/>
              </a:rPr>
              <a:t>DENEME SONUCU TÜM SÜRECİ YANSITMAZ !!!!</a:t>
            </a:r>
          </a:p>
          <a:p>
            <a:pPr marL="0" marR="0" lvl="0" indent="0" algn="ctr" defTabSz="457200" rtl="0" eaLnBrk="1" fontAlgn="auto" latinLnBrk="0" hangingPunct="1">
              <a:lnSpc>
                <a:spcPct val="100000"/>
              </a:lnSpc>
              <a:spcBef>
                <a:spcPts val="0"/>
              </a:spcBef>
              <a:spcAft>
                <a:spcPts val="0"/>
              </a:spcAft>
              <a:buClrTx/>
              <a:buSzTx/>
              <a:buFontTx/>
              <a:buNone/>
              <a:tabLst/>
              <a:defRPr/>
            </a:pPr>
            <a:r>
              <a:rPr lang="tr-TR" sz="6600" dirty="0" smtClean="0">
                <a:solidFill>
                  <a:srgbClr val="ED7D31">
                    <a:lumMod val="75000"/>
                  </a:srgbClr>
                </a:solidFill>
                <a:latin typeface="Kermit Semibold" panose="020F0502020204030204" pitchFamily="34" charset="0"/>
              </a:rPr>
              <a:t>ÇABAYI TAKDİR ETMEK ÖNEMLİ !!!</a:t>
            </a:r>
            <a:endParaRPr kumimoji="0" lang="tr-TR" sz="6600" b="0" i="0" u="none" strike="noStrike" kern="1200" cap="none" spc="0" normalizeH="0" baseline="0" noProof="0" dirty="0">
              <a:ln>
                <a:noFill/>
              </a:ln>
              <a:solidFill>
                <a:srgbClr val="ED7D31">
                  <a:lumMod val="75000"/>
                </a:srgbClr>
              </a:solidFill>
              <a:effectLst/>
              <a:uLnTx/>
              <a:uFillTx/>
              <a:latin typeface="Kermit Semibold" panose="020F0502020204030204" pitchFamily="34" charset="0"/>
            </a:endParaRPr>
          </a:p>
        </p:txBody>
      </p:sp>
      <p:sp>
        <p:nvSpPr>
          <p:cNvPr id="5" name="Dikdörtgen 4"/>
          <p:cNvSpPr/>
          <p:nvPr/>
        </p:nvSpPr>
        <p:spPr>
          <a:xfrm>
            <a:off x="0" y="6405880"/>
            <a:ext cx="12192000" cy="492760"/>
          </a:xfrm>
          <a:prstGeom prst="rect">
            <a:avLst/>
          </a:prstGeom>
          <a:solidFill>
            <a:srgbClr val="3338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Dikdörtgen 5"/>
          <p:cNvSpPr/>
          <p:nvPr/>
        </p:nvSpPr>
        <p:spPr>
          <a:xfrm>
            <a:off x="0" y="6301740"/>
            <a:ext cx="12192000" cy="635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7" name="Resim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2830" y="5815750"/>
            <a:ext cx="908117" cy="923740"/>
          </a:xfrm>
          <a:prstGeom prst="rect">
            <a:avLst/>
          </a:prstGeom>
        </p:spPr>
      </p:pic>
      <p:sp>
        <p:nvSpPr>
          <p:cNvPr id="8" name="Metin kutusu 7"/>
          <p:cNvSpPr txBox="1"/>
          <p:nvPr/>
        </p:nvSpPr>
        <p:spPr>
          <a:xfrm>
            <a:off x="5292027" y="6395756"/>
            <a:ext cx="1576009" cy="461665"/>
          </a:xfrm>
          <a:prstGeom prst="rect">
            <a:avLst/>
          </a:prstGeom>
          <a:noFill/>
        </p:spPr>
        <p:txBody>
          <a:bodyPr wrap="none" rtlCol="0">
            <a:spAutoFit/>
          </a:bodyPr>
          <a:lstStyle/>
          <a:p>
            <a:r>
              <a:rPr lang="tr-TR" sz="2400" b="1" dirty="0">
                <a:solidFill>
                  <a:schemeClr val="bg1"/>
                </a:solidFill>
              </a:rPr>
              <a:t>ORTAOKUL</a:t>
            </a:r>
          </a:p>
        </p:txBody>
      </p:sp>
    </p:spTree>
    <p:extLst>
      <p:ext uri="{BB962C8B-B14F-4D97-AF65-F5344CB8AC3E}">
        <p14:creationId xmlns:p14="http://schemas.microsoft.com/office/powerpoint/2010/main" val="233017763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2976282" y="1792941"/>
            <a:ext cx="4823012"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Dikdörtgen 3"/>
          <p:cNvSpPr/>
          <p:nvPr/>
        </p:nvSpPr>
        <p:spPr>
          <a:xfrm>
            <a:off x="1107583" y="1977607"/>
            <a:ext cx="10174310" cy="313932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tr-TR" sz="6600" b="0" i="0" u="none" strike="noStrike" kern="1200" cap="none" spc="0" normalizeH="0" baseline="0" noProof="0" smtClean="0">
                <a:ln>
                  <a:noFill/>
                </a:ln>
                <a:solidFill>
                  <a:srgbClr val="ED7D31">
                    <a:lumMod val="75000"/>
                  </a:srgbClr>
                </a:solidFill>
                <a:effectLst/>
                <a:uLnTx/>
                <a:uFillTx/>
                <a:latin typeface="Kermit Semibold" panose="020F0502020204030204" pitchFamily="34" charset="0"/>
              </a:rPr>
              <a:t>ÇOCUKLA ÇATIŞMAYINIZ </a:t>
            </a:r>
            <a:r>
              <a:rPr kumimoji="0" lang="tr-TR" sz="6600" b="0" i="0" u="none" strike="noStrike" kern="1200" cap="none" spc="0" normalizeH="0" baseline="0" noProof="0" dirty="0" smtClean="0">
                <a:ln>
                  <a:noFill/>
                </a:ln>
                <a:solidFill>
                  <a:srgbClr val="ED7D31">
                    <a:lumMod val="75000"/>
                  </a:srgbClr>
                </a:solidFill>
                <a:effectLst/>
                <a:uLnTx/>
                <a:uFillTx/>
                <a:latin typeface="Kermit Semibold" panose="020F0502020204030204" pitchFamily="34" charset="0"/>
              </a:rPr>
              <a:t>SINIF REHBER ÖĞRETMENİ İLE  İLETİŞİME GEÇİNİZ</a:t>
            </a:r>
            <a:r>
              <a:rPr lang="tr-TR" sz="6600" dirty="0" smtClean="0">
                <a:solidFill>
                  <a:srgbClr val="ED7D31">
                    <a:lumMod val="75000"/>
                  </a:srgbClr>
                </a:solidFill>
                <a:latin typeface="Kermit Semibold" panose="020F0502020204030204" pitchFamily="34" charset="0"/>
              </a:rPr>
              <a:t>!!!</a:t>
            </a:r>
            <a:endParaRPr kumimoji="0" lang="tr-TR" sz="6600" b="0" i="0" u="none" strike="noStrike" kern="1200" cap="none" spc="0" normalizeH="0" baseline="0" noProof="0" dirty="0">
              <a:ln>
                <a:noFill/>
              </a:ln>
              <a:solidFill>
                <a:srgbClr val="ED7D31">
                  <a:lumMod val="75000"/>
                </a:srgbClr>
              </a:solidFill>
              <a:effectLst/>
              <a:uLnTx/>
              <a:uFillTx/>
              <a:latin typeface="Kermit Semibold" panose="020F0502020204030204" pitchFamily="34" charset="0"/>
            </a:endParaRPr>
          </a:p>
        </p:txBody>
      </p:sp>
      <p:sp>
        <p:nvSpPr>
          <p:cNvPr id="5" name="Dikdörtgen 4"/>
          <p:cNvSpPr/>
          <p:nvPr/>
        </p:nvSpPr>
        <p:spPr>
          <a:xfrm>
            <a:off x="0" y="6405880"/>
            <a:ext cx="12192000" cy="492760"/>
          </a:xfrm>
          <a:prstGeom prst="rect">
            <a:avLst/>
          </a:prstGeom>
          <a:solidFill>
            <a:srgbClr val="3338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Dikdörtgen 5"/>
          <p:cNvSpPr/>
          <p:nvPr/>
        </p:nvSpPr>
        <p:spPr>
          <a:xfrm>
            <a:off x="0" y="6301740"/>
            <a:ext cx="12192000" cy="635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7" name="Resim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2830" y="5815750"/>
            <a:ext cx="908117" cy="923740"/>
          </a:xfrm>
          <a:prstGeom prst="rect">
            <a:avLst/>
          </a:prstGeom>
        </p:spPr>
      </p:pic>
      <p:sp>
        <p:nvSpPr>
          <p:cNvPr id="8" name="Metin kutusu 7"/>
          <p:cNvSpPr txBox="1"/>
          <p:nvPr/>
        </p:nvSpPr>
        <p:spPr>
          <a:xfrm>
            <a:off x="5292027" y="6395756"/>
            <a:ext cx="1576009" cy="461665"/>
          </a:xfrm>
          <a:prstGeom prst="rect">
            <a:avLst/>
          </a:prstGeom>
          <a:noFill/>
        </p:spPr>
        <p:txBody>
          <a:bodyPr wrap="none" rtlCol="0">
            <a:spAutoFit/>
          </a:bodyPr>
          <a:lstStyle/>
          <a:p>
            <a:r>
              <a:rPr lang="tr-TR" sz="2400" b="1" dirty="0">
                <a:solidFill>
                  <a:schemeClr val="bg1"/>
                </a:solidFill>
              </a:rPr>
              <a:t>ORTAOKUL</a:t>
            </a:r>
          </a:p>
        </p:txBody>
      </p:sp>
    </p:spTree>
    <p:extLst>
      <p:ext uri="{BB962C8B-B14F-4D97-AF65-F5344CB8AC3E}">
        <p14:creationId xmlns:p14="http://schemas.microsoft.com/office/powerpoint/2010/main" val="333812055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a:extLst>
              <a:ext uri="{FF2B5EF4-FFF2-40B4-BE49-F238E27FC236}">
                <a16:creationId xmlns:a16="http://schemas.microsoft.com/office/drawing/2014/main" id="{F5C892CC-00FB-4329-8B34-8F47C70B1B94}"/>
              </a:ext>
            </a:extLst>
          </p:cNvPr>
          <p:cNvSpPr/>
          <p:nvPr/>
        </p:nvSpPr>
        <p:spPr>
          <a:xfrm>
            <a:off x="0" y="0"/>
            <a:ext cx="12192000" cy="506437"/>
          </a:xfrm>
          <a:prstGeom prst="rect">
            <a:avLst/>
          </a:prstGeom>
          <a:solidFill>
            <a:srgbClr val="2609FF"/>
          </a:solidFill>
          <a:ln>
            <a:solidFill>
              <a:srgbClr val="2609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4" name="Metin kutusu 3">
            <a:extLst>
              <a:ext uri="{FF2B5EF4-FFF2-40B4-BE49-F238E27FC236}">
                <a16:creationId xmlns:a16="http://schemas.microsoft.com/office/drawing/2014/main" id="{E703B6D4-8F34-4DFD-9014-3BB2F6335CEC}"/>
              </a:ext>
            </a:extLst>
          </p:cNvPr>
          <p:cNvSpPr txBox="1"/>
          <p:nvPr/>
        </p:nvSpPr>
        <p:spPr>
          <a:xfrm>
            <a:off x="196949" y="68551"/>
            <a:ext cx="8494441" cy="369332"/>
          </a:xfrm>
          <a:prstGeom prst="rect">
            <a:avLst/>
          </a:prstGeom>
          <a:noFill/>
        </p:spPr>
        <p:txBody>
          <a:bodyPr wrap="none" rtlCol="0">
            <a:spAutoFit/>
          </a:bodyPr>
          <a:lstStyle/>
          <a:p>
            <a:r>
              <a:rPr lang="tr-TR" b="1" dirty="0" smtClean="0">
                <a:solidFill>
                  <a:schemeClr val="bg1"/>
                </a:solidFill>
              </a:rPr>
              <a:t>2026 </a:t>
            </a:r>
            <a:r>
              <a:rPr lang="tr-TR" b="1" dirty="0">
                <a:solidFill>
                  <a:schemeClr val="bg1"/>
                </a:solidFill>
              </a:rPr>
              <a:t>- </a:t>
            </a:r>
            <a:r>
              <a:rPr lang="tr-TR" b="1" dirty="0" smtClean="0">
                <a:solidFill>
                  <a:schemeClr val="bg1"/>
                </a:solidFill>
              </a:rPr>
              <a:t>2027 </a:t>
            </a:r>
            <a:r>
              <a:rPr lang="tr-TR" b="1" dirty="0">
                <a:solidFill>
                  <a:schemeClr val="bg1"/>
                </a:solidFill>
              </a:rPr>
              <a:t>OMÜ VAKFI KOLEJİ ORTAOKULU AKADEMİK ÇALIŞMA TAKVİMİ</a:t>
            </a:r>
          </a:p>
        </p:txBody>
      </p:sp>
      <p:sp>
        <p:nvSpPr>
          <p:cNvPr id="5" name="Paralelkenar 4">
            <a:extLst>
              <a:ext uri="{FF2B5EF4-FFF2-40B4-BE49-F238E27FC236}">
                <a16:creationId xmlns:a16="http://schemas.microsoft.com/office/drawing/2014/main" id="{9EAC8F6D-E831-488F-B0BA-EC8E4322B8A4}"/>
              </a:ext>
            </a:extLst>
          </p:cNvPr>
          <p:cNvSpPr/>
          <p:nvPr/>
        </p:nvSpPr>
        <p:spPr>
          <a:xfrm>
            <a:off x="10058400" y="0"/>
            <a:ext cx="914400" cy="506437"/>
          </a:xfrm>
          <a:prstGeom prst="parallelogram">
            <a:avLst>
              <a:gd name="adj" fmla="val 97222"/>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6" name="Paralelkenar 5">
            <a:extLst>
              <a:ext uri="{FF2B5EF4-FFF2-40B4-BE49-F238E27FC236}">
                <a16:creationId xmlns:a16="http://schemas.microsoft.com/office/drawing/2014/main" id="{4560AA77-F3FA-4176-9CD5-8AB0886CBD34}"/>
              </a:ext>
            </a:extLst>
          </p:cNvPr>
          <p:cNvSpPr/>
          <p:nvPr/>
        </p:nvSpPr>
        <p:spPr>
          <a:xfrm>
            <a:off x="10044332" y="-2"/>
            <a:ext cx="635391" cy="506437"/>
          </a:xfrm>
          <a:prstGeom prst="parallelogram">
            <a:avLst>
              <a:gd name="adj" fmla="val 9722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pic>
        <p:nvPicPr>
          <p:cNvPr id="15" name="Resim 14">
            <a:extLst>
              <a:ext uri="{FF2B5EF4-FFF2-40B4-BE49-F238E27FC236}">
                <a16:creationId xmlns:a16="http://schemas.microsoft.com/office/drawing/2014/main" id="{1211E892-E86F-4791-9852-A99BBA156F1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74986"/>
            <a:ext cx="12192000" cy="6340971"/>
          </a:xfrm>
          <a:prstGeom prst="rect">
            <a:avLst/>
          </a:prstGeom>
        </p:spPr>
      </p:pic>
      <p:sp>
        <p:nvSpPr>
          <p:cNvPr id="7" name="Dikdörtgen 6"/>
          <p:cNvSpPr/>
          <p:nvPr/>
        </p:nvSpPr>
        <p:spPr>
          <a:xfrm>
            <a:off x="3863340" y="2423160"/>
            <a:ext cx="4560570" cy="24117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aphicFrame>
        <p:nvGraphicFramePr>
          <p:cNvPr id="2" name="Tablo 1"/>
          <p:cNvGraphicFramePr>
            <a:graphicFrameLocks noGrp="1"/>
          </p:cNvGraphicFramePr>
          <p:nvPr>
            <p:extLst>
              <p:ext uri="{D42A27DB-BD31-4B8C-83A1-F6EECF244321}">
                <p14:modId xmlns:p14="http://schemas.microsoft.com/office/powerpoint/2010/main" val="2760764287"/>
              </p:ext>
            </p:extLst>
          </p:nvPr>
        </p:nvGraphicFramePr>
        <p:xfrm>
          <a:off x="3758037" y="2419991"/>
          <a:ext cx="4753069" cy="2799816"/>
        </p:xfrm>
        <a:graphic>
          <a:graphicData uri="http://schemas.openxmlformats.org/drawingml/2006/table">
            <a:tbl>
              <a:tblPr firstRow="1" firstCol="1" bandRow="1">
                <a:tableStyleId>{FABFCF23-3B69-468F-B69F-88F6DE6A72F2}</a:tableStyleId>
              </a:tblPr>
              <a:tblGrid>
                <a:gridCol w="2177767">
                  <a:extLst>
                    <a:ext uri="{9D8B030D-6E8A-4147-A177-3AD203B41FA5}">
                      <a16:colId xmlns:a16="http://schemas.microsoft.com/office/drawing/2014/main" val="2998607199"/>
                    </a:ext>
                  </a:extLst>
                </a:gridCol>
                <a:gridCol w="2575302">
                  <a:extLst>
                    <a:ext uri="{9D8B030D-6E8A-4147-A177-3AD203B41FA5}">
                      <a16:colId xmlns:a16="http://schemas.microsoft.com/office/drawing/2014/main" val="1034859807"/>
                    </a:ext>
                  </a:extLst>
                </a:gridCol>
              </a:tblGrid>
              <a:tr h="256453">
                <a:tc>
                  <a:txBody>
                    <a:bodyPr/>
                    <a:lstStyle/>
                    <a:p>
                      <a:pPr>
                        <a:lnSpc>
                          <a:spcPct val="107000"/>
                        </a:lnSpc>
                        <a:spcAft>
                          <a:spcPts val="0"/>
                        </a:spcAft>
                      </a:pPr>
                      <a:r>
                        <a:rPr lang="tr-TR" sz="1200" dirty="0">
                          <a:effectLst/>
                        </a:rPr>
                        <a:t>ADI SOYADI</a:t>
                      </a:r>
                      <a:endParaRPr lang="tr-TR" sz="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tr-TR" sz="1200" dirty="0">
                          <a:effectLst/>
                        </a:rPr>
                        <a:t> BRANŞI</a:t>
                      </a:r>
                      <a:endParaRPr lang="tr-TR" sz="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16962672"/>
                  </a:ext>
                </a:extLst>
              </a:tr>
              <a:tr h="256453">
                <a:tc>
                  <a:txBody>
                    <a:bodyPr/>
                    <a:lstStyle/>
                    <a:p>
                      <a:pPr>
                        <a:lnSpc>
                          <a:spcPct val="107000"/>
                        </a:lnSpc>
                        <a:spcAft>
                          <a:spcPts val="0"/>
                        </a:spcAft>
                      </a:pPr>
                      <a:r>
                        <a:rPr lang="tr-TR" sz="1200" dirty="0">
                          <a:effectLst/>
                        </a:rPr>
                        <a:t>CENGİZ DEMİRTAŞ</a:t>
                      </a:r>
                      <a:endParaRPr lang="tr-TR"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tr-TR" sz="1200" dirty="0">
                          <a:effectLst/>
                        </a:rPr>
                        <a:t> MATEMATİK</a:t>
                      </a:r>
                      <a:endParaRPr lang="tr-TR"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82457420"/>
                  </a:ext>
                </a:extLst>
              </a:tr>
              <a:tr h="256453">
                <a:tc>
                  <a:txBody>
                    <a:bodyPr/>
                    <a:lstStyle/>
                    <a:p>
                      <a:pPr>
                        <a:lnSpc>
                          <a:spcPct val="107000"/>
                        </a:lnSpc>
                        <a:spcAft>
                          <a:spcPts val="0"/>
                        </a:spcAft>
                      </a:pPr>
                      <a:r>
                        <a:rPr lang="tr-TR" sz="1200" b="1" kern="1200" dirty="0" smtClean="0">
                          <a:solidFill>
                            <a:schemeClr val="dk1"/>
                          </a:solidFill>
                          <a:effectLst/>
                          <a:latin typeface="+mn-lt"/>
                          <a:ea typeface="+mn-ea"/>
                          <a:cs typeface="+mn-cs"/>
                        </a:rPr>
                        <a:t>MEHMET ALİ YILDIZ</a:t>
                      </a:r>
                      <a:endParaRPr lang="tr-TR" sz="1200" b="1" kern="1200" dirty="0">
                        <a:solidFill>
                          <a:schemeClr val="dk1"/>
                        </a:solidFill>
                        <a:effectLst/>
                        <a:latin typeface="+mn-lt"/>
                        <a:ea typeface="+mn-ea"/>
                        <a:cs typeface="+mn-cs"/>
                      </a:endParaRPr>
                    </a:p>
                  </a:txBody>
                  <a:tcPr marL="68580" marR="68580" marT="0" marB="0"/>
                </a:tc>
                <a:tc>
                  <a:txBody>
                    <a:bodyPr/>
                    <a:lstStyle/>
                    <a:p>
                      <a:pPr>
                        <a:lnSpc>
                          <a:spcPct val="107000"/>
                        </a:lnSpc>
                        <a:spcAft>
                          <a:spcPts val="0"/>
                        </a:spcAft>
                      </a:pPr>
                      <a:r>
                        <a:rPr lang="tr-TR" sz="1200" kern="1200" dirty="0" smtClean="0">
                          <a:solidFill>
                            <a:schemeClr val="dk1"/>
                          </a:solidFill>
                          <a:effectLst/>
                          <a:latin typeface="+mn-lt"/>
                          <a:ea typeface="+mn-ea"/>
                          <a:cs typeface="+mn-cs"/>
                        </a:rPr>
                        <a:t> MATEMATİK</a:t>
                      </a:r>
                      <a:endParaRPr lang="tr-TR" sz="1200" kern="1200" dirty="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3523484208"/>
                  </a:ext>
                </a:extLst>
              </a:tr>
              <a:tr h="203775">
                <a:tc>
                  <a:txBody>
                    <a:bodyPr/>
                    <a:lstStyle/>
                    <a:p>
                      <a:pPr>
                        <a:lnSpc>
                          <a:spcPct val="107000"/>
                        </a:lnSpc>
                        <a:spcAft>
                          <a:spcPts val="0"/>
                        </a:spcAft>
                      </a:pPr>
                      <a:r>
                        <a:rPr lang="tr-TR" sz="1200" b="1" kern="1200" dirty="0">
                          <a:solidFill>
                            <a:schemeClr val="dk1"/>
                          </a:solidFill>
                          <a:effectLst/>
                          <a:latin typeface="+mn-lt"/>
                          <a:ea typeface="+mn-ea"/>
                          <a:cs typeface="+mn-cs"/>
                        </a:rPr>
                        <a:t>MEHMET FAZIL ALSANCAK</a:t>
                      </a:r>
                    </a:p>
                  </a:txBody>
                  <a:tcPr marL="68580" marR="68580" marT="0" marB="0"/>
                </a:tc>
                <a:tc>
                  <a:txBody>
                    <a:bodyPr/>
                    <a:lstStyle/>
                    <a:p>
                      <a:pPr>
                        <a:lnSpc>
                          <a:spcPct val="107000"/>
                        </a:lnSpc>
                        <a:spcAft>
                          <a:spcPts val="0"/>
                        </a:spcAft>
                      </a:pPr>
                      <a:r>
                        <a:rPr lang="tr-TR" sz="1200" kern="1200" dirty="0">
                          <a:solidFill>
                            <a:schemeClr val="dk1"/>
                          </a:solidFill>
                          <a:effectLst/>
                          <a:latin typeface="+mn-lt"/>
                          <a:ea typeface="+mn-ea"/>
                          <a:cs typeface="+mn-cs"/>
                        </a:rPr>
                        <a:t> FEN BİLİMLERİ</a:t>
                      </a:r>
                    </a:p>
                  </a:txBody>
                  <a:tcPr marL="68580" marR="68580" marT="0" marB="0"/>
                </a:tc>
                <a:extLst>
                  <a:ext uri="{0D108BD9-81ED-4DB2-BD59-A6C34878D82A}">
                    <a16:rowId xmlns:a16="http://schemas.microsoft.com/office/drawing/2014/main" val="2892326419"/>
                  </a:ext>
                </a:extLst>
              </a:tr>
              <a:tr h="256453">
                <a:tc>
                  <a:txBody>
                    <a:bodyPr/>
                    <a:lstStyle/>
                    <a:p>
                      <a:pPr>
                        <a:lnSpc>
                          <a:spcPct val="107000"/>
                        </a:lnSpc>
                        <a:spcAft>
                          <a:spcPts val="0"/>
                        </a:spcAft>
                      </a:pPr>
                      <a:r>
                        <a:rPr lang="tr-TR" sz="1200" b="1" kern="1200" dirty="0">
                          <a:solidFill>
                            <a:schemeClr val="dk1"/>
                          </a:solidFill>
                          <a:effectLst/>
                          <a:latin typeface="+mn-lt"/>
                          <a:ea typeface="+mn-ea"/>
                          <a:cs typeface="+mn-cs"/>
                        </a:rPr>
                        <a:t>GÖKHAN </a:t>
                      </a:r>
                      <a:r>
                        <a:rPr lang="tr-TR" sz="1200" b="1" kern="1200" dirty="0" smtClean="0">
                          <a:solidFill>
                            <a:schemeClr val="dk1"/>
                          </a:solidFill>
                          <a:effectLst/>
                          <a:latin typeface="+mn-lt"/>
                          <a:ea typeface="+mn-ea"/>
                          <a:cs typeface="+mn-cs"/>
                        </a:rPr>
                        <a:t>BATMAZ</a:t>
                      </a:r>
                    </a:p>
                  </a:txBody>
                  <a:tcPr marL="68580" marR="68580" marT="0" marB="0"/>
                </a:tc>
                <a:tc>
                  <a:txBody>
                    <a:bodyPr/>
                    <a:lstStyle/>
                    <a:p>
                      <a:pPr>
                        <a:lnSpc>
                          <a:spcPct val="107000"/>
                        </a:lnSpc>
                        <a:spcAft>
                          <a:spcPts val="0"/>
                        </a:spcAft>
                      </a:pPr>
                      <a:r>
                        <a:rPr lang="tr-TR" sz="1200" kern="1200" dirty="0" smtClean="0">
                          <a:solidFill>
                            <a:schemeClr val="dk1"/>
                          </a:solidFill>
                          <a:effectLst/>
                          <a:latin typeface="+mn-lt"/>
                          <a:ea typeface="+mn-ea"/>
                          <a:cs typeface="+mn-cs"/>
                        </a:rPr>
                        <a:t> T.C. İNKILAP TARİHİ VE ATATÜRKÇÜLÜK</a:t>
                      </a:r>
                    </a:p>
                  </a:txBody>
                  <a:tcPr marL="68580" marR="68580" marT="0" marB="0"/>
                </a:tc>
                <a:extLst>
                  <a:ext uri="{0D108BD9-81ED-4DB2-BD59-A6C34878D82A}">
                    <a16:rowId xmlns:a16="http://schemas.microsoft.com/office/drawing/2014/main" val="4069796870"/>
                  </a:ext>
                </a:extLst>
              </a:tr>
              <a:tr h="256453">
                <a:tc>
                  <a:txBody>
                    <a:bodyPr/>
                    <a:lstStyle/>
                    <a:p>
                      <a:pPr>
                        <a:lnSpc>
                          <a:spcPct val="107000"/>
                        </a:lnSpc>
                        <a:spcAft>
                          <a:spcPts val="0"/>
                        </a:spcAft>
                      </a:pPr>
                      <a:r>
                        <a:rPr lang="tr-TR" sz="1200" b="1" kern="1200" dirty="0">
                          <a:solidFill>
                            <a:schemeClr val="dk1"/>
                          </a:solidFill>
                          <a:effectLst/>
                          <a:latin typeface="+mn-lt"/>
                          <a:ea typeface="+mn-ea"/>
                          <a:cs typeface="+mn-cs"/>
                        </a:rPr>
                        <a:t>DİLEK ADSOY AYTAÇ</a:t>
                      </a:r>
                    </a:p>
                  </a:txBody>
                  <a:tcPr marL="68580" marR="68580" marT="0" marB="0"/>
                </a:tc>
                <a:tc>
                  <a:txBody>
                    <a:bodyPr/>
                    <a:lstStyle/>
                    <a:p>
                      <a:pPr>
                        <a:lnSpc>
                          <a:spcPct val="107000"/>
                        </a:lnSpc>
                        <a:spcAft>
                          <a:spcPts val="0"/>
                        </a:spcAft>
                      </a:pPr>
                      <a:r>
                        <a:rPr lang="tr-TR" sz="1200" kern="1200" dirty="0">
                          <a:solidFill>
                            <a:schemeClr val="dk1"/>
                          </a:solidFill>
                          <a:effectLst/>
                          <a:latin typeface="+mn-lt"/>
                          <a:ea typeface="+mn-ea"/>
                          <a:cs typeface="+mn-cs"/>
                        </a:rPr>
                        <a:t> İNGİLİZCE</a:t>
                      </a:r>
                    </a:p>
                  </a:txBody>
                  <a:tcPr marL="68580" marR="68580" marT="0" marB="0"/>
                </a:tc>
                <a:extLst>
                  <a:ext uri="{0D108BD9-81ED-4DB2-BD59-A6C34878D82A}">
                    <a16:rowId xmlns:a16="http://schemas.microsoft.com/office/drawing/2014/main" val="3765092273"/>
                  </a:ext>
                </a:extLst>
              </a:tr>
              <a:tr h="256453">
                <a:tc>
                  <a:txBody>
                    <a:bodyPr/>
                    <a:lstStyle/>
                    <a:p>
                      <a:pPr>
                        <a:lnSpc>
                          <a:spcPct val="107000"/>
                        </a:lnSpc>
                        <a:spcAft>
                          <a:spcPts val="0"/>
                        </a:spcAft>
                      </a:pPr>
                      <a:r>
                        <a:rPr lang="tr-TR" sz="1200" b="1" kern="1200" dirty="0" smtClean="0">
                          <a:solidFill>
                            <a:schemeClr val="dk1"/>
                          </a:solidFill>
                          <a:effectLst/>
                          <a:latin typeface="+mn-lt"/>
                          <a:ea typeface="+mn-ea"/>
                          <a:cs typeface="+mn-cs"/>
                        </a:rPr>
                        <a:t>SEDA TİLEKLİ GÖÇER</a:t>
                      </a:r>
                      <a:endParaRPr lang="tr-TR" sz="1200" b="1" kern="1200" dirty="0">
                        <a:solidFill>
                          <a:schemeClr val="dk1"/>
                        </a:solidFill>
                        <a:effectLst/>
                        <a:latin typeface="+mn-lt"/>
                        <a:ea typeface="+mn-ea"/>
                        <a:cs typeface="+mn-cs"/>
                      </a:endParaRPr>
                    </a:p>
                  </a:txBody>
                  <a:tcPr marL="68580" marR="68580" marT="0" marB="0"/>
                </a:tc>
                <a:tc>
                  <a:txBody>
                    <a:bodyPr/>
                    <a:lstStyle/>
                    <a:p>
                      <a:pPr>
                        <a:lnSpc>
                          <a:spcPct val="107000"/>
                        </a:lnSpc>
                        <a:spcAft>
                          <a:spcPts val="0"/>
                        </a:spcAft>
                      </a:pPr>
                      <a:r>
                        <a:rPr lang="tr-TR" sz="1200" kern="1200" dirty="0">
                          <a:solidFill>
                            <a:schemeClr val="dk1"/>
                          </a:solidFill>
                          <a:effectLst/>
                          <a:latin typeface="+mn-lt"/>
                          <a:ea typeface="+mn-ea"/>
                          <a:cs typeface="+mn-cs"/>
                        </a:rPr>
                        <a:t> TÜRKÇE</a:t>
                      </a:r>
                    </a:p>
                  </a:txBody>
                  <a:tcPr marL="68580" marR="68580" marT="0" marB="0"/>
                </a:tc>
                <a:extLst>
                  <a:ext uri="{0D108BD9-81ED-4DB2-BD59-A6C34878D82A}">
                    <a16:rowId xmlns:a16="http://schemas.microsoft.com/office/drawing/2014/main" val="873257828"/>
                  </a:ext>
                </a:extLst>
              </a:tr>
              <a:tr h="256453">
                <a:tc>
                  <a:txBody>
                    <a:bodyPr/>
                    <a:lstStyle/>
                    <a:p>
                      <a:pPr>
                        <a:lnSpc>
                          <a:spcPct val="107000"/>
                        </a:lnSpc>
                        <a:spcAft>
                          <a:spcPts val="0"/>
                        </a:spcAft>
                      </a:pPr>
                      <a:r>
                        <a:rPr lang="tr-TR" sz="1200" b="1" kern="1200" dirty="0">
                          <a:solidFill>
                            <a:schemeClr val="dk1"/>
                          </a:solidFill>
                          <a:effectLst/>
                          <a:latin typeface="+mn-lt"/>
                          <a:ea typeface="+mn-ea"/>
                          <a:cs typeface="+mn-cs"/>
                        </a:rPr>
                        <a:t>AYŞE YILDIRIM</a:t>
                      </a:r>
                    </a:p>
                  </a:txBody>
                  <a:tcPr marL="68580" marR="68580" marT="0" marB="0"/>
                </a:tc>
                <a:tc>
                  <a:txBody>
                    <a:bodyPr/>
                    <a:lstStyle/>
                    <a:p>
                      <a:pPr>
                        <a:lnSpc>
                          <a:spcPct val="107000"/>
                        </a:lnSpc>
                        <a:spcAft>
                          <a:spcPts val="0"/>
                        </a:spcAft>
                      </a:pPr>
                      <a:r>
                        <a:rPr lang="tr-TR" sz="1200" kern="1200" dirty="0">
                          <a:solidFill>
                            <a:schemeClr val="dk1"/>
                          </a:solidFill>
                          <a:effectLst/>
                          <a:latin typeface="+mn-lt"/>
                          <a:ea typeface="+mn-ea"/>
                          <a:cs typeface="+mn-cs"/>
                        </a:rPr>
                        <a:t> DİN KÜLT. VE AHL. BİLG.</a:t>
                      </a:r>
                    </a:p>
                  </a:txBody>
                  <a:tcPr marL="68580" marR="68580" marT="0" marB="0"/>
                </a:tc>
                <a:extLst>
                  <a:ext uri="{0D108BD9-81ED-4DB2-BD59-A6C34878D82A}">
                    <a16:rowId xmlns:a16="http://schemas.microsoft.com/office/drawing/2014/main" val="253570448"/>
                  </a:ext>
                </a:extLst>
              </a:tr>
              <a:tr h="400435">
                <a:tc>
                  <a:txBody>
                    <a:bodyPr/>
                    <a:lstStyle/>
                    <a:p>
                      <a:pPr>
                        <a:lnSpc>
                          <a:spcPct val="107000"/>
                        </a:lnSpc>
                        <a:spcAft>
                          <a:spcPts val="0"/>
                        </a:spcAft>
                      </a:pPr>
                      <a:r>
                        <a:rPr lang="tr-TR" sz="1200" b="1" kern="1200" dirty="0">
                          <a:solidFill>
                            <a:schemeClr val="dk1"/>
                          </a:solidFill>
                          <a:effectLst/>
                          <a:latin typeface="+mn-lt"/>
                          <a:ea typeface="+mn-ea"/>
                          <a:cs typeface="+mn-cs"/>
                        </a:rPr>
                        <a:t>NİHAL ÇİNKA AKMAN </a:t>
                      </a:r>
                    </a:p>
                  </a:txBody>
                  <a:tcPr marL="68580" marR="68580" marT="0" marB="0"/>
                </a:tc>
                <a:tc>
                  <a:txBody>
                    <a:bodyPr/>
                    <a:lstStyle/>
                    <a:p>
                      <a:pPr>
                        <a:lnSpc>
                          <a:spcPct val="107000"/>
                        </a:lnSpc>
                        <a:spcAft>
                          <a:spcPts val="0"/>
                        </a:spcAft>
                      </a:pPr>
                      <a:r>
                        <a:rPr lang="tr-TR" sz="1200" kern="1200" dirty="0">
                          <a:solidFill>
                            <a:schemeClr val="dk1"/>
                          </a:solidFill>
                          <a:effectLst/>
                          <a:latin typeface="+mn-lt"/>
                          <a:ea typeface="+mn-ea"/>
                          <a:cs typeface="+mn-cs"/>
                        </a:rPr>
                        <a:t>PSİKOLOJİK DANIŞMANLIK VE REHBERLİK</a:t>
                      </a:r>
                    </a:p>
                  </a:txBody>
                  <a:tcPr marL="68580" marR="68580" marT="0" marB="0"/>
                </a:tc>
                <a:extLst>
                  <a:ext uri="{0D108BD9-81ED-4DB2-BD59-A6C34878D82A}">
                    <a16:rowId xmlns:a16="http://schemas.microsoft.com/office/drawing/2014/main" val="1623034212"/>
                  </a:ext>
                </a:extLst>
              </a:tr>
              <a:tr h="400435">
                <a:tc>
                  <a:txBody>
                    <a:bodyPr/>
                    <a:lstStyle/>
                    <a:p>
                      <a:pPr>
                        <a:lnSpc>
                          <a:spcPct val="107000"/>
                        </a:lnSpc>
                        <a:spcAft>
                          <a:spcPts val="0"/>
                        </a:spcAft>
                      </a:pPr>
                      <a:r>
                        <a:rPr lang="tr-TR" sz="1200" b="1" kern="1200" dirty="0" smtClean="0">
                          <a:solidFill>
                            <a:schemeClr val="dk1"/>
                          </a:solidFill>
                          <a:effectLst/>
                          <a:latin typeface="+mn-lt"/>
                          <a:ea typeface="+mn-ea"/>
                          <a:cs typeface="+mn-cs"/>
                        </a:rPr>
                        <a:t>İLYAS SEZGİN</a:t>
                      </a:r>
                      <a:endParaRPr lang="tr-TR" sz="1200" b="1" kern="1200" dirty="0">
                        <a:solidFill>
                          <a:schemeClr val="dk1"/>
                        </a:solidFill>
                        <a:effectLst/>
                        <a:latin typeface="+mn-lt"/>
                        <a:ea typeface="+mn-ea"/>
                        <a:cs typeface="+mn-cs"/>
                      </a:endParaRPr>
                    </a:p>
                  </a:txBody>
                  <a:tcPr marL="68580" marR="68580" marT="0" marB="0"/>
                </a:tc>
                <a:tc>
                  <a:txBody>
                    <a:bodyPr/>
                    <a:lstStyle/>
                    <a:p>
                      <a:pPr>
                        <a:lnSpc>
                          <a:spcPct val="107000"/>
                        </a:lnSpc>
                        <a:spcAft>
                          <a:spcPts val="0"/>
                        </a:spcAft>
                      </a:pPr>
                      <a:r>
                        <a:rPr lang="tr-TR" sz="1200" kern="1200" smtClean="0">
                          <a:solidFill>
                            <a:schemeClr val="dk1"/>
                          </a:solidFill>
                          <a:effectLst/>
                          <a:latin typeface="+mn-lt"/>
                          <a:ea typeface="+mn-ea"/>
                          <a:cs typeface="+mn-cs"/>
                        </a:rPr>
                        <a:t>BEDEN EĞİTİMİ</a:t>
                      </a:r>
                      <a:endParaRPr lang="tr-TR" sz="1200" kern="1200" dirty="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406088521"/>
                  </a:ext>
                </a:extLst>
              </a:tr>
            </a:tbl>
          </a:graphicData>
        </a:graphic>
      </p:graphicFrame>
    </p:spTree>
    <p:extLst>
      <p:ext uri="{BB962C8B-B14F-4D97-AF65-F5344CB8AC3E}">
        <p14:creationId xmlns:p14="http://schemas.microsoft.com/office/powerpoint/2010/main" val="2382460101"/>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BB38402A-E7D2-47AA-9D10-41B37A788A03}"/>
              </a:ext>
            </a:extLst>
          </p:cNvPr>
          <p:cNvSpPr txBox="1">
            <a:spLocks/>
          </p:cNvSpPr>
          <p:nvPr/>
        </p:nvSpPr>
        <p:spPr>
          <a:xfrm>
            <a:off x="1327355" y="2533338"/>
            <a:ext cx="9213071" cy="290881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tr-TR" sz="4800" b="1" i="0" u="none" strike="noStrike" kern="1200" cap="none" spc="0" normalizeH="0" baseline="0" noProof="0" dirty="0">
                <a:ln>
                  <a:noFill/>
                </a:ln>
                <a:solidFill>
                  <a:srgbClr val="D30011"/>
                </a:solidFill>
                <a:effectLst/>
                <a:uLnTx/>
                <a:uFillTx/>
                <a:latin typeface="Calibri" panose="020F0502020204030204" pitchFamily="34" charset="0"/>
                <a:ea typeface="+mj-ea"/>
                <a:cs typeface="Calibri" panose="020F0502020204030204" pitchFamily="34" charset="0"/>
              </a:rPr>
              <a:t>Katılımınız ve ilginiz için teşekkür ederiz.</a:t>
            </a:r>
          </a:p>
        </p:txBody>
      </p:sp>
      <p:sp>
        <p:nvSpPr>
          <p:cNvPr id="4" name="Dikdörtgen 3"/>
          <p:cNvSpPr/>
          <p:nvPr/>
        </p:nvSpPr>
        <p:spPr>
          <a:xfrm>
            <a:off x="0" y="6405880"/>
            <a:ext cx="12192000" cy="492760"/>
          </a:xfrm>
          <a:prstGeom prst="rect">
            <a:avLst/>
          </a:prstGeom>
          <a:solidFill>
            <a:srgbClr val="3338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 name="Dikdörtgen 4"/>
          <p:cNvSpPr/>
          <p:nvPr/>
        </p:nvSpPr>
        <p:spPr>
          <a:xfrm>
            <a:off x="0" y="6301740"/>
            <a:ext cx="12192000" cy="635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6" name="Resim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830" y="5815750"/>
            <a:ext cx="908117" cy="923740"/>
          </a:xfrm>
          <a:prstGeom prst="rect">
            <a:avLst/>
          </a:prstGeom>
        </p:spPr>
      </p:pic>
      <p:sp>
        <p:nvSpPr>
          <p:cNvPr id="7" name="Metin kutusu 6"/>
          <p:cNvSpPr txBox="1"/>
          <p:nvPr/>
        </p:nvSpPr>
        <p:spPr>
          <a:xfrm>
            <a:off x="5292027" y="6395756"/>
            <a:ext cx="1576009" cy="461665"/>
          </a:xfrm>
          <a:prstGeom prst="rect">
            <a:avLst/>
          </a:prstGeom>
          <a:noFill/>
        </p:spPr>
        <p:txBody>
          <a:bodyPr wrap="none" rtlCol="0">
            <a:spAutoFit/>
          </a:bodyPr>
          <a:lstStyle/>
          <a:p>
            <a:r>
              <a:rPr lang="tr-TR" sz="2400" b="1" dirty="0">
                <a:solidFill>
                  <a:schemeClr val="bg1"/>
                </a:solidFill>
              </a:rPr>
              <a:t>ORTAOKUL</a:t>
            </a:r>
          </a:p>
        </p:txBody>
      </p:sp>
    </p:spTree>
    <p:extLst>
      <p:ext uri="{BB962C8B-B14F-4D97-AF65-F5344CB8AC3E}">
        <p14:creationId xmlns:p14="http://schemas.microsoft.com/office/powerpoint/2010/main" val="2240375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Damla">
  <a:themeElements>
    <a:clrScheme name="Damla">
      <a:dk1>
        <a:sysClr val="windowText" lastClr="000000"/>
      </a:dk1>
      <a:lt1>
        <a:sysClr val="window" lastClr="FFFFFF"/>
      </a:lt1>
      <a:dk2>
        <a:srgbClr val="1C647B"/>
      </a:dk2>
      <a:lt2>
        <a:srgbClr val="98B7D3"/>
      </a:lt2>
      <a:accent1>
        <a:srgbClr val="274FA4"/>
      </a:accent1>
      <a:accent2>
        <a:srgbClr val="48A8D0"/>
      </a:accent2>
      <a:accent3>
        <a:srgbClr val="53B18F"/>
      </a:accent3>
      <a:accent4>
        <a:srgbClr val="D78D38"/>
      </a:accent4>
      <a:accent5>
        <a:srgbClr val="BA3F51"/>
      </a:accent5>
      <a:accent6>
        <a:srgbClr val="AE52D9"/>
      </a:accent6>
      <a:hlink>
        <a:srgbClr val="2AA2DA"/>
      </a:hlink>
      <a:folHlink>
        <a:srgbClr val="76A3B8"/>
      </a:folHlink>
    </a:clrScheme>
    <a:fontScheme name="Damla">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la">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92000"/>
                <a:satMod val="180000"/>
                <a:lumMod val="114000"/>
              </a:schemeClr>
            </a:gs>
            <a:gs pos="100000">
              <a:schemeClr val="phClr">
                <a:shade val="92000"/>
                <a:satMod val="170000"/>
                <a:lumMod val="96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DEB094D4-7FD8-4F86-93D5-B0F1341EF586}"/>
    </a:ext>
  </a:extLst>
</a:theme>
</file>

<file path=ppt/theme/theme4.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2253</TotalTime>
  <Words>4443</Words>
  <Application>Microsoft Office PowerPoint</Application>
  <PresentationFormat>Geniş ekran</PresentationFormat>
  <Paragraphs>717</Paragraphs>
  <Slides>59</Slides>
  <Notes>38</Notes>
  <HiddenSlides>0</HiddenSlides>
  <MMClips>0</MMClips>
  <ScaleCrop>false</ScaleCrop>
  <HeadingPairs>
    <vt:vector size="6" baseType="variant">
      <vt:variant>
        <vt:lpstr>Kullanılan Yazı Tipleri</vt:lpstr>
      </vt:variant>
      <vt:variant>
        <vt:i4>14</vt:i4>
      </vt:variant>
      <vt:variant>
        <vt:lpstr>Tema</vt:lpstr>
      </vt:variant>
      <vt:variant>
        <vt:i4>3</vt:i4>
      </vt:variant>
      <vt:variant>
        <vt:lpstr>Slayt Başlıkları</vt:lpstr>
      </vt:variant>
      <vt:variant>
        <vt:i4>59</vt:i4>
      </vt:variant>
    </vt:vector>
  </HeadingPairs>
  <TitlesOfParts>
    <vt:vector size="76" baseType="lpstr">
      <vt:lpstr>Aparajita</vt:lpstr>
      <vt:lpstr>-apple-system-body</vt:lpstr>
      <vt:lpstr>Arial</vt:lpstr>
      <vt:lpstr>Arial Black</vt:lpstr>
      <vt:lpstr>Calibri</vt:lpstr>
      <vt:lpstr>Calibri Light</vt:lpstr>
      <vt:lpstr>Inter</vt:lpstr>
      <vt:lpstr>Kermit Semibold</vt:lpstr>
      <vt:lpstr>Kristen ITC</vt:lpstr>
      <vt:lpstr>Times New Roman</vt:lpstr>
      <vt:lpstr>TimesNewRomanPSMT</vt:lpstr>
      <vt:lpstr>Tw Cen MT</vt:lpstr>
      <vt:lpstr>Verdana</vt:lpstr>
      <vt:lpstr>Wingdings</vt:lpstr>
      <vt:lpstr>Office Teması</vt:lpstr>
      <vt:lpstr>2_Office Teması</vt:lpstr>
      <vt:lpstr>Damla</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Liseye Geçiş Sistemi</vt:lpstr>
      <vt:lpstr>PowerPoint Sunusu</vt:lpstr>
      <vt:lpstr>PowerPoint Sunusu</vt:lpstr>
      <vt:lpstr>PowerPoint Sunusu</vt:lpstr>
      <vt:lpstr>PowerPoint Sunusu</vt:lpstr>
      <vt:lpstr>LGS’de her ders için 8. sınıf kazanımları esas alınmıştır.  </vt:lpstr>
      <vt:lpstr>PowerPoint Sunusu</vt:lpstr>
      <vt:lpstr>Birinci Bölüm  Sözel Alan</vt:lpstr>
      <vt:lpstr>İkinci Bölüm  Sayısal Alan</vt:lpstr>
      <vt:lpstr>Puan Hesaplanırken Kullanılacak  Ağırlık Katsayıları </vt:lpstr>
      <vt:lpstr>LGS’yi Tanıyalım</vt:lpstr>
      <vt:lpstr>Okul Başarı Puanı (OBP) nedir?  LGS puanını etkiliyor mu? </vt:lpstr>
      <vt:lpstr>PowerPoint Sunusu</vt:lpstr>
      <vt:lpstr>PowerPoint Sunusu</vt:lpstr>
      <vt:lpstr>PowerPoint Sunusu</vt:lpstr>
      <vt:lpstr>PowerPoint Sunusu</vt:lpstr>
      <vt:lpstr>İstanbul’daki en yüksek puanlı  ilk 20 devlet lisesi</vt:lpstr>
      <vt:lpstr>Ankara’daki en yüksek puanlı ilk 10 devlet lisesi</vt:lpstr>
      <vt:lpstr>İzmir’deki en yüksek puanlı ilk 10 devlet lisesi</vt:lpstr>
      <vt:lpstr>SAMSUN İLİNDEKİ LGS PUANIYLA ÖĞRENCİ ALAN DEVLET LİSELERİ</vt:lpstr>
      <vt:lpstr>SAMSUN  İLİNDEKİ LGS PUANIYLA ÖĞRENCİ ALAN DEVLET LİSELERİ</vt:lpstr>
      <vt:lpstr>SAMSUN  İLİNDEKİ LGS PUANIYLA ÖĞRENCİ ALAN DEVLET LİSELERİ</vt:lpstr>
      <vt:lpstr>Özel yabancı lise kontenjan ve puanları </vt:lpstr>
      <vt:lpstr>PowerPoint Sunusu</vt:lpstr>
      <vt:lpstr>PowerPoint Sunusu</vt:lpstr>
      <vt:lpstr>PowerPoint Sunusu</vt:lpstr>
      <vt:lpstr>Lgs hazIrlIk  Okulumuz rehberlİk çalIşmalarI </vt:lpstr>
      <vt:lpstr>Lgs hazIrlIk çalIşmalarI </vt:lpstr>
      <vt:lpstr>LGS HAZIRLIKLARI </vt:lpstr>
      <vt:lpstr>Lgs hazIrlIk çalIşmalarI</vt:lpstr>
      <vt:lpstr>Lİse tanItIm gezİlerİ</vt:lpstr>
      <vt:lpstr>Lİse tanItIm gezİlerİ</vt:lpstr>
      <vt:lpstr>Lİse tanItIm gezİlerİ</vt:lpstr>
      <vt:lpstr>Lgs hazIrlIk çalIşmalarI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Asus-Pc</dc:creator>
  <cp:lastModifiedBy>OMÜ VAKFI KOLEJİ</cp:lastModifiedBy>
  <cp:revision>186</cp:revision>
  <cp:lastPrinted>2022-08-16T07:10:44Z</cp:lastPrinted>
  <dcterms:created xsi:type="dcterms:W3CDTF">2018-05-28T13:17:47Z</dcterms:created>
  <dcterms:modified xsi:type="dcterms:W3CDTF">2026-09-16T08:08:19Z</dcterms:modified>
</cp:coreProperties>
</file>