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 id="2147483717" r:id="rId2"/>
  </p:sldMasterIdLst>
  <p:notesMasterIdLst>
    <p:notesMasterId r:id="rId63"/>
  </p:notesMasterIdLst>
  <p:handoutMasterIdLst>
    <p:handoutMasterId r:id="rId64"/>
  </p:handoutMasterIdLst>
  <p:sldIdLst>
    <p:sldId id="367" r:id="rId3"/>
    <p:sldId id="387" r:id="rId4"/>
    <p:sldId id="515" r:id="rId5"/>
    <p:sldId id="516" r:id="rId6"/>
    <p:sldId id="517" r:id="rId7"/>
    <p:sldId id="518" r:id="rId8"/>
    <p:sldId id="519" r:id="rId9"/>
    <p:sldId id="520" r:id="rId10"/>
    <p:sldId id="521" r:id="rId11"/>
    <p:sldId id="522" r:id="rId12"/>
    <p:sldId id="523" r:id="rId13"/>
    <p:sldId id="524" r:id="rId14"/>
    <p:sldId id="525" r:id="rId15"/>
    <p:sldId id="526" r:id="rId16"/>
    <p:sldId id="527" r:id="rId17"/>
    <p:sldId id="528" r:id="rId18"/>
    <p:sldId id="529" r:id="rId19"/>
    <p:sldId id="530" r:id="rId20"/>
    <p:sldId id="531" r:id="rId21"/>
    <p:sldId id="532" r:id="rId22"/>
    <p:sldId id="533" r:id="rId23"/>
    <p:sldId id="535" r:id="rId24"/>
    <p:sldId id="536" r:id="rId25"/>
    <p:sldId id="537" r:id="rId26"/>
    <p:sldId id="539" r:id="rId27"/>
    <p:sldId id="540" r:id="rId28"/>
    <p:sldId id="541" r:id="rId29"/>
    <p:sldId id="542" r:id="rId30"/>
    <p:sldId id="543" r:id="rId31"/>
    <p:sldId id="544" r:id="rId32"/>
    <p:sldId id="545" r:id="rId33"/>
    <p:sldId id="546" r:id="rId34"/>
    <p:sldId id="501" r:id="rId35"/>
    <p:sldId id="399" r:id="rId36"/>
    <p:sldId id="337" r:id="rId37"/>
    <p:sldId id="499" r:id="rId38"/>
    <p:sldId id="500" r:id="rId39"/>
    <p:sldId id="371" r:id="rId40"/>
    <p:sldId id="372" r:id="rId41"/>
    <p:sldId id="368" r:id="rId42"/>
    <p:sldId id="369" r:id="rId43"/>
    <p:sldId id="502" r:id="rId44"/>
    <p:sldId id="351" r:id="rId45"/>
    <p:sldId id="352" r:id="rId46"/>
    <p:sldId id="356" r:id="rId47"/>
    <p:sldId id="360" r:id="rId48"/>
    <p:sldId id="345" r:id="rId49"/>
    <p:sldId id="394" r:id="rId50"/>
    <p:sldId id="395" r:id="rId51"/>
    <p:sldId id="396" r:id="rId52"/>
    <p:sldId id="398" r:id="rId53"/>
    <p:sldId id="304" r:id="rId54"/>
    <p:sldId id="262" r:id="rId55"/>
    <p:sldId id="504" r:id="rId56"/>
    <p:sldId id="505" r:id="rId57"/>
    <p:sldId id="506" r:id="rId58"/>
    <p:sldId id="507" r:id="rId59"/>
    <p:sldId id="508" r:id="rId60"/>
    <p:sldId id="511" r:id="rId61"/>
    <p:sldId id="514" r:id="rId6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259B5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6550D-2E01-4806-A6FA-BA244DC374EE}" type="doc">
      <dgm:prSet loTypeId="urn:microsoft.com/office/officeart/2005/8/layout/cycle1" loCatId="cycle" qsTypeId="urn:microsoft.com/office/officeart/2005/8/quickstyle/simple1" qsCatId="simple" csTypeId="urn:microsoft.com/office/officeart/2005/8/colors/accent1_2" csCatId="accent1"/>
      <dgm:spPr/>
    </dgm:pt>
    <dgm:pt modelId="{1390B77F-D6CB-4BB8-AD54-A7D2619097B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2"/>
              </a:solidFill>
              <a:effectLst/>
              <a:latin typeface="Arial" charset="0"/>
              <a:cs typeface="Arial" charset="0"/>
            </a:rPr>
            <a:t>PLAN</a:t>
          </a:r>
        </a:p>
      </dgm:t>
    </dgm:pt>
    <dgm:pt modelId="{80449882-906D-49EC-BA8E-AB6D67015F80}" type="parTrans" cxnId="{B2799CD8-0AE8-4767-B5D3-41A3B48DD985}">
      <dgm:prSet/>
      <dgm:spPr/>
      <dgm:t>
        <a:bodyPr/>
        <a:lstStyle/>
        <a:p>
          <a:endParaRPr lang="tr-TR"/>
        </a:p>
      </dgm:t>
    </dgm:pt>
    <dgm:pt modelId="{FC11B4AF-972E-446D-84A6-00DCA5EDFA31}" type="sibTrans" cxnId="{B2799CD8-0AE8-4767-B5D3-41A3B48DD985}">
      <dgm:prSet/>
      <dgm:spPr/>
      <dgm:t>
        <a:bodyPr/>
        <a:lstStyle/>
        <a:p>
          <a:endParaRPr lang="tr-TR"/>
        </a:p>
      </dgm:t>
    </dgm:pt>
    <dgm:pt modelId="{B3F11266-67DF-407A-AFD8-2604F499F09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2"/>
              </a:solidFill>
              <a:effectLst/>
              <a:latin typeface="Arial" charset="0"/>
              <a:cs typeface="Arial" charset="0"/>
            </a:rPr>
            <a:t>UYGULAMA</a:t>
          </a:r>
        </a:p>
      </dgm:t>
    </dgm:pt>
    <dgm:pt modelId="{0B6ADEF4-E9E0-4B8C-90F0-947447840C77}" type="parTrans" cxnId="{4994AEB1-48C9-480E-AA67-24EC0256CF6D}">
      <dgm:prSet/>
      <dgm:spPr/>
      <dgm:t>
        <a:bodyPr/>
        <a:lstStyle/>
        <a:p>
          <a:endParaRPr lang="tr-TR"/>
        </a:p>
      </dgm:t>
    </dgm:pt>
    <dgm:pt modelId="{29F49125-D025-42D3-B661-62B4A3C12976}" type="sibTrans" cxnId="{4994AEB1-48C9-480E-AA67-24EC0256CF6D}">
      <dgm:prSet/>
      <dgm:spPr/>
      <dgm:t>
        <a:bodyPr/>
        <a:lstStyle/>
        <a:p>
          <a:endParaRPr lang="tr-TR"/>
        </a:p>
      </dgm:t>
    </dgm:pt>
    <dgm:pt modelId="{E4D49A47-1F58-4A46-AC98-3CE57F476A2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2"/>
              </a:solidFill>
              <a:effectLst/>
              <a:latin typeface="Arial" charset="0"/>
              <a:cs typeface="Arial" charset="0"/>
            </a:rPr>
            <a:t>KONTROL</a:t>
          </a:r>
        </a:p>
      </dgm:t>
    </dgm:pt>
    <dgm:pt modelId="{08B716C9-A33F-4AE4-8470-0DBE4E1217B4}" type="parTrans" cxnId="{15A9F966-4052-4BC1-9A0F-CE3DDD25AE6F}">
      <dgm:prSet/>
      <dgm:spPr/>
      <dgm:t>
        <a:bodyPr/>
        <a:lstStyle/>
        <a:p>
          <a:endParaRPr lang="tr-TR"/>
        </a:p>
      </dgm:t>
    </dgm:pt>
    <dgm:pt modelId="{50A04D5A-713F-45BD-BF37-FACE37D1FE8C}" type="sibTrans" cxnId="{15A9F966-4052-4BC1-9A0F-CE3DDD25AE6F}">
      <dgm:prSet/>
      <dgm:spPr/>
      <dgm:t>
        <a:bodyPr/>
        <a:lstStyle/>
        <a:p>
          <a:endParaRPr lang="tr-TR"/>
        </a:p>
      </dgm:t>
    </dgm:pt>
    <dgm:pt modelId="{4D779D98-1149-4060-924B-CE2D8F6A85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b="1" i="0" u="none" strike="noStrike" cap="none" normalizeH="0" baseline="0" smtClean="0">
              <a:ln>
                <a:noFill/>
              </a:ln>
              <a:solidFill>
                <a:schemeClr val="tx2"/>
              </a:solidFill>
              <a:effectLst/>
              <a:latin typeface="Arial" charset="0"/>
              <a:cs typeface="Arial" charset="0"/>
            </a:rPr>
            <a:t>HEDEF</a:t>
          </a:r>
        </a:p>
      </dgm:t>
    </dgm:pt>
    <dgm:pt modelId="{26FD78D5-A83F-418C-BFF9-C674F5ED6A4F}" type="parTrans" cxnId="{6A508E1E-6B67-4296-A51B-8B5825B6059E}">
      <dgm:prSet/>
      <dgm:spPr/>
      <dgm:t>
        <a:bodyPr/>
        <a:lstStyle/>
        <a:p>
          <a:endParaRPr lang="tr-TR"/>
        </a:p>
      </dgm:t>
    </dgm:pt>
    <dgm:pt modelId="{8677F73E-B31F-4732-95AA-5DA3289C38CD}" type="sibTrans" cxnId="{6A508E1E-6B67-4296-A51B-8B5825B6059E}">
      <dgm:prSet/>
      <dgm:spPr/>
      <dgm:t>
        <a:bodyPr/>
        <a:lstStyle/>
        <a:p>
          <a:endParaRPr lang="tr-TR"/>
        </a:p>
      </dgm:t>
    </dgm:pt>
    <dgm:pt modelId="{6C244BD3-96DF-453E-8200-4597916D6402}" type="pres">
      <dgm:prSet presAssocID="{8F16550D-2E01-4806-A6FA-BA244DC374EE}" presName="cycle" presStyleCnt="0">
        <dgm:presLayoutVars>
          <dgm:dir/>
          <dgm:resizeHandles val="exact"/>
        </dgm:presLayoutVars>
      </dgm:prSet>
      <dgm:spPr/>
    </dgm:pt>
    <dgm:pt modelId="{12BC80BA-5BF9-4ACF-85AC-6452658C9D6B}" type="pres">
      <dgm:prSet presAssocID="{1390B77F-D6CB-4BB8-AD54-A7D2619097BE}" presName="dummy" presStyleCnt="0"/>
      <dgm:spPr/>
    </dgm:pt>
    <dgm:pt modelId="{D92F6E19-C089-4F54-B016-7C7F29B10E1D}" type="pres">
      <dgm:prSet presAssocID="{1390B77F-D6CB-4BB8-AD54-A7D2619097BE}" presName="node" presStyleLbl="revTx" presStyleIdx="0" presStyleCnt="4">
        <dgm:presLayoutVars>
          <dgm:bulletEnabled val="1"/>
        </dgm:presLayoutVars>
      </dgm:prSet>
      <dgm:spPr/>
      <dgm:t>
        <a:bodyPr/>
        <a:lstStyle/>
        <a:p>
          <a:endParaRPr lang="tr-TR"/>
        </a:p>
      </dgm:t>
    </dgm:pt>
    <dgm:pt modelId="{88EA6D85-C95D-476B-A4D5-DBE77324EDDC}" type="pres">
      <dgm:prSet presAssocID="{FC11B4AF-972E-446D-84A6-00DCA5EDFA31}" presName="sibTrans" presStyleLbl="node1" presStyleIdx="0" presStyleCnt="4"/>
      <dgm:spPr/>
      <dgm:t>
        <a:bodyPr/>
        <a:lstStyle/>
        <a:p>
          <a:endParaRPr lang="tr-TR"/>
        </a:p>
      </dgm:t>
    </dgm:pt>
    <dgm:pt modelId="{2D7031CF-A6A8-4007-93FD-DDD1503699B3}" type="pres">
      <dgm:prSet presAssocID="{B3F11266-67DF-407A-AFD8-2604F499F096}" presName="dummy" presStyleCnt="0"/>
      <dgm:spPr/>
    </dgm:pt>
    <dgm:pt modelId="{3012C132-4D02-4782-9941-B051C69AC6BD}" type="pres">
      <dgm:prSet presAssocID="{B3F11266-67DF-407A-AFD8-2604F499F096}" presName="node" presStyleLbl="revTx" presStyleIdx="1" presStyleCnt="4">
        <dgm:presLayoutVars>
          <dgm:bulletEnabled val="1"/>
        </dgm:presLayoutVars>
      </dgm:prSet>
      <dgm:spPr/>
      <dgm:t>
        <a:bodyPr/>
        <a:lstStyle/>
        <a:p>
          <a:endParaRPr lang="tr-TR"/>
        </a:p>
      </dgm:t>
    </dgm:pt>
    <dgm:pt modelId="{5D1EA3E2-9DC5-4153-9FB5-B0718AA2716F}" type="pres">
      <dgm:prSet presAssocID="{29F49125-D025-42D3-B661-62B4A3C12976}" presName="sibTrans" presStyleLbl="node1" presStyleIdx="1" presStyleCnt="4"/>
      <dgm:spPr/>
      <dgm:t>
        <a:bodyPr/>
        <a:lstStyle/>
        <a:p>
          <a:endParaRPr lang="tr-TR"/>
        </a:p>
      </dgm:t>
    </dgm:pt>
    <dgm:pt modelId="{7343E223-9135-4F73-B9F5-C94CBE51D99F}" type="pres">
      <dgm:prSet presAssocID="{E4D49A47-1F58-4A46-AC98-3CE57F476A28}" presName="dummy" presStyleCnt="0"/>
      <dgm:spPr/>
    </dgm:pt>
    <dgm:pt modelId="{6916F502-231C-46E3-8E4D-7C852EF4C5B6}" type="pres">
      <dgm:prSet presAssocID="{E4D49A47-1F58-4A46-AC98-3CE57F476A28}" presName="node" presStyleLbl="revTx" presStyleIdx="2" presStyleCnt="4">
        <dgm:presLayoutVars>
          <dgm:bulletEnabled val="1"/>
        </dgm:presLayoutVars>
      </dgm:prSet>
      <dgm:spPr/>
      <dgm:t>
        <a:bodyPr/>
        <a:lstStyle/>
        <a:p>
          <a:endParaRPr lang="tr-TR"/>
        </a:p>
      </dgm:t>
    </dgm:pt>
    <dgm:pt modelId="{106FE38D-9CC1-4CEB-AAF8-153A874238B0}" type="pres">
      <dgm:prSet presAssocID="{50A04D5A-713F-45BD-BF37-FACE37D1FE8C}" presName="sibTrans" presStyleLbl="node1" presStyleIdx="2" presStyleCnt="4"/>
      <dgm:spPr/>
      <dgm:t>
        <a:bodyPr/>
        <a:lstStyle/>
        <a:p>
          <a:endParaRPr lang="tr-TR"/>
        </a:p>
      </dgm:t>
    </dgm:pt>
    <dgm:pt modelId="{2B0C29F6-A8FE-41C8-8292-58B8CDA84F71}" type="pres">
      <dgm:prSet presAssocID="{4D779D98-1149-4060-924B-CE2D8F6A8527}" presName="dummy" presStyleCnt="0"/>
      <dgm:spPr/>
    </dgm:pt>
    <dgm:pt modelId="{4B08E9B4-4346-47CD-B129-7F2C9430B3A4}" type="pres">
      <dgm:prSet presAssocID="{4D779D98-1149-4060-924B-CE2D8F6A8527}" presName="node" presStyleLbl="revTx" presStyleIdx="3" presStyleCnt="4">
        <dgm:presLayoutVars>
          <dgm:bulletEnabled val="1"/>
        </dgm:presLayoutVars>
      </dgm:prSet>
      <dgm:spPr/>
      <dgm:t>
        <a:bodyPr/>
        <a:lstStyle/>
        <a:p>
          <a:endParaRPr lang="tr-TR"/>
        </a:p>
      </dgm:t>
    </dgm:pt>
    <dgm:pt modelId="{0738707E-10E7-4F80-A905-D543C3C53BF2}" type="pres">
      <dgm:prSet presAssocID="{8677F73E-B31F-4732-95AA-5DA3289C38CD}" presName="sibTrans" presStyleLbl="node1" presStyleIdx="3" presStyleCnt="4"/>
      <dgm:spPr/>
      <dgm:t>
        <a:bodyPr/>
        <a:lstStyle/>
        <a:p>
          <a:endParaRPr lang="tr-TR"/>
        </a:p>
      </dgm:t>
    </dgm:pt>
  </dgm:ptLst>
  <dgm:cxnLst>
    <dgm:cxn modelId="{4994AEB1-48C9-480E-AA67-24EC0256CF6D}" srcId="{8F16550D-2E01-4806-A6FA-BA244DC374EE}" destId="{B3F11266-67DF-407A-AFD8-2604F499F096}" srcOrd="1" destOrd="0" parTransId="{0B6ADEF4-E9E0-4B8C-90F0-947447840C77}" sibTransId="{29F49125-D025-42D3-B661-62B4A3C12976}"/>
    <dgm:cxn modelId="{B2799CD8-0AE8-4767-B5D3-41A3B48DD985}" srcId="{8F16550D-2E01-4806-A6FA-BA244DC374EE}" destId="{1390B77F-D6CB-4BB8-AD54-A7D2619097BE}" srcOrd="0" destOrd="0" parTransId="{80449882-906D-49EC-BA8E-AB6D67015F80}" sibTransId="{FC11B4AF-972E-446D-84A6-00DCA5EDFA31}"/>
    <dgm:cxn modelId="{2930E4DA-4295-400E-8C03-E93180EF65BF}" type="presOf" srcId="{8F16550D-2E01-4806-A6FA-BA244DC374EE}" destId="{6C244BD3-96DF-453E-8200-4597916D6402}" srcOrd="0" destOrd="0" presId="urn:microsoft.com/office/officeart/2005/8/layout/cycle1"/>
    <dgm:cxn modelId="{3CBEDB9C-8EF0-42BD-A51B-CC102D94E223}" type="presOf" srcId="{FC11B4AF-972E-446D-84A6-00DCA5EDFA31}" destId="{88EA6D85-C95D-476B-A4D5-DBE77324EDDC}" srcOrd="0" destOrd="0" presId="urn:microsoft.com/office/officeart/2005/8/layout/cycle1"/>
    <dgm:cxn modelId="{10BD2EF0-673C-404A-9743-9C86B9D7A801}" type="presOf" srcId="{B3F11266-67DF-407A-AFD8-2604F499F096}" destId="{3012C132-4D02-4782-9941-B051C69AC6BD}" srcOrd="0" destOrd="0" presId="urn:microsoft.com/office/officeart/2005/8/layout/cycle1"/>
    <dgm:cxn modelId="{80ACA6BA-59CD-457B-AFD2-293FFE34DEC3}" type="presOf" srcId="{8677F73E-B31F-4732-95AA-5DA3289C38CD}" destId="{0738707E-10E7-4F80-A905-D543C3C53BF2}" srcOrd="0" destOrd="0" presId="urn:microsoft.com/office/officeart/2005/8/layout/cycle1"/>
    <dgm:cxn modelId="{51F8A444-7D35-47F6-8AA1-4A69D5A25C64}" type="presOf" srcId="{1390B77F-D6CB-4BB8-AD54-A7D2619097BE}" destId="{D92F6E19-C089-4F54-B016-7C7F29B10E1D}" srcOrd="0" destOrd="0" presId="urn:microsoft.com/office/officeart/2005/8/layout/cycle1"/>
    <dgm:cxn modelId="{06CE72E7-7D2B-4DAF-9197-6DF8CC272C16}" type="presOf" srcId="{E4D49A47-1F58-4A46-AC98-3CE57F476A28}" destId="{6916F502-231C-46E3-8E4D-7C852EF4C5B6}" srcOrd="0" destOrd="0" presId="urn:microsoft.com/office/officeart/2005/8/layout/cycle1"/>
    <dgm:cxn modelId="{6A508E1E-6B67-4296-A51B-8B5825B6059E}" srcId="{8F16550D-2E01-4806-A6FA-BA244DC374EE}" destId="{4D779D98-1149-4060-924B-CE2D8F6A8527}" srcOrd="3" destOrd="0" parTransId="{26FD78D5-A83F-418C-BFF9-C674F5ED6A4F}" sibTransId="{8677F73E-B31F-4732-95AA-5DA3289C38CD}"/>
    <dgm:cxn modelId="{15A9F966-4052-4BC1-9A0F-CE3DDD25AE6F}" srcId="{8F16550D-2E01-4806-A6FA-BA244DC374EE}" destId="{E4D49A47-1F58-4A46-AC98-3CE57F476A28}" srcOrd="2" destOrd="0" parTransId="{08B716C9-A33F-4AE4-8470-0DBE4E1217B4}" sibTransId="{50A04D5A-713F-45BD-BF37-FACE37D1FE8C}"/>
    <dgm:cxn modelId="{605BC7F1-B6A1-4E24-8D38-31D268C8AC44}" type="presOf" srcId="{4D779D98-1149-4060-924B-CE2D8F6A8527}" destId="{4B08E9B4-4346-47CD-B129-7F2C9430B3A4}" srcOrd="0" destOrd="0" presId="urn:microsoft.com/office/officeart/2005/8/layout/cycle1"/>
    <dgm:cxn modelId="{9A48B2DF-7F42-48AF-8234-D52522CD4EE0}" type="presOf" srcId="{29F49125-D025-42D3-B661-62B4A3C12976}" destId="{5D1EA3E2-9DC5-4153-9FB5-B0718AA2716F}" srcOrd="0" destOrd="0" presId="urn:microsoft.com/office/officeart/2005/8/layout/cycle1"/>
    <dgm:cxn modelId="{D9682F92-93C9-4FA7-95AB-16476F84D437}" type="presOf" srcId="{50A04D5A-713F-45BD-BF37-FACE37D1FE8C}" destId="{106FE38D-9CC1-4CEB-AAF8-153A874238B0}" srcOrd="0" destOrd="0" presId="urn:microsoft.com/office/officeart/2005/8/layout/cycle1"/>
    <dgm:cxn modelId="{E64688E1-BE2D-4B62-BE4C-431F5CD26B9F}" type="presParOf" srcId="{6C244BD3-96DF-453E-8200-4597916D6402}" destId="{12BC80BA-5BF9-4ACF-85AC-6452658C9D6B}" srcOrd="0" destOrd="0" presId="urn:microsoft.com/office/officeart/2005/8/layout/cycle1"/>
    <dgm:cxn modelId="{1CE501D5-14CF-4F26-8834-917B183D2D71}" type="presParOf" srcId="{6C244BD3-96DF-453E-8200-4597916D6402}" destId="{D92F6E19-C089-4F54-B016-7C7F29B10E1D}" srcOrd="1" destOrd="0" presId="urn:microsoft.com/office/officeart/2005/8/layout/cycle1"/>
    <dgm:cxn modelId="{9AB205BC-AD5A-4110-AED1-A58AC0C276C7}" type="presParOf" srcId="{6C244BD3-96DF-453E-8200-4597916D6402}" destId="{88EA6D85-C95D-476B-A4D5-DBE77324EDDC}" srcOrd="2" destOrd="0" presId="urn:microsoft.com/office/officeart/2005/8/layout/cycle1"/>
    <dgm:cxn modelId="{9D0C2952-C2B1-4592-A80F-E3E0EF7EFC8F}" type="presParOf" srcId="{6C244BD3-96DF-453E-8200-4597916D6402}" destId="{2D7031CF-A6A8-4007-93FD-DDD1503699B3}" srcOrd="3" destOrd="0" presId="urn:microsoft.com/office/officeart/2005/8/layout/cycle1"/>
    <dgm:cxn modelId="{7CDED842-2814-4CF5-9FA6-4ADE3D21F9C3}" type="presParOf" srcId="{6C244BD3-96DF-453E-8200-4597916D6402}" destId="{3012C132-4D02-4782-9941-B051C69AC6BD}" srcOrd="4" destOrd="0" presId="urn:microsoft.com/office/officeart/2005/8/layout/cycle1"/>
    <dgm:cxn modelId="{2C89D67D-7A78-4DA3-85BE-8D6D452C360F}" type="presParOf" srcId="{6C244BD3-96DF-453E-8200-4597916D6402}" destId="{5D1EA3E2-9DC5-4153-9FB5-B0718AA2716F}" srcOrd="5" destOrd="0" presId="urn:microsoft.com/office/officeart/2005/8/layout/cycle1"/>
    <dgm:cxn modelId="{EEAB0AB1-0F75-4673-8D49-FB57D45EF08C}" type="presParOf" srcId="{6C244BD3-96DF-453E-8200-4597916D6402}" destId="{7343E223-9135-4F73-B9F5-C94CBE51D99F}" srcOrd="6" destOrd="0" presId="urn:microsoft.com/office/officeart/2005/8/layout/cycle1"/>
    <dgm:cxn modelId="{0F21127C-61DD-4980-B3BE-BC572A54CED2}" type="presParOf" srcId="{6C244BD3-96DF-453E-8200-4597916D6402}" destId="{6916F502-231C-46E3-8E4D-7C852EF4C5B6}" srcOrd="7" destOrd="0" presId="urn:microsoft.com/office/officeart/2005/8/layout/cycle1"/>
    <dgm:cxn modelId="{EDDBD0D8-B0D2-4934-8FE3-0D1C6B3A536E}" type="presParOf" srcId="{6C244BD3-96DF-453E-8200-4597916D6402}" destId="{106FE38D-9CC1-4CEB-AAF8-153A874238B0}" srcOrd="8" destOrd="0" presId="urn:microsoft.com/office/officeart/2005/8/layout/cycle1"/>
    <dgm:cxn modelId="{8554B5DE-130C-4793-8376-D905E7D015A2}" type="presParOf" srcId="{6C244BD3-96DF-453E-8200-4597916D6402}" destId="{2B0C29F6-A8FE-41C8-8292-58B8CDA84F71}" srcOrd="9" destOrd="0" presId="urn:microsoft.com/office/officeart/2005/8/layout/cycle1"/>
    <dgm:cxn modelId="{53EDC3A9-5818-4989-B6B1-F7E49860658A}" type="presParOf" srcId="{6C244BD3-96DF-453E-8200-4597916D6402}" destId="{4B08E9B4-4346-47CD-B129-7F2C9430B3A4}" srcOrd="10" destOrd="0" presId="urn:microsoft.com/office/officeart/2005/8/layout/cycle1"/>
    <dgm:cxn modelId="{E7A0C25D-4E1E-4D92-9417-170D391958B9}" type="presParOf" srcId="{6C244BD3-96DF-453E-8200-4597916D6402}" destId="{0738707E-10E7-4F80-A905-D543C3C53BF2}" srcOrd="11" destOrd="0" presId="urn:microsoft.com/office/officeart/2005/8/layout/cycle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2F6E19-C089-4F54-B016-7C7F29B10E1D}">
      <dsp:nvSpPr>
        <dsp:cNvPr id="0" name=""/>
        <dsp:cNvSpPr/>
      </dsp:nvSpPr>
      <dsp:spPr>
        <a:xfrm>
          <a:off x="4848463" y="119285"/>
          <a:ext cx="1898932" cy="1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500" b="1" i="0" u="none" strike="noStrike" kern="1200" cap="none" normalizeH="0" baseline="0" smtClean="0">
              <a:ln>
                <a:noFill/>
              </a:ln>
              <a:solidFill>
                <a:schemeClr val="tx2"/>
              </a:solidFill>
              <a:effectLst/>
              <a:latin typeface="Arial" charset="0"/>
              <a:cs typeface="Arial" charset="0"/>
            </a:rPr>
            <a:t>PLAN</a:t>
          </a:r>
        </a:p>
      </dsp:txBody>
      <dsp:txXfrm>
        <a:off x="4848463" y="119285"/>
        <a:ext cx="1898932" cy="1898932"/>
      </dsp:txXfrm>
    </dsp:sp>
    <dsp:sp modelId="{88EA6D85-C95D-476B-A4D5-DBE77324EDDC}">
      <dsp:nvSpPr>
        <dsp:cNvPr id="0" name=""/>
        <dsp:cNvSpPr/>
      </dsp:nvSpPr>
      <dsp:spPr>
        <a:xfrm>
          <a:off x="1505811" y="17"/>
          <a:ext cx="5360852" cy="5360852"/>
        </a:xfrm>
        <a:prstGeom prst="circularArrow">
          <a:avLst>
            <a:gd name="adj1" fmla="val 6907"/>
            <a:gd name="adj2" fmla="val 465771"/>
            <a:gd name="adj3" fmla="val 547654"/>
            <a:gd name="adj4" fmla="val 20586576"/>
            <a:gd name="adj5" fmla="val 8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2C132-4D02-4782-9941-B051C69AC6BD}">
      <dsp:nvSpPr>
        <dsp:cNvPr id="0" name=""/>
        <dsp:cNvSpPr/>
      </dsp:nvSpPr>
      <dsp:spPr>
        <a:xfrm>
          <a:off x="4848463" y="3342669"/>
          <a:ext cx="1898932" cy="1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500" b="1" i="0" u="none" strike="noStrike" kern="1200" cap="none" normalizeH="0" baseline="0" smtClean="0">
              <a:ln>
                <a:noFill/>
              </a:ln>
              <a:solidFill>
                <a:schemeClr val="tx2"/>
              </a:solidFill>
              <a:effectLst/>
              <a:latin typeface="Arial" charset="0"/>
              <a:cs typeface="Arial" charset="0"/>
            </a:rPr>
            <a:t>UYGULAMA</a:t>
          </a:r>
        </a:p>
      </dsp:txBody>
      <dsp:txXfrm>
        <a:off x="4848463" y="3342669"/>
        <a:ext cx="1898932" cy="1898932"/>
      </dsp:txXfrm>
    </dsp:sp>
    <dsp:sp modelId="{5D1EA3E2-9DC5-4153-9FB5-B0718AA2716F}">
      <dsp:nvSpPr>
        <dsp:cNvPr id="0" name=""/>
        <dsp:cNvSpPr/>
      </dsp:nvSpPr>
      <dsp:spPr>
        <a:xfrm>
          <a:off x="1505811" y="17"/>
          <a:ext cx="5360852" cy="5360852"/>
        </a:xfrm>
        <a:prstGeom prst="circularArrow">
          <a:avLst>
            <a:gd name="adj1" fmla="val 6907"/>
            <a:gd name="adj2" fmla="val 465771"/>
            <a:gd name="adj3" fmla="val 5947654"/>
            <a:gd name="adj4" fmla="val 4386576"/>
            <a:gd name="adj5" fmla="val 8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16F502-231C-46E3-8E4D-7C852EF4C5B6}">
      <dsp:nvSpPr>
        <dsp:cNvPr id="0" name=""/>
        <dsp:cNvSpPr/>
      </dsp:nvSpPr>
      <dsp:spPr>
        <a:xfrm>
          <a:off x="1625078" y="3342669"/>
          <a:ext cx="1898932" cy="1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500" b="1" i="0" u="none" strike="noStrike" kern="1200" cap="none" normalizeH="0" baseline="0" smtClean="0">
              <a:ln>
                <a:noFill/>
              </a:ln>
              <a:solidFill>
                <a:schemeClr val="tx2"/>
              </a:solidFill>
              <a:effectLst/>
              <a:latin typeface="Arial" charset="0"/>
              <a:cs typeface="Arial" charset="0"/>
            </a:rPr>
            <a:t>KONTROL</a:t>
          </a:r>
        </a:p>
      </dsp:txBody>
      <dsp:txXfrm>
        <a:off x="1625078" y="3342669"/>
        <a:ext cx="1898932" cy="1898932"/>
      </dsp:txXfrm>
    </dsp:sp>
    <dsp:sp modelId="{106FE38D-9CC1-4CEB-AAF8-153A874238B0}">
      <dsp:nvSpPr>
        <dsp:cNvPr id="0" name=""/>
        <dsp:cNvSpPr/>
      </dsp:nvSpPr>
      <dsp:spPr>
        <a:xfrm>
          <a:off x="1505811" y="17"/>
          <a:ext cx="5360852" cy="5360852"/>
        </a:xfrm>
        <a:prstGeom prst="circularArrow">
          <a:avLst>
            <a:gd name="adj1" fmla="val 6907"/>
            <a:gd name="adj2" fmla="val 465771"/>
            <a:gd name="adj3" fmla="val 11347654"/>
            <a:gd name="adj4" fmla="val 9786576"/>
            <a:gd name="adj5" fmla="val 8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8E9B4-4346-47CD-B129-7F2C9430B3A4}">
      <dsp:nvSpPr>
        <dsp:cNvPr id="0" name=""/>
        <dsp:cNvSpPr/>
      </dsp:nvSpPr>
      <dsp:spPr>
        <a:xfrm>
          <a:off x="1625078" y="119285"/>
          <a:ext cx="1898932" cy="18989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altLang="tr-TR" sz="2500" b="1" i="0" u="none" strike="noStrike" kern="1200" cap="none" normalizeH="0" baseline="0" smtClean="0">
              <a:ln>
                <a:noFill/>
              </a:ln>
              <a:solidFill>
                <a:schemeClr val="tx2"/>
              </a:solidFill>
              <a:effectLst/>
              <a:latin typeface="Arial" charset="0"/>
              <a:cs typeface="Arial" charset="0"/>
            </a:rPr>
            <a:t>HEDEF</a:t>
          </a:r>
        </a:p>
      </dsp:txBody>
      <dsp:txXfrm>
        <a:off x="1625078" y="119285"/>
        <a:ext cx="1898932" cy="1898932"/>
      </dsp:txXfrm>
    </dsp:sp>
    <dsp:sp modelId="{0738707E-10E7-4F80-A905-D543C3C53BF2}">
      <dsp:nvSpPr>
        <dsp:cNvPr id="0" name=""/>
        <dsp:cNvSpPr/>
      </dsp:nvSpPr>
      <dsp:spPr>
        <a:xfrm>
          <a:off x="1505811" y="17"/>
          <a:ext cx="5360852" cy="5360852"/>
        </a:xfrm>
        <a:prstGeom prst="circularArrow">
          <a:avLst>
            <a:gd name="adj1" fmla="val 6907"/>
            <a:gd name="adj2" fmla="val 465771"/>
            <a:gd name="adj3" fmla="val 16747654"/>
            <a:gd name="adj4" fmla="val 15186576"/>
            <a:gd name="adj5" fmla="val 805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EFC90D-DC0F-4E8C-88AD-11A01E606347}" type="datetimeFigureOut">
              <a:rPr lang="tr-TR" smtClean="0"/>
              <a:pPr/>
              <a:t>02.10.2015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B408284-7764-48A2-AA83-472D9104E942}" type="slidenum">
              <a:rPr lang="tr-TR" smtClean="0"/>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F4F83-D6D2-48C0-8483-309B28D56F27}" type="datetimeFigureOut">
              <a:rPr lang="tr-TR" smtClean="0"/>
              <a:pPr/>
              <a:t>02.10.2015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531A24-48A2-49BC-8E6F-E0503D4143CA}" type="slidenum">
              <a:rPr lang="tr-TR" smtClean="0"/>
              <a:pPr/>
              <a:t>‹#›</a:t>
            </a:fld>
            <a:endParaRPr lang="tr-TR"/>
          </a:p>
        </p:txBody>
      </p:sp>
    </p:spTree>
    <p:extLst>
      <p:ext uri="{BB962C8B-B14F-4D97-AF65-F5344CB8AC3E}">
        <p14:creationId xmlns:p14="http://schemas.microsoft.com/office/powerpoint/2010/main" xmlns="" val="180902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a:ln/>
        </p:spPr>
      </p:sp>
      <p:sp>
        <p:nvSpPr>
          <p:cNvPr id="87043" name="2 Not Yer Tutucusu"/>
          <p:cNvSpPr>
            <a:spLocks noGrp="1"/>
          </p:cNvSpPr>
          <p:nvPr>
            <p:ph type="body" idx="1"/>
          </p:nvPr>
        </p:nvSpPr>
        <p:spPr>
          <a:noFill/>
          <a:ln/>
        </p:spPr>
        <p:txBody>
          <a:bodyPr/>
          <a:lstStyle/>
          <a:p>
            <a:pPr eaLnBrk="1" hangingPunct="1"/>
            <a:endParaRPr lang="tr-TR" smtClean="0"/>
          </a:p>
        </p:txBody>
      </p:sp>
      <p:sp>
        <p:nvSpPr>
          <p:cNvPr id="88068" name="3 Slayt Numarası Yer Tutucusu"/>
          <p:cNvSpPr>
            <a:spLocks noGrp="1"/>
          </p:cNvSpPr>
          <p:nvPr>
            <p:ph type="sldNum" sz="quarter" idx="5"/>
          </p:nvPr>
        </p:nvSpPr>
        <p:spPr/>
        <p:txBody>
          <a:bodyPr/>
          <a:lstStyle/>
          <a:p>
            <a:pPr>
              <a:defRPr/>
            </a:pPr>
            <a:fld id="{94C43D15-0665-4028-B003-D76D63E13447}" type="slidenum">
              <a:rPr lang="tr-TR" smtClean="0"/>
              <a:pPr>
                <a:defRPr/>
              </a:pPr>
              <a:t>39</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a:ln/>
        </p:spPr>
      </p:sp>
      <p:sp>
        <p:nvSpPr>
          <p:cNvPr id="96259" name="2 Not Yer Tutucusu"/>
          <p:cNvSpPr>
            <a:spLocks noGrp="1"/>
          </p:cNvSpPr>
          <p:nvPr>
            <p:ph type="body" idx="1"/>
          </p:nvPr>
        </p:nvSpPr>
        <p:spPr>
          <a:noFill/>
          <a:ln/>
        </p:spPr>
        <p:txBody>
          <a:bodyPr/>
          <a:lstStyle/>
          <a:p>
            <a:pPr eaLnBrk="1" hangingPunct="1"/>
            <a:endParaRPr lang="tr-TR" smtClean="0"/>
          </a:p>
        </p:txBody>
      </p:sp>
      <p:sp>
        <p:nvSpPr>
          <p:cNvPr id="97284" name="3 Slayt Numarası Yer Tutucusu"/>
          <p:cNvSpPr>
            <a:spLocks noGrp="1"/>
          </p:cNvSpPr>
          <p:nvPr>
            <p:ph type="sldNum" sz="quarter" idx="5"/>
          </p:nvPr>
        </p:nvSpPr>
        <p:spPr/>
        <p:txBody>
          <a:bodyPr/>
          <a:lstStyle/>
          <a:p>
            <a:pPr>
              <a:defRPr/>
            </a:pPr>
            <a:fld id="{F70880F4-C5A4-42EC-B535-52C3D7179660}" type="slidenum">
              <a:rPr lang="tr-TR" smtClean="0"/>
              <a:pPr>
                <a:defRPr/>
              </a:pPr>
              <a:t>52</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Slayt Görüntüsü Yer Tutucusu"/>
          <p:cNvSpPr>
            <a:spLocks noGrp="1" noRot="1" noChangeAspect="1" noTextEdit="1"/>
          </p:cNvSpPr>
          <p:nvPr>
            <p:ph type="sldImg"/>
          </p:nvPr>
        </p:nvSpPr>
        <p:spPr>
          <a:ln/>
        </p:spPr>
      </p:sp>
      <p:sp>
        <p:nvSpPr>
          <p:cNvPr id="64515" name="2 Not Yer Tutucusu"/>
          <p:cNvSpPr>
            <a:spLocks noGrp="1"/>
          </p:cNvSpPr>
          <p:nvPr>
            <p:ph type="body" idx="1"/>
          </p:nvPr>
        </p:nvSpPr>
        <p:spPr>
          <a:noFill/>
          <a:ln/>
        </p:spPr>
        <p:txBody>
          <a:bodyPr/>
          <a:lstStyle/>
          <a:p>
            <a:pPr eaLnBrk="1" hangingPunct="1"/>
            <a:endParaRPr lang="tr-TR" smtClean="0"/>
          </a:p>
        </p:txBody>
      </p:sp>
      <p:sp>
        <p:nvSpPr>
          <p:cNvPr id="65540" name="3 Slayt Numarası Yer Tutucusu"/>
          <p:cNvSpPr>
            <a:spLocks noGrp="1"/>
          </p:cNvSpPr>
          <p:nvPr>
            <p:ph type="sldNum" sz="quarter" idx="5"/>
          </p:nvPr>
        </p:nvSpPr>
        <p:spPr/>
        <p:txBody>
          <a:bodyPr/>
          <a:lstStyle/>
          <a:p>
            <a:pPr>
              <a:defRPr/>
            </a:pPr>
            <a:fld id="{B050B573-42CB-4E8D-BACA-1EE04BF31219}" type="slidenum">
              <a:rPr lang="tr-TR" smtClean="0"/>
              <a:pPr>
                <a:defRPr/>
              </a:pPr>
              <a:t>53</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7FA456AB-FB63-4D47-A84A-60C1E1702307}"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0" y="0"/>
            <a:ext cx="9144000" cy="47625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0" y="476250"/>
            <a:ext cx="4495800" cy="5761038"/>
          </a:xfrm>
        </p:spPr>
        <p:txBody>
          <a:bodyPr/>
          <a:lstStyle/>
          <a:p>
            <a:pPr lvl="0"/>
            <a:endParaRPr lang="tr-TR" noProof="0" smtClean="0"/>
          </a:p>
        </p:txBody>
      </p:sp>
      <p:sp>
        <p:nvSpPr>
          <p:cNvPr id="4" name="3 Metin Yer Tutucusu"/>
          <p:cNvSpPr>
            <a:spLocks noGrp="1"/>
          </p:cNvSpPr>
          <p:nvPr>
            <p:ph type="body" sz="half" idx="2"/>
          </p:nvPr>
        </p:nvSpPr>
        <p:spPr>
          <a:xfrm>
            <a:off x="4648200" y="476250"/>
            <a:ext cx="4495800" cy="57610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Altbilgi Yer Tutucusu"/>
          <p:cNvSpPr>
            <a:spLocks noGrp="1"/>
          </p:cNvSpPr>
          <p:nvPr>
            <p:ph type="ftr" sz="quarter" idx="10"/>
          </p:nvPr>
        </p:nvSpPr>
        <p:spPr/>
        <p:txBody>
          <a:bodyPr/>
          <a:lstStyle>
            <a:lvl1pPr>
              <a:defRPr>
                <a:solidFill>
                  <a:schemeClr val="tx1"/>
                </a:solidFill>
                <a:effectLst>
                  <a:outerShdw blurRad="38100" dist="38100" dir="2700000" algn="tl">
                    <a:srgbClr val="FFFFFF"/>
                  </a:outerShdw>
                </a:effectLst>
              </a:defRPr>
            </a:lvl1pPr>
          </a:lstStyle>
          <a:p>
            <a:pPr>
              <a:defRPr/>
            </a:pPr>
            <a:r>
              <a:rPr lang="tr-TR"/>
              <a:t>Afyon Rehberlik ve Araştırma Merkezi Müdürlüğü</a:t>
            </a:r>
          </a:p>
          <a:p>
            <a:pPr>
              <a:defRPr/>
            </a:pPr>
            <a:r>
              <a:rPr lang="tr-TR"/>
              <a:t>www.afyonram.cjb.net</a:t>
            </a:r>
          </a:p>
        </p:txBody>
      </p:sp>
    </p:spTree>
  </p:cSld>
  <p:clrMapOvr>
    <a:masterClrMapping/>
  </p:clrMapOvr>
  <p:transition>
    <p:strips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8382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668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50292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7"/>
          <p:cNvSpPr>
            <a:spLocks noGrp="1" noChangeArrowheads="1"/>
          </p:cNvSpPr>
          <p:nvPr>
            <p:ph type="dt" sz="half" idx="10"/>
          </p:nvPr>
        </p:nvSpPr>
        <p:spPr>
          <a:ln/>
        </p:spPr>
        <p:txBody>
          <a:bodyPr/>
          <a:lstStyle>
            <a:lvl1pPr>
              <a:defRPr/>
            </a:lvl1pPr>
          </a:lstStyle>
          <a:p>
            <a:pPr>
              <a:defRPr/>
            </a:pPr>
            <a:endParaRPr 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p>
        </p:txBody>
      </p:sp>
      <p:sp>
        <p:nvSpPr>
          <p:cNvPr id="7" name="Rectangle 11"/>
          <p:cNvSpPr>
            <a:spLocks noGrp="1" noChangeArrowheads="1"/>
          </p:cNvSpPr>
          <p:nvPr>
            <p:ph type="sldNum" sz="quarter" idx="12"/>
          </p:nvPr>
        </p:nvSpPr>
        <p:spPr>
          <a:ln/>
        </p:spPr>
        <p:txBody>
          <a:bodyPr/>
          <a:lstStyle>
            <a:lvl1pPr>
              <a:defRPr/>
            </a:lvl1pPr>
          </a:lstStyle>
          <a:p>
            <a:pPr>
              <a:defRPr/>
            </a:pPr>
            <a:fld id="{B69E3813-E814-4B47-A6D9-EC12FCD156E8}" type="slidenum">
              <a:rPr lang="tr-TR"/>
              <a:pPr>
                <a:defRPr/>
              </a:pPr>
              <a:t>‹#›</a:t>
            </a:fld>
            <a:endParaRPr lang="tr-TR" sz="1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8382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668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5029200" y="2101850"/>
            <a:ext cx="3810000" cy="4114800"/>
          </a:xfrm>
        </p:spPr>
        <p:txBody>
          <a:bodyPr/>
          <a:lstStyle/>
          <a:p>
            <a:pPr lvl="0"/>
            <a:endParaRPr lang="tr-TR"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tr-TR"/>
          </a:p>
        </p:txBody>
      </p:sp>
      <p:sp>
        <p:nvSpPr>
          <p:cNvPr id="6" name="Rectangle 8"/>
          <p:cNvSpPr>
            <a:spLocks noGrp="1" noChangeArrowheads="1"/>
          </p:cNvSpPr>
          <p:nvPr>
            <p:ph type="ftr" sz="quarter" idx="11"/>
          </p:nvPr>
        </p:nvSpPr>
        <p:spPr>
          <a:ln/>
        </p:spPr>
        <p:txBody>
          <a:bodyPr/>
          <a:lstStyle>
            <a:lvl1pPr>
              <a:defRPr/>
            </a:lvl1pPr>
          </a:lstStyle>
          <a:p>
            <a:pPr>
              <a:defRPr/>
            </a:pPr>
            <a:endParaRPr lang="tr-TR"/>
          </a:p>
        </p:txBody>
      </p:sp>
      <p:sp>
        <p:nvSpPr>
          <p:cNvPr id="7" name="Rectangle 11"/>
          <p:cNvSpPr>
            <a:spLocks noGrp="1" noChangeArrowheads="1"/>
          </p:cNvSpPr>
          <p:nvPr>
            <p:ph type="sldNum" sz="quarter" idx="12"/>
          </p:nvPr>
        </p:nvSpPr>
        <p:spPr>
          <a:ln/>
        </p:spPr>
        <p:txBody>
          <a:bodyPr/>
          <a:lstStyle>
            <a:lvl1pPr>
              <a:defRPr/>
            </a:lvl1pPr>
          </a:lstStyle>
          <a:p>
            <a:pPr>
              <a:defRPr/>
            </a:pPr>
            <a:fld id="{DE7471F8-7055-4C6B-8460-52773A123BC4}" type="slidenum">
              <a:rPr lang="tr-TR"/>
              <a:pPr>
                <a:defRPr/>
              </a:pPr>
              <a:t>‹#›</a:t>
            </a:fld>
            <a:endParaRPr lang="tr-TR" sz="1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838200"/>
            <a:ext cx="77724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066800" y="210185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5029200" y="21018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5029200" y="4235450"/>
            <a:ext cx="38100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7"/>
          <p:cNvSpPr>
            <a:spLocks noGrp="1" noChangeArrowheads="1"/>
          </p:cNvSpPr>
          <p:nvPr>
            <p:ph type="dt" sz="half" idx="10"/>
          </p:nvPr>
        </p:nvSpPr>
        <p:spPr>
          <a:ln/>
        </p:spPr>
        <p:txBody>
          <a:bodyPr/>
          <a:lstStyle>
            <a:lvl1pPr>
              <a:defRPr/>
            </a:lvl1pPr>
          </a:lstStyle>
          <a:p>
            <a:pPr>
              <a:defRPr/>
            </a:pPr>
            <a:endParaRPr lang="tr-TR"/>
          </a:p>
        </p:txBody>
      </p:sp>
      <p:sp>
        <p:nvSpPr>
          <p:cNvPr id="7" name="Rectangle 8"/>
          <p:cNvSpPr>
            <a:spLocks noGrp="1" noChangeArrowheads="1"/>
          </p:cNvSpPr>
          <p:nvPr>
            <p:ph type="ftr" sz="quarter" idx="11"/>
          </p:nvPr>
        </p:nvSpPr>
        <p:spPr>
          <a:ln/>
        </p:spPr>
        <p:txBody>
          <a:bodyPr/>
          <a:lstStyle>
            <a:lvl1pPr>
              <a:defRPr/>
            </a:lvl1pPr>
          </a:lstStyle>
          <a:p>
            <a:pPr>
              <a:defRPr/>
            </a:pPr>
            <a:endParaRPr lang="tr-TR"/>
          </a:p>
        </p:txBody>
      </p:sp>
      <p:sp>
        <p:nvSpPr>
          <p:cNvPr id="8" name="Rectangle 11"/>
          <p:cNvSpPr>
            <a:spLocks noGrp="1" noChangeArrowheads="1"/>
          </p:cNvSpPr>
          <p:nvPr>
            <p:ph type="sldNum" sz="quarter" idx="12"/>
          </p:nvPr>
        </p:nvSpPr>
        <p:spPr>
          <a:ln/>
        </p:spPr>
        <p:txBody>
          <a:bodyPr/>
          <a:lstStyle>
            <a:lvl1pPr>
              <a:defRPr/>
            </a:lvl1pPr>
          </a:lstStyle>
          <a:p>
            <a:pPr>
              <a:defRPr/>
            </a:pPr>
            <a:fld id="{8F6D8D65-72D5-45C8-AEEF-CA49C1124BF6}" type="slidenum">
              <a:rPr lang="tr-TR"/>
              <a:pPr>
                <a:defRPr/>
              </a:pPr>
              <a:t>‹#›</a:t>
            </a:fld>
            <a:endParaRPr lang="tr-TR" sz="140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dgm">
  <p:cSld name="Başlık ve Diyagram veya Kuruluş Grafiği">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40750" cy="1143000"/>
          </a:xfrm>
        </p:spPr>
        <p:txBody>
          <a:bodyPr/>
          <a:lstStyle/>
          <a:p>
            <a:r>
              <a:rPr lang="tr-TR" smtClean="0"/>
              <a:t>Asıl başlık stili için tıklatın</a:t>
            </a:r>
            <a:endParaRPr lang="tr-TR"/>
          </a:p>
        </p:txBody>
      </p:sp>
      <p:sp>
        <p:nvSpPr>
          <p:cNvPr id="3" name="2 SmartArt Yer Tutucusu"/>
          <p:cNvSpPr>
            <a:spLocks noGrp="1"/>
          </p:cNvSpPr>
          <p:nvPr>
            <p:ph type="dgm" idx="1"/>
          </p:nvPr>
        </p:nvSpPr>
        <p:spPr>
          <a:xfrm>
            <a:off x="301625" y="1600200"/>
            <a:ext cx="8540750" cy="4498975"/>
          </a:xfrm>
        </p:spPr>
        <p:txBody>
          <a:bodyPr/>
          <a:lstStyle/>
          <a:p>
            <a:endParaRPr lang="tr-TR"/>
          </a:p>
        </p:txBody>
      </p:sp>
      <p:sp>
        <p:nvSpPr>
          <p:cNvPr id="4" name="3 Veri Yer Tutucusu"/>
          <p:cNvSpPr>
            <a:spLocks noGrp="1"/>
          </p:cNvSpPr>
          <p:nvPr>
            <p:ph type="dt" sz="half" idx="10"/>
          </p:nvPr>
        </p:nvSpPr>
        <p:spPr>
          <a:xfrm>
            <a:off x="301625" y="6245225"/>
            <a:ext cx="2289175" cy="476250"/>
          </a:xfrm>
        </p:spPr>
        <p:txBody>
          <a:bodyPr/>
          <a:lstStyle>
            <a:lvl1pPr>
              <a:defRPr/>
            </a:lvl1pPr>
          </a:lstStyle>
          <a:p>
            <a:endParaRPr lang="tr-TR"/>
          </a:p>
        </p:txBody>
      </p:sp>
      <p:sp>
        <p:nvSpPr>
          <p:cNvPr id="5" name="4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6" name="5 Slayt Numarası Yer Tutucusu"/>
          <p:cNvSpPr>
            <a:spLocks noGrp="1"/>
          </p:cNvSpPr>
          <p:nvPr>
            <p:ph type="sldNum" sz="quarter" idx="12"/>
          </p:nvPr>
        </p:nvSpPr>
        <p:spPr>
          <a:xfrm>
            <a:off x="6553200" y="6245225"/>
            <a:ext cx="2289175" cy="476250"/>
          </a:xfrm>
        </p:spPr>
        <p:txBody>
          <a:bodyPr/>
          <a:lstStyle>
            <a:lvl1pPr>
              <a:defRPr/>
            </a:lvl1pPr>
          </a:lstStyle>
          <a:p>
            <a:fld id="{59B93DAF-A7F8-4E31-A059-1F2E7E2778A2}" type="slidenum">
              <a:rPr lang="tr-TR"/>
              <a:pPr/>
              <a:t>‹#›</a:t>
            </a:fld>
            <a:endParaRPr lang="tr-TR"/>
          </a:p>
        </p:txBody>
      </p:sp>
    </p:spTree>
  </p:cSld>
  <p:clrMapOvr>
    <a:masterClrMapping/>
  </p:clrMapOvr>
  <p:transition>
    <p:strips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3">
        <a:schemeClr val="bg1"/>
      </p:bgRef>
    </p:bg>
    <p:spTree>
      <p:nvGrpSpPr>
        <p:cNvPr id="1" name=""/>
        <p:cNvGrpSpPr/>
        <p:nvPr/>
      </p:nvGrpSpPr>
      <p:grpSpPr>
        <a:xfrm>
          <a:off x="0" y="0"/>
          <a:ext cx="0" cy="0"/>
          <a:chOff x="0" y="0"/>
          <a:chExt cx="0" cy="0"/>
        </a:xfrm>
      </p:grpSpPr>
      <p:sp>
        <p:nvSpPr>
          <p:cNvPr id="12" name="11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Alt Başlık"/>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17" name="16 Altbilgi Yer Tutucusu"/>
          <p:cNvSpPr>
            <a:spLocks noGrp="1"/>
          </p:cNvSpPr>
          <p:nvPr>
            <p:ph type="ftr" sz="quarter" idx="11"/>
          </p:nvPr>
        </p:nvSpPr>
        <p:spPr/>
        <p:txBody>
          <a:bodyPr/>
          <a:lstStyle/>
          <a:p>
            <a:endParaRPr lang="tr-TR"/>
          </a:p>
        </p:txBody>
      </p:sp>
      <p:sp>
        <p:nvSpPr>
          <p:cNvPr id="29" name="28 Slayt Numarası Yer Tutucusu"/>
          <p:cNvSpPr>
            <a:spLocks noGrp="1"/>
          </p:cNvSpPr>
          <p:nvPr>
            <p:ph type="sldNum" sz="quarter" idx="12"/>
          </p:nvPr>
        </p:nvSpPr>
        <p:spPr/>
        <p:txBody>
          <a:bodyPr lIns="0" tIns="0" rIns="0" bIns="0">
            <a:noAutofit/>
          </a:bodyPr>
          <a:lstStyle>
            <a:lvl1pPr>
              <a:defRPr sz="1400">
                <a:solidFill>
                  <a:srgbClr val="FFFFFF"/>
                </a:solidFill>
              </a:defRPr>
            </a:lvl1pPr>
          </a:lstStyle>
          <a:p>
            <a:fld id="{7FA456AB-FB63-4D47-A84A-60C1E1702307}" type="slidenum">
              <a:rPr lang="tr-TR" smtClean="0"/>
              <a:pPr/>
              <a:t>‹#›</a:t>
            </a:fld>
            <a:endParaRPr lang="tr-TR"/>
          </a:p>
        </p:txBody>
      </p:sp>
      <p:sp>
        <p:nvSpPr>
          <p:cNvPr id="7" name="6 Dikdörtgen"/>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7FA456AB-FB63-4D47-A84A-60C1E170230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
        <p:nvSpPr>
          <p:cNvPr id="8" name="7 İçerik Yer Tutucusu"/>
          <p:cNvSpPr>
            <a:spLocks noGrp="1"/>
          </p:cNvSpPr>
          <p:nvPr>
            <p:ph sz="quarter" idx="1"/>
          </p:nvPr>
        </p:nvSpPr>
        <p:spPr>
          <a:xfrm>
            <a:off x="914400" y="1447800"/>
            <a:ext cx="777240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7FA456AB-FB63-4D47-A84A-60C1E1702307}"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1168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9144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11" name="10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Yuvarlatılmış Dikdörtgen"/>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722313" y="952500"/>
            <a:ext cx="7772400" cy="1362075"/>
          </a:xfrm>
        </p:spPr>
        <p:txBody>
          <a:bodyPr anchor="b" anchorCtr="0"/>
          <a:lstStyle>
            <a:lvl1pPr algn="l">
              <a:buNone/>
              <a:defRPr sz="4000" b="0" cap="none"/>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5" name="4 Altbilgi Yer Tutucusu"/>
          <p:cNvSpPr>
            <a:spLocks noGrp="1"/>
          </p:cNvSpPr>
          <p:nvPr>
            <p:ph type="ftr" sz="quarter" idx="11"/>
          </p:nvPr>
        </p:nvSpPr>
        <p:spPr>
          <a:xfrm>
            <a:off x="800100" y="6172200"/>
            <a:ext cx="4000500" cy="457200"/>
          </a:xfrm>
        </p:spPr>
        <p:txBody>
          <a:bodyPr/>
          <a:lstStyle/>
          <a:p>
            <a:endParaRPr lang="tr-TR"/>
          </a:p>
        </p:txBody>
      </p:sp>
      <p:sp>
        <p:nvSpPr>
          <p:cNvPr id="7" name="6 Dikdörtgen"/>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146304" y="6208776"/>
            <a:ext cx="457200" cy="457200"/>
          </a:xfrm>
        </p:spPr>
        <p:txBody>
          <a:bodyPr/>
          <a:lstStyle/>
          <a:p>
            <a:fld id="{7FA456AB-FB63-4D47-A84A-60C1E1702307}"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
        <p:nvSpPr>
          <p:cNvPr id="9" name="8 İçerik Yer Tutucusu"/>
          <p:cNvSpPr>
            <a:spLocks noGrp="1"/>
          </p:cNvSpPr>
          <p:nvPr>
            <p:ph sz="quarter" idx="1"/>
          </p:nvPr>
        </p:nvSpPr>
        <p:spPr>
          <a:xfrm>
            <a:off x="91440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933950" y="1447800"/>
            <a:ext cx="3749040" cy="45720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3050"/>
            <a:ext cx="7772400" cy="1143000"/>
          </a:xfrm>
        </p:spPr>
        <p:txBody>
          <a:bodyPr anchor="b" anchorCtr="0"/>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
        <p:nvSpPr>
          <p:cNvPr id="11" name="10 İçerik Yer Tutucusu"/>
          <p:cNvSpPr>
            <a:spLocks noGrp="1"/>
          </p:cNvSpPr>
          <p:nvPr>
            <p:ph sz="half" idx="2"/>
          </p:nvPr>
        </p:nvSpPr>
        <p:spPr>
          <a:xfrm>
            <a:off x="9144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4"/>
          </p:nvPr>
        </p:nvSpPr>
        <p:spPr>
          <a:xfrm>
            <a:off x="4953000" y="2247900"/>
            <a:ext cx="3733800" cy="38862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7 Dikdörtgen"/>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914400" y="273050"/>
            <a:ext cx="7772400" cy="1143000"/>
          </a:xfrm>
        </p:spPr>
        <p:txBody>
          <a:bodyPr anchor="b" anchorCtr="0"/>
          <a:lstStyle>
            <a:lvl1pPr algn="l">
              <a:buNone/>
              <a:defRPr sz="4000" b="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7FA456AB-FB63-4D47-A84A-60C1E1702307}" type="slidenum">
              <a:rPr lang="tr-TR" smtClean="0"/>
              <a:pPr/>
              <a:t>‹#›</a:t>
            </a:fld>
            <a:endParaRPr lang="tr-TR"/>
          </a:p>
        </p:txBody>
      </p:sp>
      <p:sp>
        <p:nvSpPr>
          <p:cNvPr id="11" name="10 İçerik Yer Tutucusu"/>
          <p:cNvSpPr>
            <a:spLocks noGrp="1"/>
          </p:cNvSpPr>
          <p:nvPr>
            <p:ph sz="quarter" idx="1"/>
          </p:nvPr>
        </p:nvSpPr>
        <p:spPr>
          <a:xfrm>
            <a:off x="2971800" y="1600200"/>
            <a:ext cx="5715000" cy="4495800"/>
          </a:xfrm>
        </p:spPr>
        <p:txBody>
          <a:bodyPr vert="horz"/>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900550"/>
            <a:ext cx="7315200" cy="522288"/>
          </a:xfrm>
        </p:spPr>
        <p:txBody>
          <a:bodyPr anchor="ctr">
            <a:noAutofit/>
          </a:bodyPr>
          <a:lstStyle>
            <a:lvl1pPr algn="l">
              <a:buNone/>
              <a:defRPr sz="2800" b="0"/>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CAD903A3-EEBF-4A83-8A5C-66711E6ACBF6}" type="datetimeFigureOut">
              <a:rPr lang="tr-TR" smtClean="0"/>
              <a:pPr/>
              <a:t>02.10.2015</a:t>
            </a:fld>
            <a:endParaRPr lang="tr-TR"/>
          </a:p>
        </p:txBody>
      </p:sp>
      <p:sp>
        <p:nvSpPr>
          <p:cNvPr id="6" name="5 Altbilgi Yer Tutucusu"/>
          <p:cNvSpPr>
            <a:spLocks noGrp="1"/>
          </p:cNvSpPr>
          <p:nvPr>
            <p:ph type="ftr" sz="quarter" idx="11"/>
          </p:nvPr>
        </p:nvSpPr>
        <p:spPr>
          <a:xfrm>
            <a:off x="914400" y="6172200"/>
            <a:ext cx="3886200" cy="457200"/>
          </a:xfrm>
        </p:spPr>
        <p:txBody>
          <a:bodyPr/>
          <a:lstStyle/>
          <a:p>
            <a:endParaRPr lang="tr-TR"/>
          </a:p>
        </p:txBody>
      </p:sp>
      <p:sp>
        <p:nvSpPr>
          <p:cNvPr id="7" name="6 Slayt Numarası Yer Tutucusu"/>
          <p:cNvSpPr>
            <a:spLocks noGrp="1"/>
          </p:cNvSpPr>
          <p:nvPr>
            <p:ph type="sldNum" sz="quarter" idx="12"/>
          </p:nvPr>
        </p:nvSpPr>
        <p:spPr>
          <a:xfrm>
            <a:off x="146304" y="6208776"/>
            <a:ext cx="457200" cy="457200"/>
          </a:xfrm>
        </p:spPr>
        <p:txBody>
          <a:bodyPr/>
          <a:lstStyle/>
          <a:p>
            <a:fld id="{7FA456AB-FB63-4D47-A84A-60C1E1702307}" type="slidenum">
              <a:rPr lang="tr-TR" smtClean="0"/>
              <a:pPr/>
              <a:t>‹#›</a:t>
            </a:fld>
            <a:endParaRPr lang="tr-TR"/>
          </a:p>
        </p:txBody>
      </p:sp>
      <p:sp>
        <p:nvSpPr>
          <p:cNvPr id="11" name="10 Dikdörtgen"/>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Resim Yer Tutucusu"/>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AD903A3-EEBF-4A83-8A5C-66711E6ACBF6}" type="datetimeFigureOut">
              <a:rPr lang="tr-TR" smtClean="0"/>
              <a:pPr/>
              <a:t>02.10.2015</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FA456AB-FB63-4D47-A84A-60C1E170230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5" r:id="rId14"/>
    <p:sldLayoutId id="2147483716" r:id="rId15"/>
    <p:sldLayoutId id="2147483729" r:id="rId16"/>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Yuvarlatılmış Dikdörtgen"/>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Başlık Yer Tutucusu"/>
          <p:cNvSpPr>
            <a:spLocks noGrp="1"/>
          </p:cNvSpPr>
          <p:nvPr>
            <p:ph type="title"/>
          </p:nvPr>
        </p:nvSpPr>
        <p:spPr>
          <a:xfrm>
            <a:off x="914400" y="274638"/>
            <a:ext cx="7772400" cy="1143000"/>
          </a:xfrm>
          <a:prstGeom prst="rect">
            <a:avLst/>
          </a:prstGeom>
        </p:spPr>
        <p:txBody>
          <a:bodyPr bIns="91440"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AD903A3-EEBF-4A83-8A5C-66711E6ACBF6}" type="datetimeFigureOut">
              <a:rPr lang="tr-TR" smtClean="0"/>
              <a:pPr/>
              <a:t>02.10.2015</a:t>
            </a:fld>
            <a:endParaRPr lang="tr-TR"/>
          </a:p>
        </p:txBody>
      </p:sp>
      <p:sp>
        <p:nvSpPr>
          <p:cNvPr id="3" name="2 Altbilgi Yer Tutucusu"/>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7FA456AB-FB63-4D47-A84A-60C1E1702307}"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package" Target="../embeddings/Microsoft_Office_Excel__al__ma_Sayfas_1.xls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95400" y="3200400"/>
            <a:ext cx="6400800" cy="3252936"/>
          </a:xfrm>
        </p:spPr>
        <p:txBody>
          <a:bodyPr>
            <a:normAutofit/>
          </a:bodyPr>
          <a:lstStyle/>
          <a:p>
            <a:r>
              <a:rPr lang="tr-TR" sz="3200" b="1" dirty="0" smtClean="0">
                <a:solidFill>
                  <a:srgbClr val="FF0000"/>
                </a:solidFill>
                <a:latin typeface="Times New Roman" pitchFamily="18" charset="0"/>
                <a:cs typeface="Times New Roman" pitchFamily="18" charset="0"/>
              </a:rPr>
              <a:t>OMÜ VAKFI ÖZEL ORTAOKULU</a:t>
            </a:r>
          </a:p>
          <a:p>
            <a:endParaRPr lang="tr-TR" b="1" dirty="0" smtClean="0">
              <a:solidFill>
                <a:srgbClr val="FF0000"/>
              </a:solidFill>
              <a:latin typeface="Times New Roman" pitchFamily="18" charset="0"/>
              <a:cs typeface="Times New Roman" pitchFamily="18" charset="0"/>
            </a:endParaRPr>
          </a:p>
          <a:p>
            <a:endParaRPr lang="tr-TR" b="1" dirty="0">
              <a:solidFill>
                <a:srgbClr val="FF0000"/>
              </a:solidFill>
              <a:latin typeface="Times New Roman" pitchFamily="18" charset="0"/>
              <a:cs typeface="Times New Roman" pitchFamily="18" charset="0"/>
            </a:endParaRPr>
          </a:p>
          <a:p>
            <a:r>
              <a:rPr lang="tr-TR" b="1" dirty="0" smtClean="0">
                <a:solidFill>
                  <a:srgbClr val="FF0000"/>
                </a:solidFill>
                <a:latin typeface="Times New Roman" pitchFamily="18" charset="0"/>
                <a:cs typeface="Times New Roman" pitchFamily="18" charset="0"/>
              </a:rPr>
              <a:t> </a:t>
            </a:r>
            <a:r>
              <a:rPr lang="tr-TR" b="1" dirty="0" smtClean="0">
                <a:solidFill>
                  <a:srgbClr val="0070C0"/>
                </a:solidFill>
                <a:latin typeface="Times New Roman" pitchFamily="18" charset="0"/>
                <a:cs typeface="Times New Roman" pitchFamily="18" charset="0"/>
              </a:rPr>
              <a:t>REHBER ÖĞRETMEN </a:t>
            </a:r>
          </a:p>
          <a:p>
            <a:r>
              <a:rPr lang="tr-TR" b="1" dirty="0" smtClean="0">
                <a:solidFill>
                  <a:srgbClr val="FF0000"/>
                </a:solidFill>
                <a:latin typeface="Times New Roman" pitchFamily="18" charset="0"/>
                <a:cs typeface="Times New Roman" pitchFamily="18" charset="0"/>
              </a:rPr>
              <a:t> NİHAL ÇİNKA AKMAN</a:t>
            </a:r>
            <a:endParaRPr lang="tr-TR" b="1" dirty="0">
              <a:solidFill>
                <a:srgbClr val="FF0000"/>
              </a:solidFill>
              <a:latin typeface="Times New Roman" pitchFamily="18" charset="0"/>
              <a:cs typeface="Times New Roman" pitchFamily="18" charset="0"/>
            </a:endParaRPr>
          </a:p>
        </p:txBody>
      </p:sp>
      <p:sp>
        <p:nvSpPr>
          <p:cNvPr id="2" name="1 Başlık"/>
          <p:cNvSpPr>
            <a:spLocks noGrp="1"/>
          </p:cNvSpPr>
          <p:nvPr>
            <p:ph type="ctrTitle"/>
          </p:nvPr>
        </p:nvSpPr>
        <p:spPr/>
        <p:txBody>
          <a:bodyPr/>
          <a:lstStyle/>
          <a:p>
            <a:r>
              <a:rPr lang="tr-TR" b="1" dirty="0" smtClean="0">
                <a:latin typeface="Bookman Old Style" pitchFamily="18" charset="0"/>
              </a:rPr>
              <a:t>BAŞARIYA GÖTÜREN AİLE </a:t>
            </a:r>
            <a:endParaRPr lang="tr-TR" b="1" dirty="0">
              <a:latin typeface="Bookman Old Style" pitchFamily="18" charset="0"/>
            </a:endParaRPr>
          </a:p>
        </p:txBody>
      </p:sp>
      <p:pic>
        <p:nvPicPr>
          <p:cNvPr id="4" name="Picture 3" descr="C:\Users\OMÜ VAKFI KOLEJİ\Desktop\ÖNEMLİ\logo\LOGOmini.jpg"/>
          <p:cNvPicPr>
            <a:picLocks noChangeAspect="1" noChangeArrowheads="1"/>
          </p:cNvPicPr>
          <p:nvPr/>
        </p:nvPicPr>
        <p:blipFill>
          <a:blip r:embed="rId2" cstate="print"/>
          <a:srcRect/>
          <a:stretch>
            <a:fillRect/>
          </a:stretch>
        </p:blipFill>
        <p:spPr bwMode="auto">
          <a:xfrm>
            <a:off x="251520" y="404664"/>
            <a:ext cx="1359024" cy="139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Başlık 1"/>
          <p:cNvSpPr>
            <a:spLocks noGrp="1"/>
          </p:cNvSpPr>
          <p:nvPr>
            <p:ph type="title"/>
          </p:nvPr>
        </p:nvSpPr>
        <p:spPr/>
        <p:txBody>
          <a:bodyPr/>
          <a:lstStyle/>
          <a:p>
            <a:r>
              <a:rPr lang="tr-TR" b="1" smtClean="0"/>
              <a:t>SINAV SONUÇLARI NE ZAMAN AÇIKLANACAK?</a:t>
            </a:r>
          </a:p>
        </p:txBody>
      </p:sp>
      <p:sp>
        <p:nvSpPr>
          <p:cNvPr id="144387" name="Metin kutusu 5"/>
          <p:cNvSpPr txBox="1">
            <a:spLocks noChangeArrowheads="1"/>
          </p:cNvSpPr>
          <p:nvPr/>
        </p:nvSpPr>
        <p:spPr bwMode="auto">
          <a:xfrm>
            <a:off x="250825" y="2924175"/>
            <a:ext cx="8229112" cy="1569660"/>
          </a:xfrm>
          <a:prstGeom prst="rect">
            <a:avLst/>
          </a:prstGeom>
          <a:noFill/>
          <a:ln w="9525">
            <a:noFill/>
            <a:miter lim="800000"/>
            <a:headEnd/>
            <a:tailEnd/>
          </a:ln>
        </p:spPr>
        <p:txBody>
          <a:bodyPr wrap="none">
            <a:spAutoFit/>
          </a:bodyPr>
          <a:lstStyle/>
          <a:p>
            <a:r>
              <a:rPr lang="tr-TR" sz="3200" dirty="0"/>
              <a:t>1.Dönem sınav sonuçları </a:t>
            </a:r>
            <a:r>
              <a:rPr lang="tr-TR" sz="3200" b="1" dirty="0">
                <a:solidFill>
                  <a:srgbClr val="0000FF"/>
                </a:solidFill>
              </a:rPr>
              <a:t>Ocak</a:t>
            </a:r>
            <a:r>
              <a:rPr lang="tr-TR" sz="3200" dirty="0"/>
              <a:t> ayında açıklanacak.</a:t>
            </a:r>
          </a:p>
          <a:p>
            <a:endParaRPr lang="tr-TR" sz="3200" dirty="0"/>
          </a:p>
          <a:p>
            <a:r>
              <a:rPr lang="tr-TR" sz="3200" dirty="0"/>
              <a:t>2.Dönem sınav sonuçları </a:t>
            </a:r>
            <a:r>
              <a:rPr lang="tr-TR" sz="3200" b="1" dirty="0">
                <a:solidFill>
                  <a:srgbClr val="0000FF"/>
                </a:solidFill>
              </a:rPr>
              <a:t>Haziran</a:t>
            </a:r>
            <a:r>
              <a:rPr lang="tr-TR" sz="3200" dirty="0"/>
              <a:t> ayında açıklanacak.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Başlık 3"/>
          <p:cNvSpPr>
            <a:spLocks noGrp="1"/>
          </p:cNvSpPr>
          <p:nvPr>
            <p:ph type="ctrTitle"/>
          </p:nvPr>
        </p:nvSpPr>
        <p:spPr>
          <a:xfrm>
            <a:off x="179512" y="1484784"/>
            <a:ext cx="8712200" cy="1512912"/>
          </a:xfrm>
        </p:spPr>
        <p:txBody>
          <a:bodyPr/>
          <a:lstStyle/>
          <a:p>
            <a:r>
              <a:rPr lang="tr-TR" sz="3600" b="1" dirty="0" smtClean="0">
                <a:solidFill>
                  <a:srgbClr val="0000FF"/>
                </a:solidFill>
              </a:rPr>
              <a:t>8.SINIFLARIN </a:t>
            </a:r>
            <a:br>
              <a:rPr lang="tr-TR" sz="3600" b="1" dirty="0" smtClean="0">
                <a:solidFill>
                  <a:srgbClr val="0000FF"/>
                </a:solidFill>
              </a:rPr>
            </a:br>
            <a:r>
              <a:rPr lang="tr-TR" sz="3600" b="1" dirty="0" smtClean="0">
                <a:solidFill>
                  <a:srgbClr val="0000FF"/>
                </a:solidFill>
              </a:rPr>
              <a:t>PARASIZ  YATILILIK VE BURSLULUK HAKKI</a:t>
            </a:r>
          </a:p>
        </p:txBody>
      </p:sp>
      <p:sp>
        <p:nvSpPr>
          <p:cNvPr id="145411" name="Metin kutusu 5"/>
          <p:cNvSpPr txBox="1">
            <a:spLocks noChangeArrowheads="1"/>
          </p:cNvSpPr>
          <p:nvPr/>
        </p:nvSpPr>
        <p:spPr bwMode="auto">
          <a:xfrm>
            <a:off x="467544" y="3501008"/>
            <a:ext cx="8142287" cy="1015663"/>
          </a:xfrm>
          <a:prstGeom prst="rect">
            <a:avLst/>
          </a:prstGeom>
          <a:noFill/>
          <a:ln w="9525">
            <a:noFill/>
            <a:miter lim="800000"/>
            <a:headEnd/>
            <a:tailEnd/>
          </a:ln>
        </p:spPr>
        <p:txBody>
          <a:bodyPr wrap="square">
            <a:spAutoFit/>
          </a:bodyPr>
          <a:lstStyle/>
          <a:p>
            <a:pPr algn="just"/>
            <a:r>
              <a:rPr lang="tr-TR" dirty="0" smtClean="0"/>
              <a:t>	</a:t>
            </a:r>
            <a:r>
              <a:rPr lang="tr-TR" sz="2000" dirty="0" smtClean="0"/>
              <a:t>8</a:t>
            </a:r>
            <a:r>
              <a:rPr lang="tr-TR" sz="2000" dirty="0"/>
              <a:t>. Sınıfta Parasız yatılılık ve bursluluk hakkından faydalanmayı arzu eden öğrenciler ek olarak Parasız yatılılık ve bursluluk sınavına (PYSB) tabii tutulmayacak, ortaöğretime yerleştirmeye esas puanı ile bu hakkı kazanıp kazanmadığı belli olacaktır.</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4 Metin kutusu"/>
          <p:cNvSpPr txBox="1">
            <a:spLocks noChangeArrowheads="1"/>
          </p:cNvSpPr>
          <p:nvPr/>
        </p:nvSpPr>
        <p:spPr bwMode="auto">
          <a:xfrm>
            <a:off x="468313" y="549275"/>
            <a:ext cx="8280400" cy="6389688"/>
          </a:xfrm>
          <a:prstGeom prst="rect">
            <a:avLst/>
          </a:prstGeom>
          <a:noFill/>
          <a:ln w="9525">
            <a:noFill/>
            <a:miter lim="800000"/>
            <a:headEnd/>
            <a:tailEnd/>
          </a:ln>
        </p:spPr>
        <p:txBody>
          <a:bodyPr>
            <a:spAutoFit/>
          </a:bodyPr>
          <a:lstStyle/>
          <a:p>
            <a:pPr algn="ctr"/>
            <a:r>
              <a:rPr lang="tr-TR" sz="3000" b="1">
                <a:solidFill>
                  <a:srgbClr val="0000FF"/>
                </a:solidFill>
                <a:latin typeface="Comic Sans MS" pitchFamily="66" charset="0"/>
              </a:rPr>
              <a:t>TEOG’DA HANGİ DERSLERDEN KAÇ SORU SORULACAK VE SÜRELER NE KADAR OLACAK?</a:t>
            </a:r>
          </a:p>
          <a:p>
            <a:endParaRPr lang="tr-TR" sz="2200" b="1">
              <a:solidFill>
                <a:srgbClr val="CC00FF"/>
              </a:solidFill>
              <a:latin typeface="Comic Sans MS" pitchFamily="66" charset="0"/>
            </a:endParaRPr>
          </a:p>
          <a:p>
            <a:r>
              <a:rPr lang="tr-TR" sz="2200" b="1">
                <a:solidFill>
                  <a:srgbClr val="0000FF"/>
                </a:solidFill>
                <a:latin typeface="Comic Sans MS" pitchFamily="66" charset="0"/>
              </a:rPr>
              <a:t>  </a:t>
            </a:r>
            <a:r>
              <a:rPr lang="tr-TR" sz="2200" b="1">
                <a:solidFill>
                  <a:srgbClr val="FF0000"/>
                </a:solidFill>
                <a:latin typeface="Comic Sans MS" pitchFamily="66" charset="0"/>
              </a:rPr>
              <a:t>8. SINIF KONULARINDAN;</a:t>
            </a:r>
          </a:p>
          <a:p>
            <a:pPr>
              <a:buClr>
                <a:schemeClr val="tx1"/>
              </a:buClr>
              <a:buFont typeface="Wingdings" pitchFamily="2" charset="2"/>
              <a:buChar char="ü"/>
            </a:pPr>
            <a:r>
              <a:rPr lang="tr-TR" sz="2400" b="1">
                <a:solidFill>
                  <a:srgbClr val="0000FF"/>
                </a:solidFill>
                <a:latin typeface="Comic Sans MS" pitchFamily="66" charset="0"/>
              </a:rPr>
              <a:t> </a:t>
            </a:r>
            <a:r>
              <a:rPr lang="tr-TR" sz="2400" b="1">
                <a:latin typeface="Comic Sans MS" pitchFamily="66" charset="0"/>
              </a:rPr>
              <a:t>Türkçe </a:t>
            </a:r>
            <a:r>
              <a:rPr lang="tr-TR" sz="2400" b="1">
                <a:solidFill>
                  <a:srgbClr val="00B050"/>
                </a:solidFill>
                <a:latin typeface="Comic Sans MS" pitchFamily="66" charset="0"/>
              </a:rPr>
              <a:t>(20 soru: 40 Dakika)</a:t>
            </a:r>
          </a:p>
          <a:p>
            <a:pPr>
              <a:buClr>
                <a:schemeClr val="tx1"/>
              </a:buClr>
              <a:buFont typeface="Wingdings" pitchFamily="2" charset="2"/>
              <a:buChar char="ü"/>
            </a:pPr>
            <a:r>
              <a:rPr lang="tr-TR" sz="2400" b="1">
                <a:latin typeface="Comic Sans MS" pitchFamily="66" charset="0"/>
              </a:rPr>
              <a:t> Matematik </a:t>
            </a:r>
            <a:r>
              <a:rPr lang="tr-TR" sz="2400" b="1">
                <a:solidFill>
                  <a:srgbClr val="00B050"/>
                </a:solidFill>
                <a:latin typeface="Comic Sans MS" pitchFamily="66" charset="0"/>
              </a:rPr>
              <a:t>(20 soru: 40 Dakika)</a:t>
            </a:r>
          </a:p>
          <a:p>
            <a:pPr>
              <a:buClr>
                <a:schemeClr val="tx1"/>
              </a:buClr>
              <a:buFont typeface="Wingdings" pitchFamily="2" charset="2"/>
              <a:buChar char="ü"/>
            </a:pPr>
            <a:r>
              <a:rPr lang="tr-TR" sz="2400" b="1">
                <a:latin typeface="Comic Sans MS" pitchFamily="66" charset="0"/>
              </a:rPr>
              <a:t> Fen ve Teknoloji </a:t>
            </a:r>
            <a:r>
              <a:rPr lang="tr-TR" sz="2400" b="1">
                <a:solidFill>
                  <a:srgbClr val="00B050"/>
                </a:solidFill>
                <a:latin typeface="Comic Sans MS" pitchFamily="66" charset="0"/>
              </a:rPr>
              <a:t>(20 soru: 40 Dakika)</a:t>
            </a:r>
          </a:p>
          <a:p>
            <a:pPr>
              <a:buClr>
                <a:schemeClr val="tx1"/>
              </a:buClr>
              <a:buFont typeface="Wingdings" pitchFamily="2" charset="2"/>
              <a:buChar char="ü"/>
            </a:pPr>
            <a:r>
              <a:rPr lang="tr-TR" sz="2400" b="1">
                <a:latin typeface="Comic Sans MS" pitchFamily="66" charset="0"/>
              </a:rPr>
              <a:t> </a:t>
            </a:r>
            <a:r>
              <a:rPr lang="tr-TR" sz="2400" b="1">
                <a:solidFill>
                  <a:srgbClr val="000000"/>
                </a:solidFill>
                <a:latin typeface="Comic Sans MS" pitchFamily="66" charset="0"/>
              </a:rPr>
              <a:t>T.C. İnkılap Tarihi </a:t>
            </a:r>
            <a:r>
              <a:rPr lang="tr-TR" sz="2400" b="1">
                <a:solidFill>
                  <a:srgbClr val="00B050"/>
                </a:solidFill>
                <a:latin typeface="Comic Sans MS" pitchFamily="66" charset="0"/>
              </a:rPr>
              <a:t>(20 soru: 40 Dakika)</a:t>
            </a:r>
          </a:p>
          <a:p>
            <a:pPr>
              <a:buClr>
                <a:schemeClr val="tx1"/>
              </a:buClr>
              <a:buFont typeface="Wingdings" pitchFamily="2" charset="2"/>
              <a:buChar char="ü"/>
            </a:pPr>
            <a:r>
              <a:rPr lang="tr-TR" sz="2400" b="1">
                <a:latin typeface="Comic Sans MS" pitchFamily="66" charset="0"/>
              </a:rPr>
              <a:t> Yabancı Dil </a:t>
            </a:r>
            <a:r>
              <a:rPr lang="tr-TR" sz="2400" b="1">
                <a:solidFill>
                  <a:srgbClr val="00B050"/>
                </a:solidFill>
                <a:latin typeface="Comic Sans MS" pitchFamily="66" charset="0"/>
              </a:rPr>
              <a:t>(20 soru: 40 Dakika)</a:t>
            </a:r>
          </a:p>
          <a:p>
            <a:pPr>
              <a:buClr>
                <a:schemeClr val="tx1"/>
              </a:buClr>
              <a:buFont typeface="Wingdings" pitchFamily="2" charset="2"/>
              <a:buChar char="ü"/>
            </a:pPr>
            <a:r>
              <a:rPr lang="tr-TR" sz="2400" b="1">
                <a:solidFill>
                  <a:srgbClr val="00B050"/>
                </a:solidFill>
                <a:latin typeface="Comic Sans MS" pitchFamily="66" charset="0"/>
              </a:rPr>
              <a:t> </a:t>
            </a:r>
            <a:r>
              <a:rPr lang="tr-TR" sz="2400" b="1">
                <a:latin typeface="Comic Sans MS" pitchFamily="66" charset="0"/>
              </a:rPr>
              <a:t>Din Kültürü ve Ahlak Bilgisi </a:t>
            </a:r>
            <a:r>
              <a:rPr lang="tr-TR" sz="2400" b="1">
                <a:solidFill>
                  <a:srgbClr val="00B050"/>
                </a:solidFill>
                <a:latin typeface="Comic Sans MS" pitchFamily="66" charset="0"/>
              </a:rPr>
              <a:t>(20 Soru: 40 Dakika)</a:t>
            </a:r>
          </a:p>
          <a:p>
            <a:endParaRPr lang="tr-TR" sz="2400" b="1">
              <a:solidFill>
                <a:srgbClr val="0000FF"/>
              </a:solidFill>
              <a:latin typeface="Comic Sans MS" pitchFamily="66" charset="0"/>
            </a:endParaRPr>
          </a:p>
          <a:p>
            <a:pPr algn="ctr"/>
            <a:endParaRPr lang="tr-TR" sz="3000" b="1">
              <a:solidFill>
                <a:srgbClr val="CC00FF"/>
              </a:solidFill>
              <a:latin typeface="Comic Sans MS" pitchFamily="66" charset="0"/>
            </a:endParaRPr>
          </a:p>
          <a:p>
            <a:pPr algn="ctr"/>
            <a:endParaRPr lang="tr-TR" sz="2400" b="1">
              <a:solidFill>
                <a:srgbClr val="0000FF"/>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7"/>
          <p:cNvSpPr>
            <a:spLocks noGrp="1" noChangeArrowheads="1"/>
          </p:cNvSpPr>
          <p:nvPr>
            <p:ph sz="quarter" idx="1"/>
          </p:nvPr>
        </p:nvSpPr>
        <p:spPr>
          <a:xfrm>
            <a:off x="900113" y="260350"/>
            <a:ext cx="7704137" cy="6119813"/>
          </a:xfrm>
        </p:spPr>
        <p:txBody>
          <a:bodyPr>
            <a:normAutofit/>
          </a:bodyPr>
          <a:lstStyle/>
          <a:p>
            <a:pPr marL="320040" indent="-320040" algn="ctr" eaLnBrk="1" fontAlgn="auto" hangingPunct="1">
              <a:spcAft>
                <a:spcPts val="0"/>
              </a:spcAft>
              <a:buFontTx/>
              <a:buNone/>
              <a:defRPr/>
            </a:pPr>
            <a:r>
              <a:rPr lang="tr-TR" sz="4300" b="1" dirty="0" smtClean="0">
                <a:solidFill>
                  <a:srgbClr val="0000FF"/>
                </a:solidFill>
                <a:latin typeface="Comic Sans MS" pitchFamily="66" charset="0"/>
              </a:rPr>
              <a:t>ORTAK SINAV HANGİ KONULARI KAPSAYACAK?</a:t>
            </a:r>
          </a:p>
          <a:p>
            <a:pPr marL="0" indent="0" algn="just" eaLnBrk="1" fontAlgn="auto" hangingPunct="1">
              <a:spcAft>
                <a:spcPts val="0"/>
              </a:spcAft>
              <a:buFontTx/>
              <a:buNone/>
              <a:defRPr/>
            </a:pPr>
            <a:r>
              <a:rPr lang="tr-TR" sz="2800" dirty="0" smtClean="0">
                <a:latin typeface="Comic Sans MS" pitchFamily="66" charset="0"/>
              </a:rPr>
              <a:t>	</a:t>
            </a:r>
          </a:p>
          <a:p>
            <a:pPr marL="0" indent="0" algn="just" eaLnBrk="1" fontAlgn="auto" hangingPunct="1">
              <a:spcAft>
                <a:spcPts val="0"/>
              </a:spcAft>
              <a:buFontTx/>
              <a:buNone/>
              <a:defRPr/>
            </a:pPr>
            <a:endParaRPr lang="tr-TR" sz="3000" dirty="0">
              <a:latin typeface="Comic Sans MS" pitchFamily="66" charset="0"/>
            </a:endParaRPr>
          </a:p>
          <a:p>
            <a:pPr marL="0" indent="0" algn="just" eaLnBrk="1" fontAlgn="auto" hangingPunct="1">
              <a:spcAft>
                <a:spcPts val="0"/>
              </a:spcAft>
              <a:buFontTx/>
              <a:buNone/>
              <a:defRPr/>
            </a:pPr>
            <a:r>
              <a:rPr lang="tr-TR" sz="3000" dirty="0" smtClean="0">
                <a:latin typeface="Comic Sans MS" pitchFamily="66" charset="0"/>
              </a:rPr>
              <a:t>Öğrenciler</a:t>
            </a:r>
            <a:r>
              <a:rPr lang="tr-TR" sz="3000" dirty="0">
                <a:latin typeface="Comic Sans MS" pitchFamily="66" charset="0"/>
              </a:rPr>
              <a:t>, birinci dönem girecekleri ortak sınavda sınav tarihine kadar işlemiş oldukları konulardan, ikinci dönem girecekleri ortak sınavda ise eğitim öğretim yılı başından itibaren işlemiş oldukları konulardan sorumlu olacaklardır. </a:t>
            </a:r>
            <a:endParaRPr lang="tr-TR" sz="3000" dirty="0" smtClean="0">
              <a:latin typeface="Comic Sans MS" pitchFamily="66"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7"/>
          <p:cNvSpPr>
            <a:spLocks noGrp="1" noChangeArrowheads="1"/>
          </p:cNvSpPr>
          <p:nvPr>
            <p:ph sz="quarter" idx="1"/>
          </p:nvPr>
        </p:nvSpPr>
        <p:spPr>
          <a:xfrm>
            <a:off x="900113" y="117475"/>
            <a:ext cx="7704137" cy="6119813"/>
          </a:xfrm>
        </p:spPr>
        <p:txBody>
          <a:bodyPr>
            <a:normAutofit/>
          </a:bodyPr>
          <a:lstStyle/>
          <a:p>
            <a:pPr marL="320040" indent="-320040" algn="ctr" eaLnBrk="1" fontAlgn="auto" hangingPunct="1">
              <a:spcAft>
                <a:spcPts val="0"/>
              </a:spcAft>
              <a:buFontTx/>
              <a:buNone/>
              <a:defRPr/>
            </a:pPr>
            <a:r>
              <a:rPr lang="tr-TR" sz="3700" b="1" dirty="0" smtClean="0">
                <a:solidFill>
                  <a:srgbClr val="0000FF"/>
                </a:solidFill>
                <a:latin typeface="Comic Sans MS" pitchFamily="66" charset="0"/>
              </a:rPr>
              <a:t>ORTAK SINAVLAR NEREDE YAPILACAK? </a:t>
            </a:r>
            <a:r>
              <a:rPr lang="tr-TR" sz="2800" dirty="0" smtClean="0">
                <a:latin typeface="Comic Sans MS" pitchFamily="66" charset="0"/>
              </a:rPr>
              <a:t>	</a:t>
            </a:r>
          </a:p>
          <a:p>
            <a:pPr marL="0" indent="0" algn="just" eaLnBrk="1" fontAlgn="auto" hangingPunct="1">
              <a:spcAft>
                <a:spcPts val="0"/>
              </a:spcAft>
              <a:buFontTx/>
              <a:buNone/>
              <a:defRPr/>
            </a:pPr>
            <a:endParaRPr lang="tr-TR" sz="3000" dirty="0">
              <a:latin typeface="Comic Sans MS" pitchFamily="66" charset="0"/>
            </a:endParaRPr>
          </a:p>
          <a:p>
            <a:pPr marL="0" indent="0" algn="just" eaLnBrk="1" fontAlgn="auto" hangingPunct="1">
              <a:spcAft>
                <a:spcPts val="0"/>
              </a:spcAft>
              <a:buFontTx/>
              <a:buNone/>
              <a:defRPr/>
            </a:pPr>
            <a:r>
              <a:rPr lang="tr-TR" sz="3200" dirty="0">
                <a:latin typeface="Comic Sans MS" pitchFamily="66" charset="0"/>
              </a:rPr>
              <a:t>Ortak sınavlara olağanüstü şartlar dışında öğrenciler kendi okullarında gireceklerdir. </a:t>
            </a:r>
            <a:endParaRPr lang="tr-TR" sz="3200" dirty="0" smtClean="0">
              <a:latin typeface="Comic Sans MS" pitchFamily="66" charset="0"/>
            </a:endParaRPr>
          </a:p>
          <a:p>
            <a:pPr marL="0" indent="0" algn="just" eaLnBrk="1" fontAlgn="auto" hangingPunct="1">
              <a:spcAft>
                <a:spcPts val="0"/>
              </a:spcAft>
              <a:buFontTx/>
              <a:buNone/>
              <a:defRPr/>
            </a:pPr>
            <a:endParaRPr lang="tr-TR" sz="3200" dirty="0">
              <a:latin typeface="Comic Sans MS" pitchFamily="66" charset="0"/>
            </a:endParaRPr>
          </a:p>
          <a:p>
            <a:pPr marL="0" indent="0" algn="just" eaLnBrk="1" fontAlgn="auto" hangingPunct="1">
              <a:spcAft>
                <a:spcPts val="0"/>
              </a:spcAft>
              <a:buFontTx/>
              <a:buNone/>
              <a:defRPr/>
            </a:pPr>
            <a:r>
              <a:rPr lang="tr-TR" sz="3200" dirty="0">
                <a:latin typeface="Comic Sans MS" pitchFamily="66" charset="0"/>
              </a:rPr>
              <a:t>H</a:t>
            </a:r>
            <a:r>
              <a:rPr lang="tr-TR" sz="3200" dirty="0" smtClean="0">
                <a:latin typeface="Comic Sans MS" pitchFamily="66" charset="0"/>
              </a:rPr>
              <a:t>astanede </a:t>
            </a:r>
            <a:r>
              <a:rPr lang="tr-TR" sz="3200" dirty="0">
                <a:latin typeface="Comic Sans MS" pitchFamily="66" charset="0"/>
              </a:rPr>
              <a:t>ve evde eğitim gören öğrencilerin sınavı hastanede ve evde yapılacaktır. </a:t>
            </a:r>
            <a:endParaRPr lang="tr-TR" sz="3200" dirty="0" smtClean="0">
              <a:latin typeface="Comic Sans MS" pitchFamily="66"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ChangeArrowheads="1"/>
          </p:cNvSpPr>
          <p:nvPr/>
        </p:nvSpPr>
        <p:spPr bwMode="auto">
          <a:xfrm>
            <a:off x="755650" y="476250"/>
            <a:ext cx="7634288" cy="1570038"/>
          </a:xfrm>
          <a:prstGeom prst="rect">
            <a:avLst/>
          </a:prstGeom>
          <a:noFill/>
          <a:ln w="9525">
            <a:noFill/>
            <a:miter lim="800000"/>
            <a:headEnd/>
            <a:tailEnd/>
          </a:ln>
        </p:spPr>
        <p:txBody>
          <a:bodyPr>
            <a:spAutoFit/>
          </a:bodyPr>
          <a:lstStyle/>
          <a:p>
            <a:pPr algn="ctr">
              <a:spcBef>
                <a:spcPct val="0"/>
              </a:spcBef>
            </a:pPr>
            <a:r>
              <a:rPr lang="tr-TR" sz="3200" b="1">
                <a:solidFill>
                  <a:srgbClr val="0000FF"/>
                </a:solidFill>
                <a:latin typeface="Comic Sans MS" pitchFamily="66" charset="0"/>
              </a:rPr>
              <a:t>TEOG’DA DERSLERİN AĞIRLIKLARINI BELİRLEYEN STANDART PUAN KATSAYILARI</a:t>
            </a:r>
          </a:p>
        </p:txBody>
      </p:sp>
      <p:graphicFrame>
        <p:nvGraphicFramePr>
          <p:cNvPr id="3" name="Tablo 2"/>
          <p:cNvGraphicFramePr>
            <a:graphicFrameLocks noGrp="1"/>
          </p:cNvGraphicFramePr>
          <p:nvPr/>
        </p:nvGraphicFramePr>
        <p:xfrm>
          <a:off x="323850" y="2276475"/>
          <a:ext cx="8496300" cy="2665413"/>
        </p:xfrm>
        <a:graphic>
          <a:graphicData uri="http://schemas.openxmlformats.org/drawingml/2006/table">
            <a:tbl>
              <a:tblPr/>
              <a:tblGrid>
                <a:gridCol w="1395964"/>
                <a:gridCol w="1017681"/>
                <a:gridCol w="1138196"/>
                <a:gridCol w="1416335"/>
                <a:gridCol w="1224043"/>
                <a:gridCol w="1098932"/>
                <a:gridCol w="1205149"/>
              </a:tblGrid>
              <a:tr h="1206979">
                <a:tc>
                  <a:txBody>
                    <a:bodyPr/>
                    <a:lstStyle/>
                    <a:p>
                      <a:pPr algn="l" rtl="0" fontAlgn="ctr"/>
                      <a:r>
                        <a:rPr lang="tr-TR" sz="1700" b="1" i="0" u="none" strike="noStrike" dirty="0">
                          <a:solidFill>
                            <a:srgbClr val="000000"/>
                          </a:solidFill>
                          <a:effectLst/>
                          <a:latin typeface="Comic Sans MS"/>
                        </a:rPr>
                        <a:t> </a:t>
                      </a:r>
                    </a:p>
                  </a:txBody>
                  <a:tcPr marL="82744"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4F2EE"/>
                    </a:solidFill>
                  </a:tcPr>
                </a:tc>
                <a:tc>
                  <a:txBody>
                    <a:bodyPr/>
                    <a:lstStyle/>
                    <a:p>
                      <a:pPr algn="ctr" rtl="0" fontAlgn="ctr"/>
                      <a:r>
                        <a:rPr lang="tr-TR" sz="1200" b="1" i="0" u="none" strike="noStrike" dirty="0">
                          <a:solidFill>
                            <a:srgbClr val="000000"/>
                          </a:solidFill>
                          <a:effectLst/>
                          <a:latin typeface="Comic Sans MS"/>
                        </a:rPr>
                        <a:t>TÜRKÇE</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ABF8F"/>
                    </a:solidFill>
                  </a:tcPr>
                </a:tc>
                <a:tc>
                  <a:txBody>
                    <a:bodyPr/>
                    <a:lstStyle/>
                    <a:p>
                      <a:pPr algn="ctr" rtl="0" fontAlgn="ctr"/>
                      <a:r>
                        <a:rPr lang="tr-TR" sz="1200" b="1" i="0" u="none" strike="noStrike" dirty="0">
                          <a:solidFill>
                            <a:srgbClr val="000000"/>
                          </a:solidFill>
                          <a:effectLst/>
                          <a:latin typeface="Comic Sans MS"/>
                        </a:rPr>
                        <a:t>MATEMATİK</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BEBC"/>
                    </a:solidFill>
                  </a:tcPr>
                </a:tc>
                <a:tc>
                  <a:txBody>
                    <a:bodyPr/>
                    <a:lstStyle/>
                    <a:p>
                      <a:pPr algn="ctr" rtl="0" fontAlgn="ctr"/>
                      <a:r>
                        <a:rPr lang="tr-TR" sz="1200" b="1" i="0" u="none" strike="noStrike" dirty="0">
                          <a:solidFill>
                            <a:srgbClr val="000000"/>
                          </a:solidFill>
                          <a:effectLst/>
                          <a:latin typeface="Comic Sans MS"/>
                        </a:rPr>
                        <a:t>FEN VE TEKNOLOJİ</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4D79B"/>
                    </a:solidFill>
                  </a:tcPr>
                </a:tc>
                <a:tc>
                  <a:txBody>
                    <a:bodyPr/>
                    <a:lstStyle/>
                    <a:p>
                      <a:pPr algn="ctr" rtl="0" fontAlgn="ctr"/>
                      <a:r>
                        <a:rPr lang="tr-TR" sz="1200" b="1" i="0" u="none" strike="noStrike" dirty="0">
                          <a:solidFill>
                            <a:srgbClr val="000000"/>
                          </a:solidFill>
                          <a:effectLst/>
                          <a:latin typeface="Comic Sans MS"/>
                        </a:rPr>
                        <a:t>SOSYAL BİLGİLER</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BDDFC2"/>
                    </a:solidFill>
                  </a:tcPr>
                </a:tc>
                <a:tc>
                  <a:txBody>
                    <a:bodyPr/>
                    <a:lstStyle/>
                    <a:p>
                      <a:pPr algn="ctr" rtl="0" fontAlgn="ctr"/>
                      <a:r>
                        <a:rPr lang="tr-TR" sz="1200" b="1" i="0" u="none" strike="noStrike" dirty="0">
                          <a:solidFill>
                            <a:srgbClr val="000000"/>
                          </a:solidFill>
                          <a:effectLst/>
                          <a:latin typeface="Comic Sans MS"/>
                        </a:rPr>
                        <a:t>YABANCI DİL</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BEBCF3"/>
                    </a:solidFill>
                  </a:tcPr>
                </a:tc>
                <a:tc>
                  <a:txBody>
                    <a:bodyPr/>
                    <a:lstStyle/>
                    <a:p>
                      <a:pPr algn="ctr" fontAlgn="b"/>
                      <a:r>
                        <a:rPr lang="tr-TR" sz="1200" b="1" i="0" u="none" strike="noStrike" dirty="0">
                          <a:solidFill>
                            <a:srgbClr val="000000"/>
                          </a:solidFill>
                          <a:effectLst/>
                          <a:latin typeface="Comic Sans MS"/>
                        </a:rPr>
                        <a:t>DİN KÜLTÜRÜ</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4BACC6"/>
                    </a:solidFill>
                  </a:tcPr>
                </a:tc>
              </a:tr>
              <a:tr h="1458434">
                <a:tc>
                  <a:txBody>
                    <a:bodyPr/>
                    <a:lstStyle/>
                    <a:p>
                      <a:pPr algn="ctr" rtl="0" fontAlgn="ctr"/>
                      <a:r>
                        <a:rPr lang="tr-TR" sz="1700" b="1" i="0" u="none" strike="noStrike">
                          <a:solidFill>
                            <a:srgbClr val="000000"/>
                          </a:solidFill>
                          <a:effectLst/>
                          <a:latin typeface="Comic Sans MS"/>
                        </a:rPr>
                        <a:t>TEOG AĞIRLIKLI PUAN</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4F2EE"/>
                    </a:solidFill>
                  </a:tcPr>
                </a:tc>
                <a:tc>
                  <a:txBody>
                    <a:bodyPr/>
                    <a:lstStyle/>
                    <a:p>
                      <a:pPr algn="ctr" rtl="0" fontAlgn="ctr"/>
                      <a:r>
                        <a:rPr lang="tr-TR" sz="3100" b="1" i="0" u="none" strike="noStrike" dirty="0">
                          <a:solidFill>
                            <a:srgbClr val="000000"/>
                          </a:solidFill>
                          <a:effectLst/>
                          <a:latin typeface="Comic Sans MS"/>
                        </a:rPr>
                        <a:t>4</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ABF8F"/>
                    </a:solidFill>
                  </a:tcPr>
                </a:tc>
                <a:tc>
                  <a:txBody>
                    <a:bodyPr/>
                    <a:lstStyle/>
                    <a:p>
                      <a:pPr algn="ctr" rtl="0" fontAlgn="ctr"/>
                      <a:r>
                        <a:rPr lang="tr-TR" sz="3100" b="1" i="0" u="none" strike="noStrike">
                          <a:solidFill>
                            <a:srgbClr val="000000"/>
                          </a:solidFill>
                          <a:effectLst/>
                          <a:latin typeface="Comic Sans MS"/>
                        </a:rPr>
                        <a:t>4</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BEBC"/>
                    </a:solidFill>
                  </a:tcPr>
                </a:tc>
                <a:tc>
                  <a:txBody>
                    <a:bodyPr/>
                    <a:lstStyle/>
                    <a:p>
                      <a:pPr algn="ctr" rtl="0" fontAlgn="ctr"/>
                      <a:r>
                        <a:rPr lang="tr-TR" sz="3100" b="1" i="0" u="none" strike="noStrike">
                          <a:solidFill>
                            <a:srgbClr val="000000"/>
                          </a:solidFill>
                          <a:effectLst/>
                          <a:latin typeface="Comic Sans MS"/>
                        </a:rPr>
                        <a:t>4</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4D79B"/>
                    </a:solidFill>
                  </a:tcPr>
                </a:tc>
                <a:tc>
                  <a:txBody>
                    <a:bodyPr/>
                    <a:lstStyle/>
                    <a:p>
                      <a:pPr algn="ctr" rtl="0" fontAlgn="ctr"/>
                      <a:r>
                        <a:rPr lang="tr-TR" sz="3100" b="1" i="0" u="none" strike="noStrike">
                          <a:solidFill>
                            <a:srgbClr val="000000"/>
                          </a:solidFill>
                          <a:effectLst/>
                          <a:latin typeface="Comic Sans MS"/>
                        </a:rPr>
                        <a:t>2</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BDDFC2"/>
                    </a:solidFill>
                  </a:tcPr>
                </a:tc>
                <a:tc>
                  <a:txBody>
                    <a:bodyPr/>
                    <a:lstStyle/>
                    <a:p>
                      <a:pPr algn="ctr" rtl="0" fontAlgn="ctr"/>
                      <a:r>
                        <a:rPr lang="tr-TR" sz="3100" b="1" i="0" u="none" strike="noStrike">
                          <a:solidFill>
                            <a:srgbClr val="000000"/>
                          </a:solidFill>
                          <a:effectLst/>
                          <a:latin typeface="Comic Sans MS"/>
                        </a:rPr>
                        <a:t>2</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BEBCF3"/>
                    </a:solidFill>
                  </a:tcPr>
                </a:tc>
                <a:tc>
                  <a:txBody>
                    <a:bodyPr/>
                    <a:lstStyle/>
                    <a:p>
                      <a:pPr algn="ctr" rtl="0" fontAlgn="ctr"/>
                      <a:r>
                        <a:rPr lang="tr-TR" sz="3100" b="1" i="0" u="none" strike="noStrike" dirty="0">
                          <a:solidFill>
                            <a:srgbClr val="000000"/>
                          </a:solidFill>
                          <a:effectLst/>
                          <a:latin typeface="Comic Sans MS"/>
                        </a:rPr>
                        <a:t>2</a:t>
                      </a:r>
                    </a:p>
                  </a:txBody>
                  <a:tcPr marL="9193" marR="9193" marT="9198" marB="0" anchor="ctr">
                    <a:lnL w="6350" cap="flat" cmpd="sng"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4BACC6"/>
                    </a:solidFill>
                  </a:tcPr>
                </a:tc>
              </a:tr>
            </a:tbl>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Dikdörtgen"/>
          <p:cNvSpPr>
            <a:spLocks noChangeArrowheads="1"/>
          </p:cNvSpPr>
          <p:nvPr/>
        </p:nvSpPr>
        <p:spPr bwMode="auto">
          <a:xfrm>
            <a:off x="450850" y="1412875"/>
            <a:ext cx="828675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spcBef>
                <a:spcPct val="0"/>
              </a:spcBef>
              <a:defRPr/>
            </a:pPr>
            <a:r>
              <a:rPr lang="tr-TR" sz="5400" b="1" kern="0" dirty="0">
                <a:solidFill>
                  <a:srgbClr val="0000FF"/>
                </a:solidFill>
                <a:latin typeface="Comic Sans MS" pitchFamily="66" charset="0"/>
                <a:ea typeface="ＭＳ Ｐゴシック" pitchFamily="-121" charset="-128"/>
              </a:rPr>
              <a:t>2015 TEOG’DE PUANLAR NASIL HESAPLANACAK?</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71475" y="908050"/>
            <a:ext cx="8286750" cy="5078413"/>
          </a:xfrm>
          <a:prstGeom prst="rect">
            <a:avLst/>
          </a:prstGeom>
        </p:spPr>
        <p:txBody>
          <a:bodyPr>
            <a:spAutoFit/>
          </a:bodyPr>
          <a:lstStyle/>
          <a:p>
            <a:pPr algn="ctr">
              <a:lnSpc>
                <a:spcPct val="150000"/>
              </a:lnSpc>
              <a:spcBef>
                <a:spcPct val="0"/>
              </a:spcBef>
              <a:defRPr/>
            </a:pPr>
            <a:r>
              <a:rPr lang="tr-TR" sz="3600" b="1" kern="0" dirty="0">
                <a:solidFill>
                  <a:srgbClr val="FF0000"/>
                </a:solidFill>
                <a:latin typeface="Comic Sans MS" pitchFamily="66" charset="0"/>
                <a:ea typeface="ＭＳ Ｐゴシック" pitchFamily="-121" charset="-128"/>
              </a:rPr>
              <a:t>2015 TEOG’DE PUANLAR NASIL HESAPLANACAK?</a:t>
            </a:r>
          </a:p>
          <a:p>
            <a:pPr algn="ctr">
              <a:lnSpc>
                <a:spcPct val="150000"/>
              </a:lnSpc>
              <a:spcBef>
                <a:spcPct val="0"/>
              </a:spcBef>
              <a:defRPr/>
            </a:pPr>
            <a:endParaRPr lang="tr-TR" sz="3600" b="1" kern="0" dirty="0">
              <a:solidFill>
                <a:srgbClr val="0000FF"/>
              </a:solidFill>
              <a:latin typeface="Comic Sans MS" pitchFamily="66" charset="0"/>
              <a:ea typeface="ＭＳ Ｐゴシック" pitchFamily="-121" charset="-128"/>
            </a:endParaRPr>
          </a:p>
          <a:p>
            <a:pPr algn="ctr">
              <a:lnSpc>
                <a:spcPct val="150000"/>
              </a:lnSpc>
              <a:spcBef>
                <a:spcPct val="0"/>
              </a:spcBef>
              <a:defRPr/>
            </a:pPr>
            <a:r>
              <a:rPr lang="tr-TR" sz="3600" b="1" kern="0" dirty="0">
                <a:latin typeface="Comic Sans MS" pitchFamily="66" charset="0"/>
                <a:ea typeface="ＭＳ Ｐゴシック" pitchFamily="-121" charset="-128"/>
              </a:rPr>
              <a:t>TEOG Ortak Sınav Puanı </a:t>
            </a:r>
            <a:r>
              <a:rPr lang="tr-TR" sz="3600" b="1" kern="0" dirty="0">
                <a:solidFill>
                  <a:srgbClr val="00B050"/>
                </a:solidFill>
                <a:latin typeface="Comic Sans MS" pitchFamily="66" charset="0"/>
                <a:ea typeface="ＭＳ Ｐゴシック" pitchFamily="-121" charset="-128"/>
              </a:rPr>
              <a:t>700</a:t>
            </a:r>
            <a:r>
              <a:rPr lang="tr-TR" sz="3600" b="1" kern="0" dirty="0">
                <a:latin typeface="Comic Sans MS" pitchFamily="66" charset="0"/>
                <a:ea typeface="ＭＳ Ｐゴシック" pitchFamily="-121" charset="-128"/>
              </a:rPr>
              <a:t> </a:t>
            </a:r>
          </a:p>
          <a:p>
            <a:pPr algn="ctr">
              <a:lnSpc>
                <a:spcPct val="150000"/>
              </a:lnSpc>
              <a:spcBef>
                <a:spcPct val="0"/>
              </a:spcBef>
              <a:defRPr/>
            </a:pPr>
            <a:r>
              <a:rPr lang="tr-TR" sz="3600" b="1" kern="0" dirty="0">
                <a:latin typeface="Comic Sans MS" pitchFamily="66" charset="0"/>
                <a:ea typeface="ＭＳ Ｐゴシック" pitchFamily="-121" charset="-128"/>
              </a:rPr>
              <a:t>Yerleştirme Esas Puanı </a:t>
            </a:r>
            <a:r>
              <a:rPr lang="tr-TR" sz="3600" b="1" kern="0" dirty="0">
                <a:solidFill>
                  <a:srgbClr val="00B050"/>
                </a:solidFill>
                <a:latin typeface="Comic Sans MS" pitchFamily="66" charset="0"/>
                <a:ea typeface="ＭＳ Ｐゴシック" pitchFamily="-121" charset="-128"/>
              </a:rPr>
              <a:t>500</a:t>
            </a:r>
          </a:p>
          <a:p>
            <a:pPr algn="ctr">
              <a:lnSpc>
                <a:spcPct val="150000"/>
              </a:lnSpc>
              <a:spcBef>
                <a:spcPct val="0"/>
              </a:spcBef>
              <a:defRPr/>
            </a:pPr>
            <a:r>
              <a:rPr lang="tr-TR" sz="3600" b="1" kern="0" dirty="0">
                <a:latin typeface="Comic Sans MS" pitchFamily="66" charset="0"/>
                <a:ea typeface="ＭＳ Ｐゴシック" pitchFamily="-121" charset="-128"/>
              </a:rPr>
              <a:t>üzerinden değerlendirilecektir.</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Dikdörtgen"/>
          <p:cNvSpPr>
            <a:spLocks noChangeArrowheads="1"/>
          </p:cNvSpPr>
          <p:nvPr/>
        </p:nvSpPr>
        <p:spPr bwMode="auto">
          <a:xfrm>
            <a:off x="539750" y="476250"/>
            <a:ext cx="8064500" cy="4893647"/>
          </a:xfrm>
          <a:prstGeom prst="rect">
            <a:avLst/>
          </a:prstGeom>
          <a:noFill/>
          <a:ln w="9525">
            <a:noFill/>
            <a:miter lim="800000"/>
            <a:headEnd/>
            <a:tailEnd/>
          </a:ln>
        </p:spPr>
        <p:txBody>
          <a:bodyPr>
            <a:spAutoFit/>
          </a:bodyPr>
          <a:lstStyle/>
          <a:p>
            <a:pPr algn="ctr">
              <a:lnSpc>
                <a:spcPct val="150000"/>
              </a:lnSpc>
              <a:spcBef>
                <a:spcPct val="0"/>
              </a:spcBef>
            </a:pPr>
            <a:r>
              <a:rPr lang="tr-TR" sz="3200" b="1" dirty="0">
                <a:solidFill>
                  <a:srgbClr val="FF0000"/>
                </a:solidFill>
                <a:latin typeface="Comic Sans MS" pitchFamily="66" charset="0"/>
              </a:rPr>
              <a:t>YIL SONU BAŞARI PUANI </a:t>
            </a:r>
          </a:p>
          <a:p>
            <a:pPr algn="ctr">
              <a:lnSpc>
                <a:spcPct val="150000"/>
              </a:lnSpc>
              <a:spcBef>
                <a:spcPct val="0"/>
              </a:spcBef>
            </a:pPr>
            <a:r>
              <a:rPr lang="tr-TR" sz="3200" b="1" dirty="0">
                <a:solidFill>
                  <a:srgbClr val="FF0000"/>
                </a:solidFill>
                <a:latin typeface="Comic Sans MS" pitchFamily="66" charset="0"/>
              </a:rPr>
              <a:t>(YBP) NEDİR? </a:t>
            </a:r>
          </a:p>
          <a:p>
            <a:pPr algn="ctr">
              <a:lnSpc>
                <a:spcPct val="150000"/>
              </a:lnSpc>
              <a:spcBef>
                <a:spcPct val="0"/>
              </a:spcBef>
            </a:pPr>
            <a:endParaRPr lang="tr-TR" sz="1600" b="1" dirty="0">
              <a:latin typeface="Comic Sans MS" pitchFamily="66" charset="0"/>
            </a:endParaRPr>
          </a:p>
          <a:p>
            <a:r>
              <a:rPr lang="tr-TR" sz="2400" dirty="0">
                <a:latin typeface="Comic Sans MS" pitchFamily="66" charset="0"/>
              </a:rPr>
              <a:t>Yılsonu başarı puanı, not ile değerlendirilen tüm derslerin ağırlıklı yılsonu puanlarının o dersin haftalık ders saati sayısı ile çarpımının o sınıfa ait haftalık ders saatleri toplamına bölümünden elde edilen puanı ifade eder. </a:t>
            </a:r>
          </a:p>
          <a:p>
            <a:endParaRPr lang="tr-TR" sz="2400" dirty="0">
              <a:latin typeface="Comic Sans MS" pitchFamily="66" charset="0"/>
            </a:endParaRPr>
          </a:p>
          <a:p>
            <a:r>
              <a:rPr lang="tr-TR" sz="2400" dirty="0">
                <a:latin typeface="Comic Sans MS" pitchFamily="66" charset="0"/>
              </a:rPr>
              <a:t>Puanlama, 6, 7, 8. sınıf düzeylerinde ayrı ayrı 100 tam puan üzerinden yapılacaktır. </a:t>
            </a:r>
            <a:endParaRPr lang="tr-TR" sz="2400" b="1" dirty="0">
              <a:latin typeface="Comic Sans MS" pitchFamily="66" charset="0"/>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Dikdörtgen"/>
          <p:cNvSpPr>
            <a:spLocks noChangeArrowheads="1"/>
          </p:cNvSpPr>
          <p:nvPr/>
        </p:nvSpPr>
        <p:spPr bwMode="auto">
          <a:xfrm>
            <a:off x="539750" y="476250"/>
            <a:ext cx="7993063" cy="3493264"/>
          </a:xfrm>
          <a:prstGeom prst="rect">
            <a:avLst/>
          </a:prstGeom>
          <a:noFill/>
          <a:ln w="9525">
            <a:noFill/>
            <a:miter lim="800000"/>
            <a:headEnd/>
            <a:tailEnd/>
          </a:ln>
        </p:spPr>
        <p:txBody>
          <a:bodyPr>
            <a:spAutoFit/>
          </a:bodyPr>
          <a:lstStyle/>
          <a:p>
            <a:pPr algn="ctr">
              <a:lnSpc>
                <a:spcPct val="150000"/>
              </a:lnSpc>
              <a:spcBef>
                <a:spcPct val="0"/>
              </a:spcBef>
            </a:pPr>
            <a:r>
              <a:rPr lang="tr-TR" sz="3200" b="1" dirty="0">
                <a:solidFill>
                  <a:srgbClr val="FF0000"/>
                </a:solidFill>
                <a:latin typeface="Comic Sans MS" pitchFamily="66" charset="0"/>
              </a:rPr>
              <a:t>AĞIRLIKLANDIRILMIŞ ORTAK SINAV PUANI NEDİR? </a:t>
            </a:r>
          </a:p>
          <a:p>
            <a:pPr algn="ctr">
              <a:lnSpc>
                <a:spcPct val="150000"/>
              </a:lnSpc>
              <a:spcBef>
                <a:spcPct val="0"/>
              </a:spcBef>
            </a:pPr>
            <a:endParaRPr lang="tr-TR" sz="1400" b="1" dirty="0">
              <a:solidFill>
                <a:srgbClr val="000000"/>
              </a:solidFill>
              <a:latin typeface="Comic Sans MS" pitchFamily="66" charset="0"/>
            </a:endParaRPr>
          </a:p>
          <a:p>
            <a:pPr algn="just"/>
            <a:r>
              <a:rPr lang="tr-TR" dirty="0" smtClean="0">
                <a:latin typeface="Comic Sans MS" pitchFamily="66" charset="0"/>
              </a:rPr>
              <a:t>	Ortak </a:t>
            </a:r>
            <a:r>
              <a:rPr lang="tr-TR" dirty="0">
                <a:latin typeface="Comic Sans MS" pitchFamily="66" charset="0"/>
              </a:rPr>
              <a:t>Sınavlar kapsamında, sınavı gerçekleştirilen derslerden alınan puanlar kendi ağırlık katsayıları ile çarpılacaktır. Çarpımların toplamından elde edilen değerin derslerin ağırlık katsayılarının toplamına bölünmesi suretiyle </a:t>
            </a:r>
            <a:r>
              <a:rPr lang="tr-TR" dirty="0" err="1">
                <a:latin typeface="Comic Sans MS" pitchFamily="66" charset="0"/>
              </a:rPr>
              <a:t>ağırlıklandırılmış</a:t>
            </a:r>
            <a:r>
              <a:rPr lang="tr-TR" dirty="0">
                <a:latin typeface="Comic Sans MS" pitchFamily="66" charset="0"/>
              </a:rPr>
              <a:t> ortak sınav puanı hesaplanacaktır. </a:t>
            </a:r>
          </a:p>
          <a:p>
            <a:pPr algn="just"/>
            <a:endParaRPr lang="tr-TR" sz="1400" dirty="0">
              <a:latin typeface="Comic Sans MS" pitchFamily="66" charset="0"/>
            </a:endParaRPr>
          </a:p>
          <a:p>
            <a:pPr algn="just"/>
            <a:r>
              <a:rPr lang="tr-TR" dirty="0" smtClean="0">
                <a:latin typeface="Comic Sans MS" pitchFamily="66" charset="0"/>
              </a:rPr>
              <a:t>	Puanlama </a:t>
            </a:r>
            <a:r>
              <a:rPr lang="tr-TR" dirty="0">
                <a:latin typeface="Comic Sans MS" pitchFamily="66" charset="0"/>
              </a:rPr>
              <a:t>700 tam puan üzerinden yapılacaktır. </a:t>
            </a:r>
            <a:endParaRPr lang="tr-TR" b="1" dirty="0">
              <a:solidFill>
                <a:srgbClr val="000000"/>
              </a:solidFill>
              <a:latin typeface="Comic Sans MS" pitchFamily="66"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6000" b="1" i="1" dirty="0" smtClean="0">
                <a:solidFill>
                  <a:srgbClr val="FF0000"/>
                </a:solidFill>
              </a:rPr>
              <a:t>İçerik </a:t>
            </a:r>
            <a:endParaRPr lang="tr-TR" sz="6000" b="1" i="1" dirty="0">
              <a:solidFill>
                <a:srgbClr val="FF0000"/>
              </a:solidFill>
            </a:endParaRPr>
          </a:p>
        </p:txBody>
      </p:sp>
      <p:sp>
        <p:nvSpPr>
          <p:cNvPr id="3" name="2 İçerik Yer Tutucusu"/>
          <p:cNvSpPr>
            <a:spLocks noGrp="1"/>
          </p:cNvSpPr>
          <p:nvPr>
            <p:ph sz="quarter" idx="1"/>
          </p:nvPr>
        </p:nvSpPr>
        <p:spPr/>
        <p:txBody>
          <a:bodyPr>
            <a:normAutofit fontScale="92500" lnSpcReduction="10000"/>
          </a:bodyPr>
          <a:lstStyle/>
          <a:p>
            <a:endParaRPr lang="tr-TR" sz="2800" dirty="0" smtClean="0"/>
          </a:p>
          <a:p>
            <a:r>
              <a:rPr lang="tr-TR" sz="2800" b="1" dirty="0" smtClean="0">
                <a:latin typeface="Cambria" pitchFamily="18" charset="0"/>
              </a:rPr>
              <a:t>MOGES  NEDİR? SİSTEM TANITIMI</a:t>
            </a:r>
          </a:p>
          <a:p>
            <a:endParaRPr lang="tr-TR" sz="2800" b="1" dirty="0" smtClean="0">
              <a:latin typeface="Cambria" pitchFamily="18" charset="0"/>
            </a:endParaRPr>
          </a:p>
          <a:p>
            <a:r>
              <a:rPr lang="tr-TR" sz="2800" b="1" dirty="0" smtClean="0">
                <a:latin typeface="Cambria" pitchFamily="18" charset="0"/>
              </a:rPr>
              <a:t>BAŞARIYI ARTTIRMADA AİLEYE DÜŞEN GÖREVLER</a:t>
            </a:r>
          </a:p>
          <a:p>
            <a:endParaRPr lang="tr-TR" sz="2800" b="1" dirty="0" smtClean="0">
              <a:latin typeface="Cambria" pitchFamily="18" charset="0"/>
            </a:endParaRPr>
          </a:p>
          <a:p>
            <a:r>
              <a:rPr lang="tr-TR" sz="2800" b="1" dirty="0" smtClean="0">
                <a:latin typeface="Cambria" pitchFamily="18" charset="0"/>
              </a:rPr>
              <a:t>ÖĞRENCİ KOÇLUK SİSTEMİ NEDİR, NASIL UYGULANIR?</a:t>
            </a:r>
          </a:p>
          <a:p>
            <a:endParaRPr lang="tr-TR" sz="2800" b="1" dirty="0" smtClean="0">
              <a:latin typeface="Cambria" pitchFamily="18" charset="0"/>
            </a:endParaRPr>
          </a:p>
          <a:p>
            <a:r>
              <a:rPr lang="tr-TR" sz="2800" b="1" dirty="0" smtClean="0">
                <a:latin typeface="Cambria" pitchFamily="18" charset="0"/>
              </a:rPr>
              <a:t>OMÜ VAKFI TEOG HAZIRLIKLARI</a:t>
            </a:r>
          </a:p>
          <a:p>
            <a:endParaRPr lang="tr-TR" sz="2800" b="1" dirty="0" smtClean="0">
              <a:latin typeface="Cambria" pitchFamily="18" charset="0"/>
            </a:endParaRPr>
          </a:p>
          <a:p>
            <a:pPr>
              <a:buNone/>
            </a:pPr>
            <a:endParaRPr lang="tr-TR" b="1" dirty="0" smtClean="0">
              <a:latin typeface="Cambria" pitchFamily="18" charset="0"/>
            </a:endParaRPr>
          </a:p>
          <a:p>
            <a:endParaRPr lang="tr-TR" dirty="0">
              <a:latin typeface="Cambr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type="title"/>
          </p:nvPr>
        </p:nvSpPr>
        <p:spPr>
          <a:xfrm>
            <a:off x="467544" y="188640"/>
            <a:ext cx="8352928" cy="1296144"/>
          </a:xfrm>
          <a:solidFill>
            <a:schemeClr val="accent3">
              <a:lumMod val="60000"/>
              <a:lumOff val="40000"/>
            </a:schemeClr>
          </a:solidFill>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eaLnBrk="1" fontAlgn="auto" hangingPunct="1">
              <a:spcAft>
                <a:spcPts val="0"/>
              </a:spcAft>
              <a:defRPr/>
            </a:pPr>
            <a:r>
              <a:rPr lang="tr-TR" sz="3600" b="1" dirty="0" smtClean="0">
                <a:ln w="18000">
                  <a:solidFill>
                    <a:schemeClr val="accent2">
                      <a:lumMod val="75000"/>
                    </a:schemeClr>
                  </a:solidFill>
                  <a:prstDash val="solid"/>
                  <a:miter lim="800000"/>
                </a:ln>
                <a:solidFill>
                  <a:schemeClr val="accent2">
                    <a:lumMod val="20000"/>
                    <a:lumOff val="80000"/>
                  </a:schemeClr>
                </a:solidFill>
                <a:effectLst>
                  <a:outerShdw blurRad="25500" dist="23000" dir="7020000" algn="tl">
                    <a:srgbClr val="000000">
                      <a:alpha val="50000"/>
                    </a:srgbClr>
                  </a:outerShdw>
                </a:effectLst>
              </a:rPr>
              <a:t>Ortaöğretime Yerleştirmede Esas </a:t>
            </a:r>
            <a:br>
              <a:rPr lang="tr-TR" sz="3600" b="1" dirty="0" smtClean="0">
                <a:ln w="18000">
                  <a:solidFill>
                    <a:schemeClr val="accent2">
                      <a:lumMod val="75000"/>
                    </a:schemeClr>
                  </a:solidFill>
                  <a:prstDash val="solid"/>
                  <a:miter lim="800000"/>
                </a:ln>
                <a:solidFill>
                  <a:schemeClr val="accent2">
                    <a:lumMod val="20000"/>
                    <a:lumOff val="80000"/>
                  </a:schemeClr>
                </a:solidFill>
                <a:effectLst>
                  <a:outerShdw blurRad="25500" dist="23000" dir="7020000" algn="tl">
                    <a:srgbClr val="000000">
                      <a:alpha val="50000"/>
                    </a:srgbClr>
                  </a:outerShdw>
                </a:effectLst>
              </a:rPr>
            </a:br>
            <a:r>
              <a:rPr lang="tr-TR" sz="3600" b="1" dirty="0" smtClean="0">
                <a:ln w="18000">
                  <a:solidFill>
                    <a:schemeClr val="accent2">
                      <a:lumMod val="75000"/>
                    </a:schemeClr>
                  </a:solidFill>
                  <a:prstDash val="solid"/>
                  <a:miter lim="800000"/>
                </a:ln>
                <a:solidFill>
                  <a:schemeClr val="accent2">
                    <a:lumMod val="20000"/>
                    <a:lumOff val="80000"/>
                  </a:schemeClr>
                </a:solidFill>
                <a:effectLst>
                  <a:outerShdw blurRad="25500" dist="23000" dir="7020000" algn="tl">
                    <a:srgbClr val="000000">
                      <a:alpha val="50000"/>
                    </a:srgbClr>
                  </a:outerShdw>
                </a:effectLst>
              </a:rPr>
              <a:t>Alınacak </a:t>
            </a:r>
            <a:r>
              <a:rPr lang="tr-TR" sz="4400" b="1" dirty="0" smtClean="0">
                <a:ln w="18000">
                  <a:solidFill>
                    <a:schemeClr val="accent2">
                      <a:lumMod val="75000"/>
                    </a:schemeClr>
                  </a:solidFill>
                  <a:prstDash val="solid"/>
                  <a:miter lim="800000"/>
                </a:ln>
                <a:solidFill>
                  <a:srgbClr val="00B050"/>
                </a:solidFill>
                <a:effectLst>
                  <a:outerShdw blurRad="25500" dist="23000" dir="7020000" algn="tl">
                    <a:srgbClr val="000000">
                      <a:alpha val="50000"/>
                    </a:srgbClr>
                  </a:outerShdw>
                </a:effectLst>
              </a:rPr>
              <a:t>Puanın Hesaplanması</a:t>
            </a:r>
            <a:endParaRPr lang="tr-TR" sz="4400" b="1" dirty="0">
              <a:ln w="18000">
                <a:solidFill>
                  <a:schemeClr val="accent2">
                    <a:lumMod val="75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155651" name="3 Altbilgi Yer Tutucusu"/>
          <p:cNvSpPr>
            <a:spLocks noGrp="1"/>
          </p:cNvSpPr>
          <p:nvPr>
            <p:ph type="ftr" sz="quarter" idx="11"/>
          </p:nvPr>
        </p:nvSpPr>
        <p:spPr bwMode="auto">
          <a:noFill/>
          <a:ln>
            <a:miter lim="800000"/>
            <a:headEnd/>
            <a:tailEnd/>
          </a:ln>
        </p:spPr>
        <p:txBody>
          <a:bodyPr vert="horz" wrap="square" lIns="91440" tIns="45720" rIns="91440" bIns="45720" numCol="1" compatLnSpc="1">
            <a:prstTxWarp prst="textNoShape">
              <a:avLst/>
            </a:prstTxWarp>
          </a:bodyPr>
          <a:lstStyle/>
          <a:p>
            <a:r>
              <a:rPr lang="tr-TR" smtClean="0"/>
              <a:t>www.kisiselbasari.com</a:t>
            </a:r>
          </a:p>
        </p:txBody>
      </p:sp>
      <p:pic>
        <p:nvPicPr>
          <p:cNvPr id="155652" name="Picture 2"/>
          <p:cNvPicPr>
            <a:picLocks noChangeAspect="1" noChangeArrowheads="1"/>
          </p:cNvPicPr>
          <p:nvPr/>
        </p:nvPicPr>
        <p:blipFill>
          <a:blip r:embed="rId2" cstate="print"/>
          <a:srcRect/>
          <a:stretch>
            <a:fillRect/>
          </a:stretch>
        </p:blipFill>
        <p:spPr bwMode="auto">
          <a:xfrm>
            <a:off x="323850" y="1557338"/>
            <a:ext cx="8569325" cy="511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Dikdörtgen"/>
          <p:cNvSpPr>
            <a:spLocks noChangeArrowheads="1"/>
          </p:cNvSpPr>
          <p:nvPr/>
        </p:nvSpPr>
        <p:spPr bwMode="auto">
          <a:xfrm>
            <a:off x="179388" y="188913"/>
            <a:ext cx="8640762" cy="5816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lnSpc>
                <a:spcPct val="150000"/>
              </a:lnSpc>
              <a:spcBef>
                <a:spcPct val="0"/>
              </a:spcBef>
              <a:defRPr/>
            </a:pPr>
            <a:r>
              <a:rPr lang="tr-TR" sz="3600" b="1" dirty="0">
                <a:solidFill>
                  <a:srgbClr val="FF0000"/>
                </a:solidFill>
                <a:latin typeface="Comic Sans MS" pitchFamily="66" charset="0"/>
              </a:rPr>
              <a:t>ORTAÖĞRETİM YERLEŞTİRME PUANININ HESAPLANMASI (OYP)</a:t>
            </a:r>
          </a:p>
          <a:p>
            <a:pPr algn="ctr">
              <a:lnSpc>
                <a:spcPct val="150000"/>
              </a:lnSpc>
              <a:spcBef>
                <a:spcPct val="0"/>
              </a:spcBef>
              <a:defRPr/>
            </a:pPr>
            <a:r>
              <a:rPr lang="tr-TR" sz="1500" b="1" dirty="0">
                <a:latin typeface="Comic Sans MS" pitchFamily="66" charset="0"/>
              </a:rPr>
              <a:t> </a:t>
            </a:r>
          </a:p>
          <a:p>
            <a:pPr marL="457200" indent="-457200" algn="ctr">
              <a:lnSpc>
                <a:spcPct val="150000"/>
              </a:lnSpc>
              <a:spcBef>
                <a:spcPct val="0"/>
              </a:spcBef>
              <a:buFont typeface="Arial" pitchFamily="34" charset="0"/>
              <a:buChar char="•"/>
              <a:defRPr/>
            </a:pPr>
            <a:r>
              <a:rPr lang="tr-TR" sz="3000" b="1" dirty="0">
                <a:latin typeface="Comic Sans MS" pitchFamily="66" charset="0"/>
              </a:rPr>
              <a:t>Öğrencinin 6,7 ve 8. sınıf Yıl Sonu Başarı Puanlarının Toplamı ile  </a:t>
            </a:r>
          </a:p>
          <a:p>
            <a:pPr marL="457200" indent="-457200" algn="ctr">
              <a:lnSpc>
                <a:spcPct val="150000"/>
              </a:lnSpc>
              <a:spcBef>
                <a:spcPct val="0"/>
              </a:spcBef>
              <a:buFont typeface="Arial" pitchFamily="34" charset="0"/>
              <a:buChar char="•"/>
              <a:defRPr/>
            </a:pPr>
            <a:r>
              <a:rPr lang="tr-TR" sz="3000" b="1" dirty="0">
                <a:latin typeface="Comic Sans MS" pitchFamily="66" charset="0"/>
              </a:rPr>
              <a:t>8.sınıf </a:t>
            </a:r>
            <a:r>
              <a:rPr lang="tr-TR" sz="3000" b="1" dirty="0" err="1">
                <a:latin typeface="Comic Sans MS" pitchFamily="66" charset="0"/>
              </a:rPr>
              <a:t>ağırlıklandırılmış</a:t>
            </a:r>
            <a:r>
              <a:rPr lang="tr-TR" sz="3000" b="1" dirty="0">
                <a:latin typeface="Comic Sans MS" pitchFamily="66" charset="0"/>
              </a:rPr>
              <a:t> ortak sınav </a:t>
            </a:r>
            <a:r>
              <a:rPr lang="tr-TR" sz="3000" b="1" dirty="0" smtClean="0">
                <a:latin typeface="Comic Sans MS" pitchFamily="66" charset="0"/>
              </a:rPr>
              <a:t>(TEOG) </a:t>
            </a:r>
            <a:r>
              <a:rPr lang="tr-TR" sz="3000" b="1" dirty="0">
                <a:latin typeface="Comic Sans MS" pitchFamily="66" charset="0"/>
              </a:rPr>
              <a:t>puanının toplamının</a:t>
            </a:r>
          </a:p>
          <a:p>
            <a:pPr algn="ctr">
              <a:lnSpc>
                <a:spcPct val="150000"/>
              </a:lnSpc>
              <a:spcBef>
                <a:spcPct val="0"/>
              </a:spcBef>
              <a:defRPr/>
            </a:pPr>
            <a:endParaRPr lang="tr-TR" sz="100" b="1" dirty="0">
              <a:latin typeface="Comic Sans MS" pitchFamily="66" charset="0"/>
            </a:endParaRPr>
          </a:p>
          <a:p>
            <a:pPr algn="ctr">
              <a:lnSpc>
                <a:spcPct val="150000"/>
              </a:lnSpc>
              <a:spcBef>
                <a:spcPct val="0"/>
              </a:spcBef>
              <a:defRPr/>
            </a:pPr>
            <a:r>
              <a:rPr lang="tr-TR" sz="3000" b="1" dirty="0" smtClean="0">
                <a:solidFill>
                  <a:srgbClr val="00B050"/>
                </a:solidFill>
                <a:latin typeface="Comic Sans MS" pitchFamily="66" charset="0"/>
              </a:rPr>
              <a:t>ikiye </a:t>
            </a:r>
            <a:r>
              <a:rPr lang="tr-TR" sz="3000" b="1" dirty="0">
                <a:solidFill>
                  <a:srgbClr val="00B050"/>
                </a:solidFill>
                <a:latin typeface="Comic Sans MS" pitchFamily="66" charset="0"/>
              </a:rPr>
              <a:t>bölünmesiyle </a:t>
            </a:r>
            <a:r>
              <a:rPr lang="tr-TR" sz="3000" b="1" dirty="0">
                <a:latin typeface="Comic Sans MS" pitchFamily="66" charset="0"/>
              </a:rPr>
              <a:t>elde edilen puandır.</a:t>
            </a:r>
          </a:p>
          <a:p>
            <a:pPr algn="ctr">
              <a:lnSpc>
                <a:spcPct val="150000"/>
              </a:lnSpc>
              <a:spcBef>
                <a:spcPct val="0"/>
              </a:spcBef>
              <a:defRPr/>
            </a:pPr>
            <a:endParaRPr lang="tr-TR" sz="1000" b="1" dirty="0">
              <a:latin typeface="Comic Sans MS" pitchFamily="66" charset="0"/>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Dikdörtgen 1"/>
          <p:cNvSpPr>
            <a:spLocks noChangeArrowheads="1"/>
          </p:cNvSpPr>
          <p:nvPr/>
        </p:nvSpPr>
        <p:spPr bwMode="auto">
          <a:xfrm>
            <a:off x="467544" y="836712"/>
            <a:ext cx="8352606" cy="4524315"/>
          </a:xfrm>
          <a:prstGeom prst="rect">
            <a:avLst/>
          </a:prstGeom>
          <a:noFill/>
          <a:ln w="9525">
            <a:noFill/>
            <a:miter lim="800000"/>
            <a:headEnd/>
            <a:tailEnd/>
          </a:ln>
        </p:spPr>
        <p:txBody>
          <a:bodyPr wrap="square">
            <a:spAutoFit/>
          </a:bodyPr>
          <a:lstStyle/>
          <a:p>
            <a:r>
              <a:rPr lang="tr-TR" sz="4000" dirty="0" smtClean="0">
                <a:cs typeface="Arial" pitchFamily="34" charset="0"/>
              </a:rPr>
              <a:t>Kısacası;</a:t>
            </a:r>
          </a:p>
          <a:p>
            <a:r>
              <a:rPr lang="tr-TR" sz="4000" dirty="0" smtClean="0">
                <a:cs typeface="Arial" pitchFamily="34" charset="0"/>
              </a:rPr>
              <a:t> 2015-2016</a:t>
            </a:r>
          </a:p>
          <a:p>
            <a:r>
              <a:rPr lang="tr-TR" sz="4000" dirty="0" smtClean="0">
                <a:cs typeface="Arial" pitchFamily="34" charset="0"/>
              </a:rPr>
              <a:t> </a:t>
            </a:r>
            <a:r>
              <a:rPr lang="tr-TR" sz="4000" dirty="0" err="1" smtClean="0">
                <a:cs typeface="Arial" pitchFamily="34" charset="0"/>
              </a:rPr>
              <a:t>MOGES’de</a:t>
            </a:r>
            <a:endParaRPr lang="tr-TR" sz="4000" dirty="0" smtClean="0">
              <a:cs typeface="Arial" pitchFamily="34" charset="0"/>
            </a:endParaRPr>
          </a:p>
          <a:p>
            <a:r>
              <a:rPr lang="tr-TR" sz="4000" dirty="0" smtClean="0">
                <a:cs typeface="Arial" pitchFamily="34" charset="0"/>
              </a:rPr>
              <a:t> </a:t>
            </a:r>
            <a:r>
              <a:rPr lang="tr-TR" sz="4000" dirty="0" err="1" smtClean="0">
                <a:cs typeface="Arial" pitchFamily="34" charset="0"/>
              </a:rPr>
              <a:t>OYP’yi</a:t>
            </a:r>
            <a:r>
              <a:rPr lang="tr-TR" sz="4000" dirty="0" smtClean="0">
                <a:cs typeface="Arial" pitchFamily="34" charset="0"/>
              </a:rPr>
              <a:t> (Liselere Yerleşme Puanını)</a:t>
            </a:r>
            <a:endParaRPr lang="tr-TR" sz="4000" dirty="0">
              <a:cs typeface="Arial" pitchFamily="34" charset="0"/>
            </a:endParaRPr>
          </a:p>
          <a:p>
            <a:endParaRPr lang="tr-TR" sz="2400" dirty="0">
              <a:cs typeface="Arial" pitchFamily="34" charset="0"/>
            </a:endParaRPr>
          </a:p>
          <a:p>
            <a:r>
              <a:rPr lang="tr-TR" sz="4000" dirty="0">
                <a:cs typeface="Arial" pitchFamily="34" charset="0"/>
              </a:rPr>
              <a:t>- Öğrencinin okul başarısı </a:t>
            </a:r>
            <a:r>
              <a:rPr lang="tr-TR" sz="4000" b="1" dirty="0">
                <a:solidFill>
                  <a:srgbClr val="FF0000"/>
                </a:solidFill>
                <a:cs typeface="Arial" pitchFamily="34" charset="0"/>
              </a:rPr>
              <a:t>%30</a:t>
            </a:r>
          </a:p>
          <a:p>
            <a:endParaRPr lang="tr-TR" sz="2400" b="1" dirty="0">
              <a:solidFill>
                <a:srgbClr val="FF0000"/>
              </a:solidFill>
              <a:cs typeface="Arial" pitchFamily="34" charset="0"/>
            </a:endParaRPr>
          </a:p>
          <a:p>
            <a:r>
              <a:rPr lang="tr-TR" sz="4000" dirty="0">
                <a:cs typeface="Arial" pitchFamily="34" charset="0"/>
              </a:rPr>
              <a:t>- </a:t>
            </a:r>
            <a:r>
              <a:rPr lang="tr-TR" sz="4000" dirty="0" smtClean="0">
                <a:cs typeface="Arial" pitchFamily="34" charset="0"/>
              </a:rPr>
              <a:t>MOGES </a:t>
            </a:r>
            <a:r>
              <a:rPr lang="tr-TR" sz="4000" dirty="0">
                <a:cs typeface="Arial" pitchFamily="34" charset="0"/>
              </a:rPr>
              <a:t>başarısı </a:t>
            </a:r>
            <a:r>
              <a:rPr lang="tr-TR" sz="4000" b="1" dirty="0">
                <a:solidFill>
                  <a:srgbClr val="0000FF"/>
                </a:solidFill>
                <a:cs typeface="Arial" pitchFamily="34" charset="0"/>
              </a:rPr>
              <a:t>% 70 </a:t>
            </a:r>
            <a:r>
              <a:rPr lang="tr-TR" sz="4000" dirty="0">
                <a:cs typeface="Arial" pitchFamily="34" charset="0"/>
              </a:rPr>
              <a:t>etkileyecek.</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Metin kutusu"/>
          <p:cNvSpPr txBox="1">
            <a:spLocks noChangeArrowheads="1"/>
          </p:cNvSpPr>
          <p:nvPr/>
        </p:nvSpPr>
        <p:spPr bwMode="auto">
          <a:xfrm>
            <a:off x="323850" y="260350"/>
            <a:ext cx="8569325" cy="620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pitchFamily="34" charset="-128"/>
              </a:defRPr>
            </a:lvl1pPr>
            <a:lvl2pPr marL="742950" indent="-285750">
              <a:defRPr sz="2800">
                <a:solidFill>
                  <a:schemeClr val="tx1"/>
                </a:solidFill>
                <a:latin typeface="Arial" charset="0"/>
                <a:ea typeface="ＭＳ Ｐゴシック" pitchFamily="34" charset="-128"/>
              </a:defRPr>
            </a:lvl2pPr>
            <a:lvl3pPr marL="1143000" indent="-228600">
              <a:defRPr sz="2800">
                <a:solidFill>
                  <a:schemeClr val="tx1"/>
                </a:solidFill>
                <a:latin typeface="Arial" charset="0"/>
                <a:ea typeface="ＭＳ Ｐゴシック" pitchFamily="34" charset="-128"/>
              </a:defRPr>
            </a:lvl3pPr>
            <a:lvl4pPr marL="1600200" indent="-228600">
              <a:defRPr sz="2800">
                <a:solidFill>
                  <a:schemeClr val="tx1"/>
                </a:solidFill>
                <a:latin typeface="Arial" charset="0"/>
                <a:ea typeface="ＭＳ Ｐゴシック" pitchFamily="34" charset="-128"/>
              </a:defRPr>
            </a:lvl4pPr>
            <a:lvl5pPr marL="2057400" indent="-228600">
              <a:defRPr sz="28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defRPr sz="28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defRPr sz="28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defRPr sz="28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defRPr sz="2800">
                <a:solidFill>
                  <a:schemeClr val="tx1"/>
                </a:solidFill>
                <a:latin typeface="Arial" charset="0"/>
                <a:ea typeface="ＭＳ Ｐゴシック" pitchFamily="34" charset="-128"/>
              </a:defRPr>
            </a:lvl9pPr>
          </a:lstStyle>
          <a:p>
            <a:pPr>
              <a:defRPr/>
            </a:pPr>
            <a:endParaRPr lang="tr-TR" sz="1200" b="1" dirty="0" smtClean="0">
              <a:solidFill>
                <a:srgbClr val="0000FF"/>
              </a:solidFill>
              <a:latin typeface="Trebuchet MS" pitchFamily="34" charset="0"/>
            </a:endParaRPr>
          </a:p>
          <a:p>
            <a:pPr algn="ctr">
              <a:defRPr/>
            </a:pPr>
            <a:r>
              <a:rPr lang="tr-TR" b="1" dirty="0" smtClean="0">
                <a:solidFill>
                  <a:srgbClr val="0000FF"/>
                </a:solidFill>
                <a:latin typeface="Trebuchet MS" pitchFamily="34" charset="0"/>
              </a:rPr>
              <a:t>2015 OYP ÖRNEK HESAPLAMA</a:t>
            </a:r>
          </a:p>
          <a:p>
            <a:pPr algn="ctr">
              <a:defRPr/>
            </a:pPr>
            <a:endParaRPr lang="tr-TR" sz="1600" b="1" dirty="0" smtClean="0">
              <a:solidFill>
                <a:srgbClr val="0000FF"/>
              </a:solidFill>
              <a:latin typeface="Trebuchet MS" pitchFamily="34" charset="0"/>
            </a:endParaRPr>
          </a:p>
          <a:p>
            <a:pPr>
              <a:defRPr/>
            </a:pPr>
            <a:r>
              <a:rPr lang="tr-TR" b="1" dirty="0" smtClean="0">
                <a:solidFill>
                  <a:srgbClr val="FF0000"/>
                </a:solidFill>
                <a:latin typeface="Arial" pitchFamily="34" charset="0"/>
                <a:cs typeface="Arial" pitchFamily="34" charset="0"/>
              </a:rPr>
              <a:t>OYP: </a:t>
            </a:r>
            <a:r>
              <a:rPr lang="tr-TR" sz="2400" u="sng" dirty="0" smtClean="0">
                <a:latin typeface="Arial" pitchFamily="34" charset="0"/>
                <a:cs typeface="Arial" pitchFamily="34" charset="0"/>
              </a:rPr>
              <a:t>TEOG + 6. SINIF YBP + 7. SINIF YBP + 8. SINIF YBP </a:t>
            </a:r>
          </a:p>
          <a:p>
            <a:pPr algn="ctr">
              <a:defRPr/>
            </a:pPr>
            <a:r>
              <a:rPr lang="tr-TR" dirty="0" smtClean="0">
                <a:latin typeface="Arial" pitchFamily="34" charset="0"/>
                <a:cs typeface="Arial" pitchFamily="34" charset="0"/>
              </a:rPr>
              <a:t>2</a:t>
            </a:r>
            <a:endParaRPr lang="tr-TR" b="1" dirty="0" smtClean="0">
              <a:solidFill>
                <a:srgbClr val="0000FF"/>
              </a:solidFill>
              <a:latin typeface="Trebuchet MS" pitchFamily="34" charset="0"/>
            </a:endParaRPr>
          </a:p>
          <a:p>
            <a:pPr>
              <a:defRPr/>
            </a:pPr>
            <a:r>
              <a:rPr lang="tr-TR" b="1" dirty="0" smtClean="0">
                <a:solidFill>
                  <a:srgbClr val="00B050"/>
                </a:solidFill>
                <a:latin typeface="Trebuchet MS" pitchFamily="34" charset="0"/>
              </a:rPr>
              <a:t>ÖRNEK:</a:t>
            </a:r>
          </a:p>
          <a:p>
            <a:pPr>
              <a:defRPr/>
            </a:pPr>
            <a:r>
              <a:rPr lang="tr-TR" b="1" dirty="0" smtClean="0">
                <a:solidFill>
                  <a:schemeClr val="accent2">
                    <a:lumMod val="60000"/>
                    <a:lumOff val="40000"/>
                  </a:schemeClr>
                </a:solidFill>
                <a:latin typeface="Trebuchet MS" pitchFamily="34" charset="0"/>
              </a:rPr>
              <a:t>6. Sınıf YBP:</a:t>
            </a:r>
            <a:r>
              <a:rPr lang="tr-TR" dirty="0" smtClean="0">
                <a:latin typeface="Trebuchet MS" pitchFamily="34" charset="0"/>
              </a:rPr>
              <a:t>	98,000</a:t>
            </a:r>
          </a:p>
          <a:p>
            <a:pPr>
              <a:defRPr/>
            </a:pPr>
            <a:r>
              <a:rPr lang="tr-TR" b="1" dirty="0" smtClean="0">
                <a:solidFill>
                  <a:schemeClr val="accent2">
                    <a:lumMod val="60000"/>
                    <a:lumOff val="40000"/>
                  </a:schemeClr>
                </a:solidFill>
                <a:latin typeface="Trebuchet MS" pitchFamily="34" charset="0"/>
              </a:rPr>
              <a:t>7. Sınıf YBP:</a:t>
            </a:r>
            <a:r>
              <a:rPr lang="tr-TR" dirty="0" smtClean="0">
                <a:latin typeface="Trebuchet MS" pitchFamily="34" charset="0"/>
              </a:rPr>
              <a:t>	100,000</a:t>
            </a:r>
          </a:p>
          <a:p>
            <a:pPr>
              <a:defRPr/>
            </a:pPr>
            <a:r>
              <a:rPr lang="tr-TR" b="1" dirty="0" smtClean="0">
                <a:solidFill>
                  <a:schemeClr val="accent2">
                    <a:lumMod val="60000"/>
                    <a:lumOff val="40000"/>
                  </a:schemeClr>
                </a:solidFill>
                <a:latin typeface="Trebuchet MS" pitchFamily="34" charset="0"/>
              </a:rPr>
              <a:t>8. Sınıf YBP:</a:t>
            </a:r>
            <a:r>
              <a:rPr lang="tr-TR" dirty="0" smtClean="0">
                <a:latin typeface="Trebuchet MS" pitchFamily="34" charset="0"/>
              </a:rPr>
              <a:t>	95,000</a:t>
            </a:r>
          </a:p>
          <a:p>
            <a:pPr>
              <a:defRPr/>
            </a:pPr>
            <a:r>
              <a:rPr lang="tr-TR" b="1" dirty="0" smtClean="0">
                <a:solidFill>
                  <a:schemeClr val="accent1">
                    <a:lumMod val="50000"/>
                  </a:schemeClr>
                </a:solidFill>
                <a:latin typeface="Trebuchet MS" pitchFamily="34" charset="0"/>
              </a:rPr>
              <a:t>8. Sınıf TEOG:</a:t>
            </a:r>
            <a:r>
              <a:rPr lang="tr-TR" b="1" dirty="0" smtClean="0">
                <a:solidFill>
                  <a:srgbClr val="CC00CC"/>
                </a:solidFill>
                <a:latin typeface="Trebuchet MS" pitchFamily="34" charset="0"/>
              </a:rPr>
              <a:t>	</a:t>
            </a:r>
            <a:r>
              <a:rPr lang="tr-TR" dirty="0" smtClean="0">
                <a:latin typeface="Trebuchet MS" pitchFamily="34" charset="0"/>
              </a:rPr>
              <a:t>675,000 olan bir öğrencinin </a:t>
            </a:r>
          </a:p>
          <a:p>
            <a:pPr>
              <a:defRPr/>
            </a:pPr>
            <a:endParaRPr lang="tr-TR" sz="1100" b="1" u="sng" dirty="0" smtClean="0">
              <a:solidFill>
                <a:srgbClr val="CC00CC"/>
              </a:solidFill>
              <a:latin typeface="Trebuchet MS" pitchFamily="34" charset="0"/>
            </a:endParaRPr>
          </a:p>
          <a:p>
            <a:pPr algn="ctr">
              <a:defRPr/>
            </a:pPr>
            <a:r>
              <a:rPr lang="tr-TR" b="1" u="sng" dirty="0" err="1" smtClean="0">
                <a:solidFill>
                  <a:srgbClr val="7030A0"/>
                </a:solidFill>
                <a:latin typeface="Trebuchet MS" pitchFamily="34" charset="0"/>
              </a:rPr>
              <a:t>OYP’si</a:t>
            </a:r>
            <a:r>
              <a:rPr lang="tr-TR" b="1" u="sng" dirty="0" smtClean="0">
                <a:solidFill>
                  <a:srgbClr val="7030A0"/>
                </a:solidFill>
                <a:latin typeface="Trebuchet MS" pitchFamily="34" charset="0"/>
              </a:rPr>
              <a:t>:</a:t>
            </a:r>
            <a:r>
              <a:rPr lang="tr-TR" b="1" u="sng" dirty="0" smtClean="0">
                <a:solidFill>
                  <a:srgbClr val="CC00CC"/>
                </a:solidFill>
                <a:latin typeface="Trebuchet MS" pitchFamily="34" charset="0"/>
              </a:rPr>
              <a:t> </a:t>
            </a:r>
            <a:r>
              <a:rPr lang="tr-TR" dirty="0" smtClean="0">
                <a:latin typeface="Trebuchet MS" pitchFamily="34" charset="0"/>
              </a:rPr>
              <a:t>98+100+95+675=968</a:t>
            </a:r>
          </a:p>
          <a:p>
            <a:pPr algn="ctr">
              <a:defRPr/>
            </a:pPr>
            <a:endParaRPr lang="tr-TR" sz="1100" dirty="0" smtClean="0">
              <a:latin typeface="Trebuchet MS" pitchFamily="34" charset="0"/>
            </a:endParaRPr>
          </a:p>
          <a:p>
            <a:pPr algn="ctr">
              <a:defRPr/>
            </a:pPr>
            <a:r>
              <a:rPr lang="tr-TR" b="1" dirty="0" smtClean="0">
                <a:solidFill>
                  <a:srgbClr val="7030A0"/>
                </a:solidFill>
                <a:latin typeface="Trebuchet MS" pitchFamily="34" charset="0"/>
              </a:rPr>
              <a:t>OYP=</a:t>
            </a:r>
            <a:r>
              <a:rPr lang="tr-TR" dirty="0" smtClean="0">
                <a:solidFill>
                  <a:srgbClr val="7030A0"/>
                </a:solidFill>
                <a:latin typeface="Trebuchet MS" pitchFamily="34" charset="0"/>
              </a:rPr>
              <a:t> </a:t>
            </a:r>
            <a:r>
              <a:rPr lang="tr-TR" dirty="0" smtClean="0">
                <a:latin typeface="Trebuchet MS" pitchFamily="34" charset="0"/>
              </a:rPr>
              <a:t>968/2 = </a:t>
            </a:r>
            <a:r>
              <a:rPr lang="tr-TR" b="1" dirty="0" smtClean="0">
                <a:solidFill>
                  <a:srgbClr val="FF0000"/>
                </a:solidFill>
                <a:latin typeface="Trebuchet MS" pitchFamily="34" charset="0"/>
              </a:rPr>
              <a:t>484,000</a:t>
            </a:r>
            <a:r>
              <a:rPr lang="tr-TR" dirty="0" smtClean="0">
                <a:latin typeface="Trebuchet MS" pitchFamily="34" charset="0"/>
              </a:rPr>
              <a:t> olur. </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Dikdörtgen"/>
          <p:cNvSpPr>
            <a:spLocks noChangeArrowheads="1"/>
          </p:cNvSpPr>
          <p:nvPr/>
        </p:nvSpPr>
        <p:spPr bwMode="auto">
          <a:xfrm>
            <a:off x="468313" y="620713"/>
            <a:ext cx="8286750" cy="4710112"/>
          </a:xfrm>
          <a:prstGeom prst="rect">
            <a:avLst/>
          </a:prstGeom>
          <a:noFill/>
          <a:ln w="9525">
            <a:noFill/>
            <a:miter lim="800000"/>
            <a:headEnd/>
            <a:tailEnd/>
          </a:ln>
        </p:spPr>
        <p:txBody>
          <a:bodyPr>
            <a:spAutoFit/>
          </a:bodyPr>
          <a:lstStyle/>
          <a:p>
            <a:pPr algn="ctr">
              <a:lnSpc>
                <a:spcPct val="150000"/>
              </a:lnSpc>
              <a:spcBef>
                <a:spcPct val="0"/>
              </a:spcBef>
            </a:pPr>
            <a:endParaRPr lang="tr-TR" sz="4000" b="1">
              <a:solidFill>
                <a:srgbClr val="0000FF"/>
              </a:solidFill>
              <a:latin typeface="Comic Sans MS" pitchFamily="66" charset="0"/>
            </a:endParaRPr>
          </a:p>
          <a:p>
            <a:pPr algn="ctr">
              <a:lnSpc>
                <a:spcPct val="150000"/>
              </a:lnSpc>
              <a:spcBef>
                <a:spcPct val="0"/>
              </a:spcBef>
            </a:pPr>
            <a:r>
              <a:rPr lang="tr-TR" sz="5400" b="1">
                <a:solidFill>
                  <a:srgbClr val="0000FF"/>
                </a:solidFill>
                <a:latin typeface="Comic Sans MS" pitchFamily="66" charset="0"/>
              </a:rPr>
              <a:t>ORTAÖĞRETİME YERLEŞTİRME NASIL OLACAK ?</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539552" y="260648"/>
            <a:ext cx="8208912" cy="584775"/>
          </a:xfrm>
          <a:prstGeom prst="rect">
            <a:avLst/>
          </a:prstGeom>
          <a:noFill/>
        </p:spPr>
        <p:txBody>
          <a:bodyPr wrap="square" rtlCol="0">
            <a:spAutoFit/>
          </a:bodyPr>
          <a:lstStyle/>
          <a:p>
            <a:pPr algn="ctr"/>
            <a:r>
              <a:rPr lang="tr-TR" sz="3200" b="1" dirty="0" smtClean="0">
                <a:solidFill>
                  <a:srgbClr val="7030A0"/>
                </a:solidFill>
                <a:latin typeface="Arial Black" pitchFamily="34" charset="0"/>
              </a:rPr>
              <a:t>ORTAÖĞRETİME YERLEŞTİRME</a:t>
            </a:r>
            <a:endParaRPr lang="tr-TR" sz="3200" b="1" dirty="0">
              <a:solidFill>
                <a:srgbClr val="7030A0"/>
              </a:solidFill>
              <a:latin typeface="Arial Black" pitchFamily="34" charset="0"/>
            </a:endParaRPr>
          </a:p>
        </p:txBody>
      </p:sp>
      <p:sp>
        <p:nvSpPr>
          <p:cNvPr id="3" name="2 Metin kutusu"/>
          <p:cNvSpPr txBox="1"/>
          <p:nvPr/>
        </p:nvSpPr>
        <p:spPr>
          <a:xfrm>
            <a:off x="1187624" y="1268760"/>
            <a:ext cx="6480720" cy="4401205"/>
          </a:xfrm>
          <a:prstGeom prst="rect">
            <a:avLst/>
          </a:prstGeom>
          <a:noFill/>
        </p:spPr>
        <p:txBody>
          <a:bodyPr wrap="square" rtlCol="0">
            <a:spAutoFit/>
          </a:bodyPr>
          <a:lstStyle/>
          <a:p>
            <a:pPr algn="ctr"/>
            <a:r>
              <a:rPr lang="tr-TR" sz="2800" b="1" dirty="0" smtClean="0">
                <a:solidFill>
                  <a:srgbClr val="00B050"/>
                </a:solidFill>
                <a:latin typeface="Calibri" pitchFamily="34" charset="0"/>
              </a:rPr>
              <a:t>ÖĞRENCİLER, TERCİH DÖNEMİNDE 25 ADET OKUL TERCİHİ YAPABİLME HAKKINA SAHİPTİR VE BİR ANA TERCİH DÖNEMİ ÜÇ KEZ DE YEDEK TERCİH DÖNEMİ (HER NAKİL DÖNEMİNDE DE 3 OKUL SEÇME HAKKINA SAHİPTİR) OLAMK ÜZERE SON TAHLİLDE DE OKULLAR AÇILINCA HER AYIN SON HAFTASI OKULLAR ARASI YATAY GEÇİŞ HAKKINDAN YARARLANABİLMEKTEDİRLER.</a:t>
            </a:r>
            <a:endParaRPr lang="tr-TR" sz="2800" b="1" dirty="0">
              <a:solidFill>
                <a:srgbClr val="00B050"/>
              </a:solidFill>
              <a:latin typeface="Calibri"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p:cNvPicPr>
            <a:picLocks noChangeAspect="1" noChangeArrowheads="1"/>
          </p:cNvPicPr>
          <p:nvPr/>
        </p:nvPicPr>
        <p:blipFill>
          <a:blip r:embed="rId2" cstate="print"/>
          <a:srcRect/>
          <a:stretch>
            <a:fillRect/>
          </a:stretch>
        </p:blipFill>
        <p:spPr bwMode="auto">
          <a:xfrm>
            <a:off x="827584" y="260648"/>
            <a:ext cx="7632847" cy="6336704"/>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p:cNvPicPr>
            <a:picLocks noChangeAspect="1" noChangeArrowheads="1"/>
          </p:cNvPicPr>
          <p:nvPr/>
        </p:nvPicPr>
        <p:blipFill>
          <a:blip r:embed="rId2" cstate="print"/>
          <a:srcRect/>
          <a:stretch>
            <a:fillRect/>
          </a:stretch>
        </p:blipFill>
        <p:spPr bwMode="auto">
          <a:xfrm>
            <a:off x="827584" y="442913"/>
            <a:ext cx="7416824" cy="59721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p:cNvPicPr>
            <a:picLocks noChangeAspect="1" noChangeArrowheads="1"/>
          </p:cNvPicPr>
          <p:nvPr/>
        </p:nvPicPr>
        <p:blipFill>
          <a:blip r:embed="rId2" cstate="print"/>
          <a:srcRect/>
          <a:stretch>
            <a:fillRect/>
          </a:stretch>
        </p:blipFill>
        <p:spPr bwMode="auto">
          <a:xfrm>
            <a:off x="683568" y="528638"/>
            <a:ext cx="8136903" cy="580072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9" name="Picture 3"/>
          <p:cNvPicPr>
            <a:picLocks noChangeAspect="1" noChangeArrowheads="1"/>
          </p:cNvPicPr>
          <p:nvPr/>
        </p:nvPicPr>
        <p:blipFill>
          <a:blip r:embed="rId2" cstate="print"/>
          <a:srcRect/>
          <a:stretch>
            <a:fillRect/>
          </a:stretch>
        </p:blipFill>
        <p:spPr bwMode="auto">
          <a:xfrm>
            <a:off x="611560" y="548680"/>
            <a:ext cx="7992887" cy="568863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sz="quarter" idx="1"/>
          </p:nvPr>
        </p:nvPicPr>
        <p:blipFill>
          <a:blip r:embed="rId2" cstate="print"/>
          <a:srcRect/>
          <a:stretch>
            <a:fillRect/>
          </a:stretch>
        </p:blipFill>
        <p:spPr bwMode="auto">
          <a:xfrm>
            <a:off x="179512" y="116632"/>
            <a:ext cx="8856984" cy="6480720"/>
          </a:xfrm>
          <a:prstGeom prst="rect">
            <a:avLst/>
          </a:prstGeom>
          <a:ln>
            <a:noFill/>
          </a:ln>
          <a:effectLst>
            <a:softEdge rad="112500"/>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827584" y="332656"/>
            <a:ext cx="7632848" cy="1015663"/>
          </a:xfrm>
          <a:prstGeom prst="rect">
            <a:avLst/>
          </a:prstGeom>
          <a:noFill/>
        </p:spPr>
        <p:txBody>
          <a:bodyPr wrap="square" rtlCol="0">
            <a:spAutoFit/>
          </a:bodyPr>
          <a:lstStyle/>
          <a:p>
            <a:pPr algn="ctr"/>
            <a:r>
              <a:rPr lang="tr-TR" sz="2000" dirty="0" smtClean="0">
                <a:solidFill>
                  <a:schemeClr val="accent2">
                    <a:lumMod val="75000"/>
                  </a:schemeClr>
                </a:solidFill>
                <a:latin typeface="Arial Black" pitchFamily="34" charset="0"/>
              </a:rPr>
              <a:t>ALS  ( ASKERİ LİSELERE GİRİŞ SINAVI)</a:t>
            </a:r>
          </a:p>
          <a:p>
            <a:pPr algn="ctr"/>
            <a:r>
              <a:rPr lang="tr-TR" sz="2000" dirty="0" smtClean="0">
                <a:solidFill>
                  <a:schemeClr val="accent2">
                    <a:lumMod val="75000"/>
                  </a:schemeClr>
                </a:solidFill>
                <a:latin typeface="Arial Black" pitchFamily="34" charset="0"/>
              </a:rPr>
              <a:t>VE</a:t>
            </a:r>
          </a:p>
          <a:p>
            <a:pPr algn="ctr"/>
            <a:r>
              <a:rPr lang="tr-TR" sz="2000" dirty="0" smtClean="0">
                <a:solidFill>
                  <a:schemeClr val="accent2">
                    <a:lumMod val="75000"/>
                  </a:schemeClr>
                </a:solidFill>
                <a:latin typeface="Arial Black" pitchFamily="34" charset="0"/>
              </a:rPr>
              <a:t> POLİS KOLEJİ SINAVLARI</a:t>
            </a:r>
            <a:endParaRPr lang="tr-TR" sz="2000" dirty="0">
              <a:solidFill>
                <a:schemeClr val="accent2">
                  <a:lumMod val="75000"/>
                </a:schemeClr>
              </a:solidFill>
              <a:latin typeface="Arial Black" pitchFamily="34" charset="0"/>
            </a:endParaRPr>
          </a:p>
        </p:txBody>
      </p:sp>
      <p:sp>
        <p:nvSpPr>
          <p:cNvPr id="165889" name="Rectangle 1"/>
          <p:cNvSpPr>
            <a:spLocks noChangeArrowheads="1"/>
          </p:cNvSpPr>
          <p:nvPr/>
        </p:nvSpPr>
        <p:spPr bwMode="auto">
          <a:xfrm rot="10800000" flipV="1">
            <a:off x="467544" y="2080592"/>
            <a:ext cx="813690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05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r>
              <a:rPr kumimoji="0" lang="tr-T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Türk Silahlı Kuvvetleri Askeri Liseler ile Bando Astsubay Hazırlama Okulunda Öğrenim Görecek Öğrencileri Seçme Sınavı (2016 ALS) Nisan 2016 Tarihinde ÖSYM </a:t>
            </a:r>
            <a:r>
              <a:rPr kumimoji="0" lang="tr-TR"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Tarfından</a:t>
            </a:r>
            <a:r>
              <a:rPr kumimoji="0" lang="tr-TR"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Uygulanacak.Sınava başvurular Şubat - Mart 2016 tarihleri arasında yapılacaktır.</a:t>
            </a:r>
          </a:p>
          <a:p>
            <a:r>
              <a:rPr lang="tr-TR" sz="1600" b="1" dirty="0" smtClean="0">
                <a:latin typeface="Arial" pitchFamily="34" charset="0"/>
                <a:cs typeface="Arial" pitchFamily="34" charset="0"/>
              </a:rPr>
              <a:t>Askeri liselerde eğitim süresi kaç yıl?</a:t>
            </a:r>
            <a:endParaRPr lang="tr-TR" sz="1600" dirty="0" smtClean="0">
              <a:latin typeface="Arial" pitchFamily="34" charset="0"/>
              <a:cs typeface="Arial" pitchFamily="34" charset="0"/>
            </a:endParaRPr>
          </a:p>
          <a:p>
            <a:r>
              <a:rPr lang="tr-TR" sz="1600" dirty="0" smtClean="0">
                <a:latin typeface="Arial" pitchFamily="34" charset="0"/>
                <a:cs typeface="Arial" pitchFamily="34" charset="0"/>
              </a:rPr>
              <a:t>Askeri Liseler ile Bando Astsubay Hazırlama Okullarında (Askeri liselerde) 4 yıl eğitim verilmektedir.</a:t>
            </a:r>
          </a:p>
          <a:p>
            <a:r>
              <a:rPr lang="tr-TR" sz="1600" b="1" dirty="0" smtClean="0">
                <a:latin typeface="Arial" pitchFamily="34" charset="0"/>
                <a:cs typeface="Arial" pitchFamily="34" charset="0"/>
              </a:rPr>
              <a:t>Askeri lise sınavı (ALS 2016) kapsamı sınav süresi ile ilgili bilgiler</a:t>
            </a:r>
            <a:endParaRPr lang="tr-TR" sz="1600" dirty="0" smtClean="0">
              <a:latin typeface="Arial" pitchFamily="34" charset="0"/>
              <a:cs typeface="Arial" pitchFamily="34" charset="0"/>
            </a:endParaRPr>
          </a:p>
          <a:p>
            <a:r>
              <a:rPr lang="tr-TR" sz="1600" dirty="0" smtClean="0">
                <a:latin typeface="Arial" pitchFamily="34" charset="0"/>
                <a:cs typeface="Arial" pitchFamily="34" charset="0"/>
              </a:rPr>
              <a:t>Askeri lise sınavlarında (ALS) adaylara, ortaokul düzeyinde, sayısal, sözel ve mantıksal akıl yürütme (muhakeme) becerilerinin ölçülmesi amacıyla; Türkçe, Sosyal Bilimler, Matematik ve Fen Bilimleri testleri uygulanacak. Kılavuza göre, testler, tek kitapçık hâlinde adaylara verilecek ve adaylar cevaplarını cevap kâğıdına işaretleyecekler. Sınavın cevaplama süresi 120 dakika (2 saat) olarak belirlendi</a:t>
            </a:r>
            <a:endParaRPr lang="tr-TR" sz="8800" dirty="0" smtClean="0">
              <a:latin typeface="Arial"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tr-TR"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95536" y="188641"/>
            <a:ext cx="8424936" cy="923330"/>
          </a:xfrm>
          <a:prstGeom prst="rect">
            <a:avLst/>
          </a:prstGeom>
          <a:noFill/>
        </p:spPr>
        <p:txBody>
          <a:bodyPr wrap="square" rtlCol="0">
            <a:spAutoFit/>
          </a:bodyPr>
          <a:lstStyle/>
          <a:p>
            <a:pPr algn="ctr"/>
            <a:r>
              <a:rPr lang="tr-TR" dirty="0" smtClean="0">
                <a:solidFill>
                  <a:schemeClr val="accent2">
                    <a:lumMod val="75000"/>
                  </a:schemeClr>
                </a:solidFill>
                <a:latin typeface="Arial Black" pitchFamily="34" charset="0"/>
              </a:rPr>
              <a:t>ALS  ( ASKERİ LİSELERE GİRİŞ SINAVI)</a:t>
            </a:r>
          </a:p>
          <a:p>
            <a:pPr algn="ctr"/>
            <a:r>
              <a:rPr lang="tr-TR" dirty="0" smtClean="0">
                <a:solidFill>
                  <a:schemeClr val="accent2">
                    <a:lumMod val="75000"/>
                  </a:schemeClr>
                </a:solidFill>
                <a:latin typeface="Arial Black" pitchFamily="34" charset="0"/>
              </a:rPr>
              <a:t>VE</a:t>
            </a:r>
          </a:p>
          <a:p>
            <a:pPr algn="ctr"/>
            <a:r>
              <a:rPr lang="tr-TR" dirty="0" smtClean="0">
                <a:solidFill>
                  <a:schemeClr val="accent2">
                    <a:lumMod val="75000"/>
                  </a:schemeClr>
                </a:solidFill>
                <a:latin typeface="Arial Black" pitchFamily="34" charset="0"/>
              </a:rPr>
              <a:t> POLİS KOLEJİ SINAVLARI</a:t>
            </a:r>
            <a:endParaRPr lang="tr-TR" dirty="0">
              <a:solidFill>
                <a:schemeClr val="accent2">
                  <a:lumMod val="75000"/>
                </a:schemeClr>
              </a:solidFill>
              <a:latin typeface="Arial Black" pitchFamily="34" charset="0"/>
            </a:endParaRPr>
          </a:p>
        </p:txBody>
      </p:sp>
      <p:sp>
        <p:nvSpPr>
          <p:cNvPr id="3" name="2 Metin kutusu"/>
          <p:cNvSpPr txBox="1"/>
          <p:nvPr/>
        </p:nvSpPr>
        <p:spPr>
          <a:xfrm>
            <a:off x="395536" y="1133356"/>
            <a:ext cx="8136904" cy="5201424"/>
          </a:xfrm>
          <a:prstGeom prst="rect">
            <a:avLst/>
          </a:prstGeom>
          <a:noFill/>
        </p:spPr>
        <p:txBody>
          <a:bodyPr wrap="square" rtlCol="0">
            <a:spAutoFit/>
          </a:bodyPr>
          <a:lstStyle/>
          <a:p>
            <a:pPr algn="ctr"/>
            <a:r>
              <a:rPr lang="tr-TR" sz="2000" dirty="0" smtClean="0">
                <a:latin typeface="Arial" pitchFamily="34" charset="0"/>
                <a:cs typeface="Arial" pitchFamily="34" charset="0"/>
              </a:rPr>
              <a:t>Polis Kolejine girmek isteyen adaylar öncelikle 15–26 Mart 2015 tarihleri </a:t>
            </a:r>
            <a:r>
              <a:rPr lang="tr-TR" sz="2000" dirty="0" err="1" smtClean="0">
                <a:latin typeface="Arial" pitchFamily="34" charset="0"/>
                <a:cs typeface="Arial" pitchFamily="34" charset="0"/>
              </a:rPr>
              <a:t>arasındahttp</a:t>
            </a:r>
            <a:r>
              <a:rPr lang="tr-TR" sz="2000" dirty="0" smtClean="0">
                <a:latin typeface="Arial" pitchFamily="34" charset="0"/>
                <a:cs typeface="Arial" pitchFamily="34" charset="0"/>
              </a:rPr>
              <a:t>://www.</a:t>
            </a:r>
            <a:r>
              <a:rPr lang="tr-TR" sz="2000" dirty="0" err="1" smtClean="0">
                <a:latin typeface="Arial" pitchFamily="34" charset="0"/>
                <a:cs typeface="Arial" pitchFamily="34" charset="0"/>
              </a:rPr>
              <a:t>meb</a:t>
            </a:r>
            <a:r>
              <a:rPr lang="tr-TR" sz="2000" dirty="0" smtClean="0">
                <a:latin typeface="Arial" pitchFamily="34" charset="0"/>
                <a:cs typeface="Arial" pitchFamily="34" charset="0"/>
              </a:rPr>
              <a:t>.gov.tr, http://oges.meb.gov.tr ile https://e-okul.meb.gov.tr adreslerinde açılacak olan başvuru ekranından öğrenim gördüğü okul müdürlükleri tarafından başvuruda bulunacaktır. </a:t>
            </a:r>
            <a:br>
              <a:rPr lang="tr-TR" sz="2000" dirty="0" smtClean="0">
                <a:latin typeface="Arial" pitchFamily="34" charset="0"/>
                <a:cs typeface="Arial" pitchFamily="34" charset="0"/>
              </a:rPr>
            </a:br>
            <a:r>
              <a:rPr lang="tr-TR" sz="2000" dirty="0" smtClean="0">
                <a:latin typeface="Arial" pitchFamily="34" charset="0"/>
                <a:cs typeface="Arial" pitchFamily="34" charset="0"/>
              </a:rPr>
              <a:t>Polis Koleji için başvuruda bulunacak öğrenciler SBS’ ye girmek zorunda olduğu için ayrı bir ücret yatırmayacaktır ve ayrı bir sınav giriş belgesi verilmeyecektir. </a:t>
            </a:r>
            <a:br>
              <a:rPr lang="tr-TR" sz="2000" dirty="0" smtClean="0">
                <a:latin typeface="Arial" pitchFamily="34" charset="0"/>
                <a:cs typeface="Arial" pitchFamily="34" charset="0"/>
              </a:rPr>
            </a:br>
            <a:r>
              <a:rPr lang="tr-TR" sz="2000" dirty="0" smtClean="0">
                <a:latin typeface="Arial" pitchFamily="34" charset="0"/>
                <a:cs typeface="Arial" pitchFamily="34" charset="0"/>
              </a:rPr>
              <a:t>Polis Kolejine Giriş Sınavına katılacak adayların tespiti OYP (Orta öğretime yerleştirme puanı) göre yapılacaktır. Ortaöğretim yerleştirme puanına göre Polis Kolejine Giriş Sınavına katılamaya hak kazanacak adayların değerlendirilmesi sonucunda erkek ve kız adayların sıralaması ayrı ayrı hesaplanır. </a:t>
            </a:r>
            <a:br>
              <a:rPr lang="tr-TR" sz="2000" dirty="0" smtClean="0">
                <a:latin typeface="Arial" pitchFamily="34" charset="0"/>
                <a:cs typeface="Arial" pitchFamily="34" charset="0"/>
              </a:rPr>
            </a:br>
            <a:r>
              <a:rPr lang="tr-TR" sz="2000" dirty="0" smtClean="0">
                <a:latin typeface="Arial" pitchFamily="34" charset="0"/>
                <a:cs typeface="Arial" pitchFamily="34" charset="0"/>
              </a:rPr>
              <a:t>Adaylara ayrıca sınav sonuç belgesi gönderilmeyecektir. </a:t>
            </a:r>
            <a:br>
              <a:rPr lang="tr-TR" sz="2000" dirty="0" smtClean="0">
                <a:latin typeface="Arial" pitchFamily="34" charset="0"/>
                <a:cs typeface="Arial" pitchFamily="34" charset="0"/>
              </a:rPr>
            </a:br>
            <a:endParaRPr lang="tr-TR" sz="3200" dirty="0">
              <a:latin typeface="Arial"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395536" y="188640"/>
            <a:ext cx="8064896" cy="6001643"/>
          </a:xfrm>
          <a:prstGeom prst="rect">
            <a:avLst/>
          </a:prstGeom>
        </p:spPr>
        <p:txBody>
          <a:bodyPr wrap="square">
            <a:spAutoFit/>
          </a:bodyPr>
          <a:lstStyle/>
          <a:p>
            <a:pPr algn="ctr"/>
            <a:r>
              <a:rPr lang="tr-TR" sz="1200" b="1" dirty="0" smtClean="0">
                <a:solidFill>
                  <a:schemeClr val="accent2">
                    <a:lumMod val="75000"/>
                  </a:schemeClr>
                </a:solidFill>
                <a:latin typeface="Arial" pitchFamily="34" charset="0"/>
                <a:cs typeface="Arial" pitchFamily="34" charset="0"/>
              </a:rPr>
              <a:t>SINAVLAR </a:t>
            </a:r>
            <a:r>
              <a:rPr lang="tr-TR" sz="1200" dirty="0" smtClean="0">
                <a:latin typeface="Arial" pitchFamily="34" charset="0"/>
                <a:cs typeface="Arial" pitchFamily="34" charset="0"/>
              </a:rPr>
              <a:t/>
            </a:r>
            <a:br>
              <a:rPr lang="tr-TR" sz="1200" dirty="0" smtClean="0">
                <a:latin typeface="Arial" pitchFamily="34" charset="0"/>
                <a:cs typeface="Arial" pitchFamily="34" charset="0"/>
              </a:rPr>
            </a:br>
            <a:r>
              <a:rPr lang="tr-TR" sz="1200" dirty="0" smtClean="0">
                <a:latin typeface="Arial" pitchFamily="34" charset="0"/>
                <a:cs typeface="Arial" pitchFamily="34" charset="0"/>
              </a:rPr>
              <a:t>Polis Kolejlerine öğrenci alımı iki ayrı aşamada yapılmaktadır; </a:t>
            </a:r>
            <a:br>
              <a:rPr lang="tr-TR" sz="1200" dirty="0" smtClean="0">
                <a:latin typeface="Arial" pitchFamily="34" charset="0"/>
                <a:cs typeface="Arial" pitchFamily="34" charset="0"/>
              </a:rPr>
            </a:br>
            <a:r>
              <a:rPr lang="tr-TR" sz="1200" b="1" dirty="0" smtClean="0">
                <a:solidFill>
                  <a:srgbClr val="FF0000"/>
                </a:solidFill>
                <a:latin typeface="Arial" pitchFamily="34" charset="0"/>
                <a:cs typeface="Arial" pitchFamily="34" charset="0"/>
              </a:rPr>
              <a:t>I.Aşama: </a:t>
            </a:r>
            <a:r>
              <a:rPr lang="tr-TR" sz="1200" dirty="0" smtClean="0">
                <a:latin typeface="Arial" pitchFamily="34" charset="0"/>
                <a:cs typeface="Arial" pitchFamily="34" charset="0"/>
              </a:rPr>
              <a:t/>
            </a:r>
            <a:br>
              <a:rPr lang="tr-TR" sz="1200" dirty="0" smtClean="0">
                <a:latin typeface="Arial" pitchFamily="34" charset="0"/>
                <a:cs typeface="Arial" pitchFamily="34" charset="0"/>
              </a:rPr>
            </a:br>
            <a:r>
              <a:rPr lang="tr-TR" sz="1200" dirty="0" smtClean="0">
                <a:latin typeface="Arial" pitchFamily="34" charset="0"/>
                <a:cs typeface="Arial" pitchFamily="34" charset="0"/>
              </a:rPr>
              <a:t>MEB tarafından yapılan Seviye Belirleme Sınavları sonunda hesaplanan Ortaöğretim Yerleştirme Puanına (OYP) göre Polis Kolejine Giriş Sınavına katılacak adayların belirlenmesi; </a:t>
            </a:r>
            <a:br>
              <a:rPr lang="tr-TR" sz="1200" dirty="0" smtClean="0">
                <a:latin typeface="Arial" pitchFamily="34" charset="0"/>
                <a:cs typeface="Arial" pitchFamily="34" charset="0"/>
              </a:rPr>
            </a:br>
            <a:r>
              <a:rPr lang="tr-TR" sz="1200" dirty="0" smtClean="0">
                <a:latin typeface="Arial" pitchFamily="34" charset="0"/>
                <a:cs typeface="Arial" pitchFamily="34" charset="0"/>
              </a:rPr>
              <a:t/>
            </a:r>
            <a:br>
              <a:rPr lang="tr-TR" sz="1200" dirty="0" smtClean="0">
                <a:latin typeface="Arial" pitchFamily="34" charset="0"/>
                <a:cs typeface="Arial" pitchFamily="34" charset="0"/>
              </a:rPr>
            </a:br>
            <a:r>
              <a:rPr lang="tr-TR" sz="1200" b="1" dirty="0" smtClean="0">
                <a:solidFill>
                  <a:srgbClr val="FF0000"/>
                </a:solidFill>
                <a:latin typeface="Arial" pitchFamily="34" charset="0"/>
                <a:cs typeface="Arial" pitchFamily="34" charset="0"/>
              </a:rPr>
              <a:t>II. Aşama: </a:t>
            </a:r>
            <a:r>
              <a:rPr lang="tr-TR" sz="1200" dirty="0" smtClean="0">
                <a:latin typeface="Arial" pitchFamily="34" charset="0"/>
                <a:cs typeface="Arial" pitchFamily="34" charset="0"/>
              </a:rPr>
              <a:t/>
            </a:r>
            <a:br>
              <a:rPr lang="tr-TR" sz="1200" dirty="0" smtClean="0">
                <a:latin typeface="Arial" pitchFamily="34" charset="0"/>
                <a:cs typeface="Arial" pitchFamily="34" charset="0"/>
              </a:rPr>
            </a:br>
            <a:r>
              <a:rPr lang="tr-TR" sz="1200" dirty="0" smtClean="0">
                <a:latin typeface="Arial" pitchFamily="34" charset="0"/>
                <a:cs typeface="Arial" pitchFamily="34" charset="0"/>
              </a:rPr>
              <a:t>Polis Kolejine Giriş Sınavıdır. Ortaöğretim Yerleştirme Puanına (OYP) göre belirlenen adayların katılacağı ve Ankara Polis Koleji Müdürlüğünce yapılacak olan sınavdır. </a:t>
            </a:r>
            <a:br>
              <a:rPr lang="tr-TR" sz="1200" dirty="0" smtClean="0">
                <a:latin typeface="Arial" pitchFamily="34" charset="0"/>
                <a:cs typeface="Arial" pitchFamily="34" charset="0"/>
              </a:rPr>
            </a:br>
            <a:r>
              <a:rPr lang="tr-TR" sz="1200" b="1" i="1" dirty="0" smtClean="0">
                <a:latin typeface="Arial" pitchFamily="34" charset="0"/>
                <a:cs typeface="Arial" pitchFamily="34" charset="0"/>
              </a:rPr>
              <a:t>Ortaöğretim yerleştirme puanına göre en yüksek puandan en düşük puana doğru o yıl Koleje alınacak öğrenci sayısının on katı kadar aday başarılı sayılır. Ancak Polis Kolejine Giriş Sınavına katılacak adayların belirlenmesi öncesinde Koleje başvuru sayısı dikkate alınarak bu sayı Kolej Müdürünün teklifi ve Genel Müdürün onayı ile yirmi katına kadar arttırılabilir. </a:t>
            </a:r>
            <a:r>
              <a:rPr lang="tr-TR" sz="1200" dirty="0" smtClean="0">
                <a:latin typeface="Arial" pitchFamily="34" charset="0"/>
                <a:cs typeface="Arial" pitchFamily="34" charset="0"/>
              </a:rPr>
              <a:t/>
            </a:r>
            <a:br>
              <a:rPr lang="tr-TR" sz="1200" dirty="0" smtClean="0">
                <a:latin typeface="Arial" pitchFamily="34" charset="0"/>
                <a:cs typeface="Arial" pitchFamily="34" charset="0"/>
              </a:rPr>
            </a:br>
            <a:r>
              <a:rPr lang="tr-TR" sz="1200" b="1" i="1" dirty="0" smtClean="0">
                <a:latin typeface="Arial" pitchFamily="34" charset="0"/>
                <a:cs typeface="Arial" pitchFamily="34" charset="0"/>
              </a:rPr>
              <a:t>Ortaöğretim Yerleştirme Puanına (OYP) göre</a:t>
            </a:r>
            <a:r>
              <a:rPr lang="tr-TR" sz="1200" dirty="0" smtClean="0">
                <a:latin typeface="Arial" pitchFamily="34" charset="0"/>
                <a:cs typeface="Arial" pitchFamily="34" charset="0"/>
              </a:rPr>
              <a:t> Polis Kolejine Giriş sınavına katılmaya hak kazanan adaylar internet adreslerinden ilanen duyurulduktan sonra </a:t>
            </a:r>
            <a:r>
              <a:rPr lang="tr-TR" sz="1200" b="1" u="sng" dirty="0" smtClean="0">
                <a:latin typeface="Arial" pitchFamily="34" charset="0"/>
                <a:cs typeface="Arial" pitchFamily="34" charset="0"/>
              </a:rPr>
              <a:t>başarılı</a:t>
            </a:r>
            <a:r>
              <a:rPr lang="tr-TR" sz="1200" u="sng" dirty="0" smtClean="0">
                <a:latin typeface="Arial" pitchFamily="34" charset="0"/>
                <a:cs typeface="Arial" pitchFamily="34" charset="0"/>
              </a:rPr>
              <a:t> olan adaylar</a:t>
            </a:r>
            <a:r>
              <a:rPr lang="tr-TR" sz="1200" dirty="0" smtClean="0">
                <a:latin typeface="Arial" pitchFamily="34" charset="0"/>
                <a:cs typeface="Arial" pitchFamily="34" charset="0"/>
              </a:rPr>
              <a:t> </a:t>
            </a:r>
            <a:r>
              <a:rPr lang="tr-TR" sz="1200" b="1" dirty="0" smtClean="0">
                <a:latin typeface="Arial" pitchFamily="34" charset="0"/>
                <a:cs typeface="Arial" pitchFamily="34" charset="0"/>
              </a:rPr>
              <a:t>ilan edilen tarihlerde</a:t>
            </a:r>
            <a:r>
              <a:rPr lang="tr-TR" sz="1200" dirty="0" smtClean="0">
                <a:latin typeface="Arial" pitchFamily="34" charset="0"/>
                <a:cs typeface="Arial" pitchFamily="34" charset="0"/>
              </a:rPr>
              <a:t> İl Emniyet Müdürlüğü Eğitim Şubelerine başvuracaklardır. </a:t>
            </a:r>
            <a:br>
              <a:rPr lang="tr-TR" sz="1200" dirty="0" smtClean="0">
                <a:latin typeface="Arial" pitchFamily="34" charset="0"/>
                <a:cs typeface="Arial" pitchFamily="34" charset="0"/>
              </a:rPr>
            </a:br>
            <a:r>
              <a:rPr lang="tr-TR" sz="1200" dirty="0" smtClean="0">
                <a:latin typeface="Arial" pitchFamily="34" charset="0"/>
                <a:cs typeface="Arial" pitchFamily="34" charset="0"/>
              </a:rPr>
              <a:t>Polis Kolejine Giriş sınavına katılmaya hak kazanan adaylar, Ağustos ayında Polis Koleji Müdürlüğü’nde yapılacak olan Polis Kolejine Giriş Sınavına katılacaklardır. Polis Kolejine Giriş Sınavı Mülakat, Beden Eğitimi Sınavı ve Yazılı Sınav (test) aşamalarından oluşmaktadır. </a:t>
            </a:r>
            <a:br>
              <a:rPr lang="tr-TR" sz="1200" dirty="0" smtClean="0">
                <a:latin typeface="Arial" pitchFamily="34" charset="0"/>
                <a:cs typeface="Arial" pitchFamily="34" charset="0"/>
              </a:rPr>
            </a:br>
            <a:r>
              <a:rPr lang="tr-TR" sz="1200" b="1" dirty="0" smtClean="0">
                <a:latin typeface="Arial" pitchFamily="34" charset="0"/>
                <a:cs typeface="Arial" pitchFamily="34" charset="0"/>
              </a:rPr>
              <a:t>Polis Kolejine Giriş Sınavı Tarihleri: </a:t>
            </a:r>
            <a:r>
              <a:rPr lang="tr-TR" sz="1200" dirty="0" smtClean="0">
                <a:latin typeface="Arial" pitchFamily="34" charset="0"/>
                <a:cs typeface="Arial" pitchFamily="34" charset="0"/>
              </a:rPr>
              <a:t/>
            </a:r>
            <a:br>
              <a:rPr lang="tr-TR" sz="1200" dirty="0" smtClean="0">
                <a:latin typeface="Arial" pitchFamily="34" charset="0"/>
                <a:cs typeface="Arial" pitchFamily="34" charset="0"/>
              </a:rPr>
            </a:br>
            <a:r>
              <a:rPr lang="tr-TR" sz="1200" b="1" dirty="0" smtClean="0">
                <a:latin typeface="Arial" pitchFamily="34" charset="0"/>
                <a:cs typeface="Arial" pitchFamily="34" charset="0"/>
              </a:rPr>
              <a:t>*Mülakat sınavı: 02–03-04 Ağustos 2015 </a:t>
            </a:r>
            <a:r>
              <a:rPr lang="tr-TR" sz="1200" dirty="0" smtClean="0">
                <a:latin typeface="Arial" pitchFamily="34" charset="0"/>
                <a:cs typeface="Arial" pitchFamily="34" charset="0"/>
              </a:rPr>
              <a:t/>
            </a:r>
            <a:br>
              <a:rPr lang="tr-TR" sz="1200" dirty="0" smtClean="0">
                <a:latin typeface="Arial" pitchFamily="34" charset="0"/>
                <a:cs typeface="Arial" pitchFamily="34" charset="0"/>
              </a:rPr>
            </a:br>
            <a:r>
              <a:rPr lang="tr-TR" sz="1200" b="1" dirty="0" smtClean="0">
                <a:latin typeface="Arial" pitchFamily="34" charset="0"/>
                <a:cs typeface="Arial" pitchFamily="34" charset="0"/>
              </a:rPr>
              <a:t>*Beden Eğitimi Sınavı: 05 Ağustos 2015</a:t>
            </a:r>
            <a:r>
              <a:rPr lang="tr-TR" sz="1200" dirty="0" smtClean="0">
                <a:latin typeface="Arial" pitchFamily="34" charset="0"/>
                <a:cs typeface="Arial" pitchFamily="34" charset="0"/>
              </a:rPr>
              <a:t> </a:t>
            </a:r>
            <a:br>
              <a:rPr lang="tr-TR" sz="1200" dirty="0" smtClean="0">
                <a:latin typeface="Arial" pitchFamily="34" charset="0"/>
                <a:cs typeface="Arial" pitchFamily="34" charset="0"/>
              </a:rPr>
            </a:br>
            <a:r>
              <a:rPr lang="tr-TR" sz="1200" b="1" dirty="0" smtClean="0">
                <a:latin typeface="Arial" pitchFamily="34" charset="0"/>
                <a:cs typeface="Arial" pitchFamily="34" charset="0"/>
              </a:rPr>
              <a:t>*Yazılı(test)Sınav: 06 Ağustos 2015</a:t>
            </a:r>
            <a:r>
              <a:rPr lang="tr-TR" sz="1200" dirty="0" smtClean="0">
                <a:latin typeface="Arial" pitchFamily="34" charset="0"/>
                <a:cs typeface="Arial" pitchFamily="34" charset="0"/>
              </a:rPr>
              <a:t> </a:t>
            </a:r>
            <a:br>
              <a:rPr lang="tr-TR" sz="1200" dirty="0" smtClean="0">
                <a:latin typeface="Arial" pitchFamily="34" charset="0"/>
                <a:cs typeface="Arial" pitchFamily="34" charset="0"/>
              </a:rPr>
            </a:br>
            <a:endParaRPr lang="tr-TR" sz="1200" dirty="0" smtClean="0">
              <a:latin typeface="Arial" pitchFamily="34" charset="0"/>
              <a:cs typeface="Arial" pitchFamily="34" charset="0"/>
            </a:endParaRPr>
          </a:p>
          <a:p>
            <a:pPr algn="ctr"/>
            <a:r>
              <a:rPr lang="tr-TR" sz="1200" dirty="0" smtClean="0">
                <a:latin typeface="Arial" pitchFamily="34" charset="0"/>
                <a:cs typeface="Arial" pitchFamily="34" charset="0"/>
              </a:rPr>
              <a:t>Polis Koleji Giriş Sınavlarına katılan ve yazılı (test) sınav sonucunda başarılı olan adaylar ağustos ayında asıl ve yedek durumlarına göre ilanen duyurulan adaylar Ankara Polis Koleji’nde intibak eğitimine alınacaktır. </a:t>
            </a:r>
            <a:r>
              <a:rPr lang="tr-TR" sz="1200" b="1" i="1" dirty="0" smtClean="0">
                <a:latin typeface="Arial" pitchFamily="34" charset="0"/>
                <a:cs typeface="Arial" pitchFamily="34" charset="0"/>
              </a:rPr>
              <a:t>Sınav sonunda başarılı olan adayların sınav sonucunun ilan edilmesini müteakip intibak eğitimine alınacak olması nedeniyle, adayların sınav için gelirken sınavdan sonra en çok 20 gün süreyle Ankara’da kalacak şekilde hazırlıklı gelmeleri gerekmektedir. </a:t>
            </a:r>
            <a:r>
              <a:rPr lang="tr-TR" sz="3600" dirty="0" smtClean="0"/>
              <a:t/>
            </a:r>
            <a:br>
              <a:rPr lang="tr-TR" sz="3600" dirty="0" smtClean="0"/>
            </a:br>
            <a:endParaRPr lang="tr-TR" sz="36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544" y="1628800"/>
            <a:ext cx="8229600" cy="1470025"/>
          </a:xfrm>
        </p:spPr>
        <p:txBody>
          <a:bodyPr/>
          <a:lstStyle/>
          <a:p>
            <a:r>
              <a:rPr lang="tr-TR" b="1" dirty="0" smtClean="0">
                <a:solidFill>
                  <a:schemeClr val="tx2">
                    <a:lumMod val="50000"/>
                  </a:schemeClr>
                </a:solidFill>
              </a:rPr>
              <a:t>SINAVA HAZIRLANAN AİLELERE ! </a:t>
            </a:r>
            <a:r>
              <a:rPr lang="tr-TR" b="1" dirty="0" smtClean="0"/>
              <a:t>ÖNERİLER</a:t>
            </a:r>
            <a:endParaRPr lang="tr-TR" b="1" dirty="0"/>
          </a:p>
        </p:txBody>
      </p:sp>
      <p:sp>
        <p:nvSpPr>
          <p:cNvPr id="2053" name="Text Box 5"/>
          <p:cNvSpPr txBox="1">
            <a:spLocks noChangeArrowheads="1"/>
          </p:cNvSpPr>
          <p:nvPr/>
        </p:nvSpPr>
        <p:spPr bwMode="auto">
          <a:xfrm>
            <a:off x="1403649" y="3356992"/>
            <a:ext cx="5906348" cy="2677656"/>
          </a:xfrm>
          <a:prstGeom prst="rect">
            <a:avLst/>
          </a:prstGeom>
          <a:noFill/>
          <a:ln w="9525" algn="ctr">
            <a:noFill/>
            <a:miter lim="800000"/>
            <a:headEnd/>
            <a:tailEnd/>
          </a:ln>
          <a:effectLst/>
        </p:spPr>
        <p:txBody>
          <a:bodyPr wrap="square">
            <a:spAutoFit/>
          </a:bodyPr>
          <a:lstStyle/>
          <a:p>
            <a:pPr algn="ctr">
              <a:spcBef>
                <a:spcPct val="50000"/>
              </a:spcBef>
            </a:pPr>
            <a:r>
              <a:rPr lang="tr-TR" sz="2400" b="1" i="1" dirty="0" smtClean="0">
                <a:solidFill>
                  <a:schemeClr val="accent1">
                    <a:lumMod val="75000"/>
                  </a:schemeClr>
                </a:solidFill>
                <a:effectLst>
                  <a:outerShdw blurRad="38100" dist="38100" dir="2700000" algn="tl">
                    <a:srgbClr val="C0C0C0"/>
                  </a:outerShdw>
                </a:effectLst>
              </a:rPr>
              <a:t>OMÜ VAKFI ÖZEL ORTAOKULU</a:t>
            </a:r>
          </a:p>
          <a:p>
            <a:pPr algn="ctr">
              <a:spcBef>
                <a:spcPct val="50000"/>
              </a:spcBef>
            </a:pPr>
            <a:endParaRPr lang="tr-TR" sz="2400" i="1" dirty="0" smtClean="0">
              <a:solidFill>
                <a:schemeClr val="tx2"/>
              </a:solidFill>
              <a:effectLst>
                <a:outerShdw blurRad="38100" dist="38100" dir="2700000" algn="tl">
                  <a:srgbClr val="C0C0C0"/>
                </a:outerShdw>
              </a:effectLst>
            </a:endParaRPr>
          </a:p>
          <a:p>
            <a:pPr algn="ctr">
              <a:spcBef>
                <a:spcPct val="50000"/>
              </a:spcBef>
            </a:pPr>
            <a:endParaRPr lang="tr-TR" sz="2400" i="1" dirty="0">
              <a:solidFill>
                <a:schemeClr val="tx2"/>
              </a:solidFill>
              <a:effectLst>
                <a:outerShdw blurRad="38100" dist="38100" dir="2700000" algn="tl">
                  <a:srgbClr val="C0C0C0"/>
                </a:outerShdw>
              </a:effectLst>
            </a:endParaRPr>
          </a:p>
          <a:p>
            <a:pPr algn="ctr">
              <a:spcBef>
                <a:spcPct val="50000"/>
              </a:spcBef>
            </a:pPr>
            <a:r>
              <a:rPr lang="tr-TR" sz="2400" i="1" dirty="0" smtClean="0">
                <a:solidFill>
                  <a:srgbClr val="259B55"/>
                </a:solidFill>
                <a:effectLst>
                  <a:outerShdw blurRad="38100" dist="38100" dir="2700000" algn="tl">
                    <a:srgbClr val="C0C0C0"/>
                  </a:outerShdw>
                </a:effectLst>
              </a:rPr>
              <a:t>REHBER ÖĞRETMEN</a:t>
            </a:r>
          </a:p>
          <a:p>
            <a:pPr algn="ctr">
              <a:spcBef>
                <a:spcPct val="50000"/>
              </a:spcBef>
            </a:pPr>
            <a:r>
              <a:rPr lang="tr-TR" sz="2400" i="1" dirty="0" smtClean="0">
                <a:solidFill>
                  <a:srgbClr val="259B55"/>
                </a:solidFill>
                <a:effectLst>
                  <a:outerShdw blurRad="38100" dist="38100" dir="2700000" algn="tl">
                    <a:srgbClr val="C0C0C0"/>
                  </a:outerShdw>
                </a:effectLst>
              </a:rPr>
              <a:t>NİHAL ÇİNKA AKMAN</a:t>
            </a:r>
            <a:endParaRPr lang="tr-TR" sz="2400" i="1" dirty="0">
              <a:solidFill>
                <a:srgbClr val="259B55"/>
              </a:solidFill>
              <a:effectLst>
                <a:outerShdw blurRad="38100" dist="38100" dir="2700000" algn="tl">
                  <a:srgbClr val="C0C0C0"/>
                </a:outerShdw>
              </a:effectLst>
            </a:endParaRPr>
          </a:p>
        </p:txBody>
      </p:sp>
      <p:pic>
        <p:nvPicPr>
          <p:cNvPr id="4" name="Picture 3" descr="C:\Users\OMÜ VAKFI KOLEJİ\Desktop\ÖNEMLİ\logo\LOGOmini.jpg"/>
          <p:cNvPicPr>
            <a:picLocks noChangeAspect="1" noChangeArrowheads="1"/>
          </p:cNvPicPr>
          <p:nvPr/>
        </p:nvPicPr>
        <p:blipFill>
          <a:blip r:embed="rId2" cstate="print"/>
          <a:srcRect/>
          <a:stretch>
            <a:fillRect/>
          </a:stretch>
        </p:blipFill>
        <p:spPr bwMode="auto">
          <a:xfrm>
            <a:off x="251520" y="404664"/>
            <a:ext cx="1359024" cy="139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053"/>
                                        </p:tgtEl>
                                        <p:attrNameLst>
                                          <p:attrName>style.visibility</p:attrName>
                                        </p:attrNameLst>
                                      </p:cBhvr>
                                      <p:to>
                                        <p:strVal val="visible"/>
                                      </p:to>
                                    </p:set>
                                    <p:animEffect transition="in" filter="fade">
                                      <p:cBhvr>
                                        <p:cTn id="7" dur="2000"/>
                                        <p:tgtEl>
                                          <p:spTgt spid="2053"/>
                                        </p:tgtEl>
                                      </p:cBhvr>
                                    </p:animEffect>
                                    <p:anim calcmode="lin" valueType="num">
                                      <p:cBhvr>
                                        <p:cTn id="8" dur="2000" fill="hold"/>
                                        <p:tgtEl>
                                          <p:spTgt spid="2053"/>
                                        </p:tgtEl>
                                        <p:attrNameLst>
                                          <p:attrName>ppt_w</p:attrName>
                                        </p:attrNameLst>
                                      </p:cBhvr>
                                      <p:tavLst>
                                        <p:tav tm="0" fmla="#ppt_w*sin(2.5*pi*$)">
                                          <p:val>
                                            <p:fltVal val="0"/>
                                          </p:val>
                                        </p:tav>
                                        <p:tav tm="100000">
                                          <p:val>
                                            <p:fltVal val="1"/>
                                          </p:val>
                                        </p:tav>
                                      </p:tavLst>
                                    </p:anim>
                                    <p:anim calcmode="lin" valueType="num">
                                      <p:cBhvr>
                                        <p:cTn id="9" dur="2000" fill="hold"/>
                                        <p:tgtEl>
                                          <p:spTgt spid="205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5536" y="260648"/>
            <a:ext cx="8208912" cy="792088"/>
          </a:xfrm>
        </p:spPr>
        <p:txBody>
          <a:bodyPr>
            <a:normAutofit/>
          </a:bodyPr>
          <a:lstStyle/>
          <a:p>
            <a:pPr eaLnBrk="1" hangingPunct="1">
              <a:defRPr/>
            </a:pPr>
            <a:r>
              <a:rPr lang="tr-TR" sz="3200" dirty="0" smtClean="0">
                <a:solidFill>
                  <a:srgbClr val="FF0000"/>
                </a:solidFill>
                <a:effectLst>
                  <a:outerShdw blurRad="38100" dist="38100" dir="2700000" algn="tl">
                    <a:srgbClr val="000000"/>
                  </a:outerShdw>
                </a:effectLst>
              </a:rPr>
              <a:t>SINAVA HAZIRLANAN ANNE-BABALAR</a:t>
            </a:r>
          </a:p>
        </p:txBody>
      </p:sp>
      <p:sp>
        <p:nvSpPr>
          <p:cNvPr id="22531" name="Rectangle 3"/>
          <p:cNvSpPr>
            <a:spLocks noGrp="1" noChangeArrowheads="1"/>
          </p:cNvSpPr>
          <p:nvPr>
            <p:ph type="body" sz="half" idx="2"/>
          </p:nvPr>
        </p:nvSpPr>
        <p:spPr>
          <a:xfrm>
            <a:off x="0" y="476250"/>
            <a:ext cx="9144000" cy="5761038"/>
          </a:xfrm>
        </p:spPr>
        <p:txBody>
          <a:bodyPr anchor="ctr">
            <a:normAutofit/>
          </a:bodyPr>
          <a:lstStyle/>
          <a:p>
            <a:pPr marL="0" indent="0" eaLnBrk="1" hangingPunct="1">
              <a:lnSpc>
                <a:spcPct val="90000"/>
              </a:lnSpc>
              <a:buFontTx/>
              <a:buNone/>
              <a:defRPr/>
            </a:pPr>
            <a:r>
              <a:rPr lang="tr-TR" sz="2400" dirty="0" smtClean="0">
                <a:solidFill>
                  <a:srgbClr val="008000"/>
                </a:solidFill>
                <a:latin typeface="Cambria" pitchFamily="18" charset="0"/>
              </a:rPr>
              <a:t>	Bilindiği gibi günümüzde, çocuklar eğitime ayak bastıkları ilk günden itibaren zorunlu bir yarış içine itilmekte, daha yaşama fırsatı bulamadan sınav üstüne sınavla tanışmakta, sürekli bilgi depolayıp bunu öğretmenlerine, akrabalarına ve (en önemlisi) ailelerine göstermek, kanıtlamak zorunda kalmaktadırlar. </a:t>
            </a:r>
          </a:p>
          <a:p>
            <a:pPr marL="0" indent="0" eaLnBrk="1" hangingPunct="1">
              <a:lnSpc>
                <a:spcPct val="90000"/>
              </a:lnSpc>
              <a:buFontTx/>
              <a:buNone/>
              <a:defRPr/>
            </a:pPr>
            <a:endParaRPr lang="tr-TR" sz="2400" dirty="0" smtClean="0">
              <a:solidFill>
                <a:srgbClr val="008000"/>
              </a:solidFill>
              <a:latin typeface="Cambria" pitchFamily="18" charset="0"/>
            </a:endParaRPr>
          </a:p>
          <a:p>
            <a:pPr marL="0" indent="0" eaLnBrk="1" hangingPunct="1">
              <a:lnSpc>
                <a:spcPct val="90000"/>
              </a:lnSpc>
              <a:buFontTx/>
              <a:buNone/>
              <a:defRPr/>
            </a:pPr>
            <a:r>
              <a:rPr lang="tr-TR" sz="2400" dirty="0" smtClean="0">
                <a:solidFill>
                  <a:srgbClr val="008000"/>
                </a:solidFill>
                <a:latin typeface="Cambria" pitchFamily="18" charset="0"/>
              </a:rPr>
              <a:t>	Ailelerin, çocuklarını hep başarılı olarak görmek istemesi, çocuklarını sürekli bu yönde güdülemeleri, aileleri de bu rekabet içine itmekte; deyim yerindeyse, </a:t>
            </a:r>
            <a:r>
              <a:rPr lang="tr-TR" sz="2400" dirty="0" smtClean="0">
                <a:solidFill>
                  <a:srgbClr val="FF0000"/>
                </a:solidFill>
                <a:latin typeface="Cambria" pitchFamily="18" charset="0"/>
              </a:rPr>
              <a:t>sınavlara</a:t>
            </a:r>
            <a:r>
              <a:rPr lang="tr-TR" sz="2400" dirty="0" smtClean="0">
                <a:solidFill>
                  <a:srgbClr val="008000"/>
                </a:solidFill>
                <a:latin typeface="Cambria" pitchFamily="18" charset="0"/>
              </a:rPr>
              <a:t> sadece çocuklar değil, </a:t>
            </a:r>
            <a:r>
              <a:rPr lang="tr-TR" sz="2400" dirty="0" smtClean="0">
                <a:solidFill>
                  <a:srgbClr val="FF0000"/>
                </a:solidFill>
                <a:latin typeface="Cambria" pitchFamily="18" charset="0"/>
              </a:rPr>
              <a:t>aileler de hazırlanmaktadır</a:t>
            </a:r>
            <a:r>
              <a:rPr lang="tr-TR" sz="2400" dirty="0" smtClean="0">
                <a:solidFill>
                  <a:srgbClr val="008000"/>
                </a:solidFill>
                <a:latin typeface="Cambria" pitchFamily="18" charset="0"/>
              </a:rPr>
              <a:t>.</a:t>
            </a:r>
            <a:endParaRPr lang="tr-TR" sz="2400" dirty="0" smtClean="0">
              <a:effectLst>
                <a:outerShdw blurRad="38100" dist="38100" dir="2700000" algn="tl">
                  <a:srgbClr val="FFFFFF"/>
                </a:outerShdw>
              </a:effectLst>
              <a:latin typeface="Cambria" pitchFamily="18" charset="0"/>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531">
                                            <p:bg/>
                                          </p:spTgt>
                                        </p:tgtEl>
                                        <p:attrNameLst>
                                          <p:attrName>style.visibility</p:attrName>
                                        </p:attrNameLst>
                                      </p:cBhvr>
                                      <p:to>
                                        <p:strVal val="visible"/>
                                      </p:to>
                                    </p:set>
                                    <p:animEffect transition="in" filter="checkerboard(across)">
                                      <p:cBhvr>
                                        <p:cTn id="7" dur="500"/>
                                        <p:tgtEl>
                                          <p:spTgt spid="22531">
                                            <p:bg/>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2531">
                                            <p:txEl>
                                              <p:pRg st="0" end="0"/>
                                            </p:txEl>
                                          </p:spTgt>
                                        </p:tgtEl>
                                        <p:attrNameLst>
                                          <p:attrName>style.visibility</p:attrName>
                                        </p:attrNameLst>
                                      </p:cBhvr>
                                      <p:to>
                                        <p:strVal val="visible"/>
                                      </p:to>
                                    </p:set>
                                    <p:animEffect transition="in" filter="checkerboard(across)">
                                      <p:cBhvr>
                                        <p:cTn id="12" dur="500"/>
                                        <p:tgtEl>
                                          <p:spTgt spid="2253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7" dur="5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sz="half" idx="1"/>
          </p:nvPr>
        </p:nvSpPr>
        <p:spPr>
          <a:xfrm>
            <a:off x="250824" y="980728"/>
            <a:ext cx="4681215" cy="5328592"/>
          </a:xfrm>
        </p:spPr>
        <p:txBody>
          <a:bodyPr/>
          <a:lstStyle/>
          <a:p>
            <a:pPr marL="0" indent="0" algn="ctr" eaLnBrk="1" hangingPunct="1">
              <a:lnSpc>
                <a:spcPct val="90000"/>
              </a:lnSpc>
              <a:buFontTx/>
              <a:buNone/>
              <a:defRPr/>
            </a:pPr>
            <a:r>
              <a:rPr lang="tr-TR" sz="2800" b="1" dirty="0" smtClean="0">
                <a:solidFill>
                  <a:schemeClr val="accent2"/>
                </a:solidFill>
                <a:latin typeface="Cambria" pitchFamily="18" charset="0"/>
              </a:rPr>
              <a:t>Çocuğumuza destek mi oluyoruz? Yoksa!...</a:t>
            </a:r>
          </a:p>
          <a:p>
            <a:pPr marL="0" indent="0" algn="ctr" eaLnBrk="1" hangingPunct="1">
              <a:lnSpc>
                <a:spcPct val="90000"/>
              </a:lnSpc>
              <a:buFontTx/>
              <a:buNone/>
              <a:defRPr/>
            </a:pPr>
            <a:endParaRPr lang="tr-TR" b="1" dirty="0" smtClean="0">
              <a:solidFill>
                <a:schemeClr val="accent2"/>
              </a:solidFill>
              <a:latin typeface="Cambria" pitchFamily="18" charset="0"/>
            </a:endParaRPr>
          </a:p>
          <a:p>
            <a:pPr marL="0" indent="0" eaLnBrk="1" hangingPunct="1">
              <a:lnSpc>
                <a:spcPct val="90000"/>
              </a:lnSpc>
              <a:buFontTx/>
              <a:buNone/>
              <a:defRPr/>
            </a:pPr>
            <a:r>
              <a:rPr lang="tr-TR" sz="2400" dirty="0" smtClean="0">
                <a:solidFill>
                  <a:srgbClr val="008000"/>
                </a:solidFill>
                <a:latin typeface="Cambria" pitchFamily="18" charset="0"/>
              </a:rPr>
              <a:t>Ailenin, gencin arkasında olması gencin güven duygusu için elbette yararlı. Bu konudaki aile beklentisi gencin beklentisinin önüne geçer; arkasında olma ve destekleme, ittirmeye dönüşürse genç dengesini kaybeder, hatta düşebilir.</a:t>
            </a:r>
          </a:p>
        </p:txBody>
      </p:sp>
      <p:pic>
        <p:nvPicPr>
          <p:cNvPr id="37892" name="Picture 4" descr="j0078744"/>
          <p:cNvPicPr>
            <a:picLocks noGrp="1" noChangeAspect="1" noChangeArrowheads="1"/>
          </p:cNvPicPr>
          <p:nvPr>
            <p:ph sz="half" idx="2"/>
          </p:nvPr>
        </p:nvPicPr>
        <p:blipFill>
          <a:blip r:embed="rId2" cstate="print">
            <a:duotone>
              <a:schemeClr val="accent1">
                <a:shade val="45000"/>
                <a:satMod val="135000"/>
              </a:schemeClr>
              <a:prstClr val="white"/>
            </a:duotone>
          </a:blip>
          <a:srcRect/>
          <a:stretch>
            <a:fillRect/>
          </a:stretch>
        </p:blipFill>
        <p:spPr>
          <a:xfrm>
            <a:off x="4932040" y="1484784"/>
            <a:ext cx="3889590" cy="4248472"/>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7891">
                                            <p:bg/>
                                          </p:spTgt>
                                        </p:tgtEl>
                                        <p:attrNameLst>
                                          <p:attrName>style.visibility</p:attrName>
                                        </p:attrNameLst>
                                      </p:cBhvr>
                                      <p:to>
                                        <p:strVal val="visible"/>
                                      </p:to>
                                    </p:set>
                                    <p:animEffect transition="in" filter="box(in)">
                                      <p:cBhvr>
                                        <p:cTn id="7" dur="500"/>
                                        <p:tgtEl>
                                          <p:spTgt spid="37891">
                                            <p:bg/>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box(in)">
                                      <p:cBhvr>
                                        <p:cTn id="12" dur="5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891">
                                            <p:txEl>
                                              <p:pRg st="2" end="2"/>
                                            </p:txEl>
                                          </p:spTgt>
                                        </p:tgtEl>
                                        <p:attrNameLst>
                                          <p:attrName>style.visibility</p:attrName>
                                        </p:attrNameLst>
                                      </p:cBhvr>
                                      <p:to>
                                        <p:strVal val="visible"/>
                                      </p:to>
                                    </p:set>
                                    <p:animEffect transition="in" filter="box(in)">
                                      <p:cBhvr>
                                        <p:cTn id="17" dur="500"/>
                                        <p:tgtEl>
                                          <p:spTgt spid="378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9" presetClass="entr" presetSubtype="10" fill="hold" nodeType="clickEffect">
                                  <p:stCondLst>
                                    <p:cond delay="0"/>
                                  </p:stCondLst>
                                  <p:childTnLst>
                                    <p:set>
                                      <p:cBhvr>
                                        <p:cTn id="21" dur="1" fill="hold">
                                          <p:stCondLst>
                                            <p:cond delay="0"/>
                                          </p:stCondLst>
                                        </p:cTn>
                                        <p:tgtEl>
                                          <p:spTgt spid="37892"/>
                                        </p:tgtEl>
                                        <p:attrNameLst>
                                          <p:attrName>style.visibility</p:attrName>
                                        </p:attrNameLst>
                                      </p:cBhvr>
                                      <p:to>
                                        <p:strVal val="visible"/>
                                      </p:to>
                                    </p:set>
                                    <p:anim calcmode="lin" valueType="num">
                                      <p:cBhvr>
                                        <p:cTn id="22" dur="5000" fill="hold"/>
                                        <p:tgtEl>
                                          <p:spTgt spid="37892"/>
                                        </p:tgtEl>
                                        <p:attrNameLst>
                                          <p:attrName>ppt_w</p:attrName>
                                        </p:attrNameLst>
                                      </p:cBhvr>
                                      <p:tavLst>
                                        <p:tav tm="0" fmla="#ppt_w*sin(2.5*pi*$)">
                                          <p:val>
                                            <p:fltVal val="0"/>
                                          </p:val>
                                        </p:tav>
                                        <p:tav tm="100000">
                                          <p:val>
                                            <p:fltVal val="1"/>
                                          </p:val>
                                        </p:tav>
                                      </p:tavLst>
                                    </p:anim>
                                    <p:anim calcmode="lin" valueType="num">
                                      <p:cBhvr>
                                        <p:cTn id="23" dur="5000" fill="hold"/>
                                        <p:tgtEl>
                                          <p:spTgt spid="378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Neler Yapılmalı?</a:t>
            </a:r>
            <a:endParaRPr lang="tr-TR" b="1" dirty="0">
              <a:solidFill>
                <a:srgbClr val="FF0000"/>
              </a:solidFill>
            </a:endParaRPr>
          </a:p>
        </p:txBody>
      </p:sp>
      <p:pic>
        <p:nvPicPr>
          <p:cNvPr id="5" name="4 Resim" descr="soru.jpg"/>
          <p:cNvPicPr>
            <a:picLocks noChangeAspect="1"/>
          </p:cNvPicPr>
          <p:nvPr/>
        </p:nvPicPr>
        <p:blipFill>
          <a:blip r:embed="rId2" cstate="print"/>
          <a:stretch>
            <a:fillRect/>
          </a:stretch>
        </p:blipFill>
        <p:spPr>
          <a:xfrm>
            <a:off x="2627784" y="2420888"/>
            <a:ext cx="4406900" cy="3493244"/>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404664"/>
            <a:ext cx="7772400" cy="1143000"/>
          </a:xfrm>
        </p:spPr>
        <p:txBody>
          <a:bodyPr/>
          <a:lstStyle/>
          <a:p>
            <a:r>
              <a:rPr lang="tr-TR" dirty="0" smtClean="0">
                <a:solidFill>
                  <a:srgbClr val="FF0000"/>
                </a:solidFill>
                <a:latin typeface="Cambria" pitchFamily="18" charset="0"/>
              </a:rPr>
              <a:t>SAĞLIKLI BESLENMEK ÖNEMLİ</a:t>
            </a:r>
            <a:endParaRPr lang="tr-TR" dirty="0">
              <a:solidFill>
                <a:srgbClr val="FF0000"/>
              </a:solidFill>
              <a:latin typeface="Cambria" pitchFamily="18" charset="0"/>
            </a:endParaRPr>
          </a:p>
        </p:txBody>
      </p:sp>
      <p:sp>
        <p:nvSpPr>
          <p:cNvPr id="3" name="2 Metin Yer Tutucusu"/>
          <p:cNvSpPr>
            <a:spLocks noGrp="1"/>
          </p:cNvSpPr>
          <p:nvPr>
            <p:ph type="body" sz="half" idx="1"/>
          </p:nvPr>
        </p:nvSpPr>
        <p:spPr>
          <a:xfrm>
            <a:off x="827584" y="2204864"/>
            <a:ext cx="3810000" cy="4114800"/>
          </a:xfrm>
        </p:spPr>
        <p:txBody>
          <a:bodyPr/>
          <a:lstStyle/>
          <a:p>
            <a:r>
              <a:rPr lang="tr-TR" dirty="0" smtClean="0">
                <a:latin typeface="Cambria" pitchFamily="18" charset="0"/>
              </a:rPr>
              <a:t>Çocukların kahvaltı alışkanlığı mutlaka olmalıdır.</a:t>
            </a:r>
          </a:p>
          <a:p>
            <a:r>
              <a:rPr lang="tr-TR" dirty="0" smtClean="0">
                <a:latin typeface="Cambria" pitchFamily="18" charset="0"/>
              </a:rPr>
              <a:t>Çocuklarınızın bedensel ve zihinsel gelişiminin sağlıklı ilerleyebilmesinde beslenme alışkanlıkları son derece önemlidir.</a:t>
            </a:r>
          </a:p>
        </p:txBody>
      </p:sp>
      <p:pic>
        <p:nvPicPr>
          <p:cNvPr id="5" name="4 Resim" descr="1_yeme_bozukluklari__2_.jpg"/>
          <p:cNvPicPr>
            <a:picLocks noChangeAspect="1"/>
          </p:cNvPicPr>
          <p:nvPr/>
        </p:nvPicPr>
        <p:blipFill>
          <a:blip r:embed="rId2" cstate="print"/>
          <a:stretch>
            <a:fillRect/>
          </a:stretch>
        </p:blipFill>
        <p:spPr>
          <a:xfrm>
            <a:off x="4572000" y="1988840"/>
            <a:ext cx="4435062" cy="4032448"/>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body" sz="half" idx="2"/>
          </p:nvPr>
        </p:nvSpPr>
        <p:spPr>
          <a:xfrm>
            <a:off x="323528" y="332656"/>
            <a:ext cx="8820472" cy="3816424"/>
          </a:xfrm>
        </p:spPr>
        <p:txBody>
          <a:bodyPr>
            <a:normAutofit fontScale="85000" lnSpcReduction="20000"/>
          </a:bodyPr>
          <a:lstStyle/>
          <a:p>
            <a:pPr marL="0" indent="0" algn="ctr" eaLnBrk="1" hangingPunct="1">
              <a:lnSpc>
                <a:spcPct val="80000"/>
              </a:lnSpc>
              <a:buNone/>
              <a:defRPr/>
            </a:pPr>
            <a:r>
              <a:rPr lang="tr-TR" sz="2800" b="1" dirty="0" smtClean="0">
                <a:solidFill>
                  <a:srgbClr val="FF0000"/>
                </a:solidFill>
                <a:latin typeface="Cambria" pitchFamily="18" charset="0"/>
              </a:rPr>
              <a:t>ÇOCUĞUNUZA UYGUN ÇALIŞMA ORTAMI ÖNEMLİ</a:t>
            </a:r>
          </a:p>
          <a:p>
            <a:pPr algn="ctr" eaLnBrk="1" hangingPunct="1">
              <a:lnSpc>
                <a:spcPct val="80000"/>
              </a:lnSpc>
              <a:defRPr/>
            </a:pPr>
            <a:endParaRPr lang="tr-TR" sz="2800" dirty="0" smtClean="0">
              <a:solidFill>
                <a:srgbClr val="008000"/>
              </a:solidFill>
              <a:latin typeface="Cambria" pitchFamily="18" charset="0"/>
            </a:endParaRPr>
          </a:p>
          <a:p>
            <a:pPr algn="ctr" eaLnBrk="1" hangingPunct="1">
              <a:lnSpc>
                <a:spcPct val="120000"/>
              </a:lnSpc>
              <a:defRPr/>
            </a:pPr>
            <a:r>
              <a:rPr lang="tr-TR" sz="2400" dirty="0" smtClean="0">
                <a:solidFill>
                  <a:srgbClr val="008000"/>
                </a:solidFill>
                <a:latin typeface="Times New Roman" pitchFamily="18" charset="0"/>
                <a:cs typeface="Times New Roman" pitchFamily="18" charset="0"/>
              </a:rPr>
              <a:t>Eğer ayrı bir çalışma odası düzenlemeniz mümkün değilse uygun odalardan birinde çalışma köşesi de düzenleyebilirsiniz. </a:t>
            </a:r>
          </a:p>
          <a:p>
            <a:pPr algn="ctr" eaLnBrk="1" hangingPunct="1">
              <a:lnSpc>
                <a:spcPct val="80000"/>
              </a:lnSpc>
              <a:defRPr/>
            </a:pPr>
            <a:endParaRPr lang="tr-TR" sz="2400" dirty="0" smtClean="0">
              <a:solidFill>
                <a:srgbClr val="008000"/>
              </a:solidFill>
              <a:latin typeface="Times New Roman" pitchFamily="18" charset="0"/>
              <a:cs typeface="Times New Roman" pitchFamily="18" charset="0"/>
            </a:endParaRPr>
          </a:p>
          <a:p>
            <a:pPr algn="ctr" eaLnBrk="1" hangingPunct="1">
              <a:lnSpc>
                <a:spcPct val="120000"/>
              </a:lnSpc>
              <a:defRPr/>
            </a:pPr>
            <a:r>
              <a:rPr lang="tr-TR" sz="2400" dirty="0" smtClean="0">
                <a:solidFill>
                  <a:srgbClr val="008000"/>
                </a:solidFill>
                <a:latin typeface="Times New Roman" pitchFamily="18" charset="0"/>
                <a:cs typeface="Times New Roman" pitchFamily="18" charset="0"/>
              </a:rPr>
              <a:t>Belirli bir çalışma alanı ile çalışma davranışı arasında şartlı refleks türünden ilişki kurabilmek büyük önem taşır. Böylece çalışma masasına oturmak, çalışmaya başlamak için "</a:t>
            </a:r>
            <a:r>
              <a:rPr lang="tr-TR" sz="2400" dirty="0" smtClean="0">
                <a:solidFill>
                  <a:srgbClr val="0033CC"/>
                </a:solidFill>
                <a:latin typeface="Times New Roman" pitchFamily="18" charset="0"/>
                <a:cs typeface="Times New Roman" pitchFamily="18" charset="0"/>
              </a:rPr>
              <a:t>uyarıcı"</a:t>
            </a:r>
            <a:r>
              <a:rPr lang="tr-TR" sz="2400" dirty="0" smtClean="0">
                <a:solidFill>
                  <a:srgbClr val="008000"/>
                </a:solidFill>
                <a:latin typeface="Times New Roman" pitchFamily="18" charset="0"/>
                <a:cs typeface="Times New Roman" pitchFamily="18" charset="0"/>
              </a:rPr>
              <a:t> rolü oynar ve çalışmayı başlatır. </a:t>
            </a:r>
          </a:p>
          <a:p>
            <a:pPr algn="ctr" eaLnBrk="1" hangingPunct="1">
              <a:lnSpc>
                <a:spcPct val="80000"/>
              </a:lnSpc>
              <a:defRPr/>
            </a:pPr>
            <a:endParaRPr lang="tr-TR" sz="2400" dirty="0" smtClean="0">
              <a:solidFill>
                <a:srgbClr val="008000"/>
              </a:solidFill>
              <a:latin typeface="Times New Roman" pitchFamily="18" charset="0"/>
              <a:cs typeface="Times New Roman" pitchFamily="18" charset="0"/>
            </a:endParaRPr>
          </a:p>
          <a:p>
            <a:pPr algn="ctr" eaLnBrk="1" hangingPunct="1">
              <a:lnSpc>
                <a:spcPct val="120000"/>
              </a:lnSpc>
              <a:defRPr/>
            </a:pPr>
            <a:r>
              <a:rPr lang="tr-TR" sz="2400" dirty="0" smtClean="0">
                <a:solidFill>
                  <a:srgbClr val="008000"/>
                </a:solidFill>
                <a:latin typeface="Times New Roman" pitchFamily="18" charset="0"/>
                <a:cs typeface="Times New Roman" pitchFamily="18" charset="0"/>
              </a:rPr>
              <a:t>Çalışmaya başlamadan önce çalışma sırasında gerekli olacak bütün malzemenin el altında bulunması, dikkatte kopmalara yol açacak kesintileri önlemek açısından yararlıdır.</a:t>
            </a:r>
          </a:p>
        </p:txBody>
      </p:sp>
      <p:pic>
        <p:nvPicPr>
          <p:cNvPr id="7" name="6 Resim" descr="teog_matematik_sinavi_soru_ve_cevaplari_28_nisan_2014_h4022.jpg"/>
          <p:cNvPicPr>
            <a:picLocks noChangeAspect="1"/>
          </p:cNvPicPr>
          <p:nvPr/>
        </p:nvPicPr>
        <p:blipFill>
          <a:blip r:embed="rId2" cstate="print"/>
          <a:stretch>
            <a:fillRect/>
          </a:stretch>
        </p:blipFill>
        <p:spPr>
          <a:xfrm>
            <a:off x="2285984" y="4143380"/>
            <a:ext cx="4124325" cy="2315142"/>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43">
                                            <p:txEl>
                                              <p:pRg st="2" end="2"/>
                                            </p:txEl>
                                          </p:spTgt>
                                        </p:tgtEl>
                                        <p:attrNameLst>
                                          <p:attrName>style.visibility</p:attrName>
                                        </p:attrNameLst>
                                      </p:cBhvr>
                                      <p:to>
                                        <p:strVal val="visible"/>
                                      </p:to>
                                    </p:set>
                                    <p:animEffect transition="in" filter="slide(fromBottom)">
                                      <p:cBhvr>
                                        <p:cTn id="7" dur="500"/>
                                        <p:tgtEl>
                                          <p:spTgt spid="61443">
                                            <p:txEl>
                                              <p:pRg st="2" end="2"/>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61443">
                                            <p:txEl>
                                              <p:pRg st="4" end="4"/>
                                            </p:txEl>
                                          </p:spTgt>
                                        </p:tgtEl>
                                        <p:attrNameLst>
                                          <p:attrName>style.visibility</p:attrName>
                                        </p:attrNameLst>
                                      </p:cBhvr>
                                      <p:to>
                                        <p:strVal val="visible"/>
                                      </p:to>
                                    </p:set>
                                    <p:animEffect transition="in" filter="slide(fromBottom)">
                                      <p:cBhvr>
                                        <p:cTn id="10" dur="500"/>
                                        <p:tgtEl>
                                          <p:spTgt spid="61443">
                                            <p:txEl>
                                              <p:pRg st="4" end="4"/>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61443">
                                            <p:txEl>
                                              <p:pRg st="6" end="6"/>
                                            </p:txEl>
                                          </p:spTgt>
                                        </p:tgtEl>
                                        <p:attrNameLst>
                                          <p:attrName>style.visibility</p:attrName>
                                        </p:attrNameLst>
                                      </p:cBhvr>
                                      <p:to>
                                        <p:strVal val="visible"/>
                                      </p:to>
                                    </p:set>
                                    <p:animEffect transition="in" filter="slide(fromBottom)">
                                      <p:cBhvr>
                                        <p:cTn id="13" dur="500"/>
                                        <p:tgtEl>
                                          <p:spTgt spid="614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899592" y="476672"/>
            <a:ext cx="7772400" cy="1440160"/>
          </a:xfrm>
        </p:spPr>
        <p:txBody>
          <a:bodyPr>
            <a:normAutofit fontScale="90000"/>
          </a:bodyPr>
          <a:lstStyle/>
          <a:p>
            <a:pPr algn="ctr" eaLnBrk="1" hangingPunct="1"/>
            <a:r>
              <a:rPr lang="tr-TR" sz="3200" b="1" dirty="0" smtClean="0">
                <a:solidFill>
                  <a:srgbClr val="FF0000"/>
                </a:solidFill>
                <a:latin typeface="Cambria" pitchFamily="18" charset="0"/>
              </a:rPr>
              <a:t>TELEVİZYON VE BİLGİSAYAR KONUSUNDA</a:t>
            </a:r>
            <a:br>
              <a:rPr lang="tr-TR" sz="3200" b="1" dirty="0" smtClean="0">
                <a:solidFill>
                  <a:srgbClr val="FF0000"/>
                </a:solidFill>
                <a:latin typeface="Cambria" pitchFamily="18" charset="0"/>
              </a:rPr>
            </a:br>
            <a:r>
              <a:rPr lang="tr-TR" sz="3200" b="1" dirty="0" smtClean="0">
                <a:latin typeface="Cambria" pitchFamily="18" charset="0"/>
              </a:rPr>
              <a:t> </a:t>
            </a:r>
            <a:r>
              <a:rPr lang="tr-TR" sz="3200" b="1" u="sng" dirty="0" smtClean="0">
                <a:solidFill>
                  <a:srgbClr val="FF0000"/>
                </a:solidFill>
                <a:latin typeface="Cambria" pitchFamily="18" charset="0"/>
              </a:rPr>
              <a:t>SEÇİCİ VE SINIRLAYICI </a:t>
            </a:r>
            <a:r>
              <a:rPr lang="tr-TR" sz="3200" b="1" dirty="0" smtClean="0">
                <a:solidFill>
                  <a:srgbClr val="FF0000"/>
                </a:solidFill>
                <a:latin typeface="Cambria" pitchFamily="18" charset="0"/>
              </a:rPr>
              <a:t>OLMAK ÖNEMLİ </a:t>
            </a:r>
            <a:r>
              <a:rPr lang="tr-TR" sz="3200" u="sng" dirty="0" smtClean="0">
                <a:solidFill>
                  <a:srgbClr val="FF0000"/>
                </a:solidFill>
                <a:latin typeface="Cambria" pitchFamily="18" charset="0"/>
              </a:rPr>
              <a:t/>
            </a:r>
            <a:br>
              <a:rPr lang="tr-TR" sz="3200" u="sng" dirty="0" smtClean="0">
                <a:solidFill>
                  <a:srgbClr val="FF0000"/>
                </a:solidFill>
                <a:latin typeface="Cambria" pitchFamily="18" charset="0"/>
              </a:rPr>
            </a:br>
            <a:endParaRPr lang="tr-TR" sz="3200" dirty="0" smtClean="0">
              <a:latin typeface="Cambria" pitchFamily="18" charset="0"/>
            </a:endParaRPr>
          </a:p>
        </p:txBody>
      </p:sp>
      <p:sp>
        <p:nvSpPr>
          <p:cNvPr id="44039" name="Rectangle 8"/>
          <p:cNvSpPr>
            <a:spLocks noChangeArrowheads="1"/>
          </p:cNvSpPr>
          <p:nvPr/>
        </p:nvSpPr>
        <p:spPr bwMode="auto">
          <a:xfrm>
            <a:off x="1258888" y="2420938"/>
            <a:ext cx="3889375" cy="3816350"/>
          </a:xfrm>
          <a:prstGeom prst="rect">
            <a:avLst/>
          </a:prstGeom>
          <a:noFill/>
          <a:ln w="9525">
            <a:noFill/>
            <a:miter lim="800000"/>
            <a:headEnd/>
            <a:tailEnd/>
          </a:ln>
        </p:spPr>
        <p:txBody>
          <a:bodyPr wrap="none" anchor="ctr"/>
          <a:lstStyle/>
          <a:p>
            <a:pPr algn="ctr"/>
            <a:endParaRPr lang="tr-TR"/>
          </a:p>
        </p:txBody>
      </p:sp>
      <p:sp>
        <p:nvSpPr>
          <p:cNvPr id="44040" name="Text Box 10"/>
          <p:cNvSpPr txBox="1">
            <a:spLocks noChangeArrowheads="1"/>
          </p:cNvSpPr>
          <p:nvPr/>
        </p:nvSpPr>
        <p:spPr bwMode="auto">
          <a:xfrm rot="20825884">
            <a:off x="495906" y="5094146"/>
            <a:ext cx="3830543" cy="1323439"/>
          </a:xfrm>
          <a:prstGeom prst="rect">
            <a:avLst/>
          </a:prstGeom>
          <a:solidFill>
            <a:srgbClr val="92D050"/>
          </a:solidFill>
          <a:ln w="9525">
            <a:noFill/>
            <a:miter lim="800000"/>
            <a:headEnd/>
            <a:tailEnd/>
          </a:ln>
        </p:spPr>
        <p:txBody>
          <a:bodyPr wrap="square" anchor="b">
            <a:spAutoFit/>
          </a:bodyPr>
          <a:lstStyle/>
          <a:p>
            <a:pPr algn="ctr">
              <a:spcBef>
                <a:spcPct val="50000"/>
              </a:spcBef>
            </a:pPr>
            <a:r>
              <a:rPr lang="tr-TR" sz="2000" b="1" dirty="0">
                <a:solidFill>
                  <a:srgbClr val="FF0000"/>
                </a:solidFill>
                <a:latin typeface="Cambria" pitchFamily="18" charset="0"/>
              </a:rPr>
              <a:t>Çok fazla televizyon ve bilgisayara maruz kalan çocuklarda davranış problemleri oluşmaktadır</a:t>
            </a:r>
            <a:r>
              <a:rPr lang="tr-TR" sz="2000" b="1" dirty="0">
                <a:latin typeface="Cambria" pitchFamily="18" charset="0"/>
              </a:rPr>
              <a:t>.</a:t>
            </a:r>
          </a:p>
        </p:txBody>
      </p:sp>
      <p:pic>
        <p:nvPicPr>
          <p:cNvPr id="10" name="9 Resim" descr="pc.jpg"/>
          <p:cNvPicPr>
            <a:picLocks noChangeAspect="1"/>
          </p:cNvPicPr>
          <p:nvPr/>
        </p:nvPicPr>
        <p:blipFill>
          <a:blip r:embed="rId3" cstate="print"/>
          <a:stretch>
            <a:fillRect/>
          </a:stretch>
        </p:blipFill>
        <p:spPr>
          <a:xfrm>
            <a:off x="379771" y="1204893"/>
            <a:ext cx="4824536" cy="3888432"/>
          </a:xfrm>
          <a:prstGeom prst="rect">
            <a:avLst/>
          </a:prstGeom>
          <a:ln>
            <a:noFill/>
          </a:ln>
          <a:effectLst>
            <a:softEdge rad="112500"/>
          </a:effectLst>
        </p:spPr>
      </p:pic>
      <p:pic>
        <p:nvPicPr>
          <p:cNvPr id="11" name="10 Resim" descr="tv.jpg"/>
          <p:cNvPicPr>
            <a:picLocks noChangeAspect="1"/>
          </p:cNvPicPr>
          <p:nvPr/>
        </p:nvPicPr>
        <p:blipFill>
          <a:blip r:embed="rId4" cstate="print">
            <a:extLst>
              <a:ext uri="{BEBA8EAE-BF5A-486C-A8C5-ECC9F3942E4B}">
                <a14:imgProps xmlns:a14="http://schemas.microsoft.com/office/drawing/2010/main" xmlns="">
                  <a14:imgLayer r:embed="rId5">
                    <a14:imgEffect>
                      <a14:saturation sat="400000"/>
                    </a14:imgEffect>
                  </a14:imgLayer>
                </a14:imgProps>
              </a:ext>
            </a:extLst>
          </a:blip>
          <a:stretch>
            <a:fillRect/>
          </a:stretch>
        </p:blipFill>
        <p:spPr>
          <a:xfrm>
            <a:off x="4860032" y="1772816"/>
            <a:ext cx="3744417" cy="4608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Dikdörtgen"/>
          <p:cNvSpPr>
            <a:spLocks noChangeArrowheads="1"/>
          </p:cNvSpPr>
          <p:nvPr/>
        </p:nvSpPr>
        <p:spPr bwMode="auto">
          <a:xfrm>
            <a:off x="395288" y="1125538"/>
            <a:ext cx="8286750" cy="4708525"/>
          </a:xfrm>
          <a:prstGeom prst="rect">
            <a:avLst/>
          </a:prstGeom>
          <a:noFill/>
          <a:ln w="9525">
            <a:noFill/>
            <a:miter lim="800000"/>
            <a:headEnd/>
            <a:tailEnd/>
          </a:ln>
        </p:spPr>
        <p:txBody>
          <a:bodyPr>
            <a:spAutoFit/>
          </a:bodyPr>
          <a:lstStyle/>
          <a:p>
            <a:pPr algn="ctr">
              <a:lnSpc>
                <a:spcPct val="150000"/>
              </a:lnSpc>
              <a:spcBef>
                <a:spcPct val="0"/>
              </a:spcBef>
            </a:pPr>
            <a:r>
              <a:rPr lang="tr-TR" sz="4000" b="1" dirty="0" smtClean="0">
                <a:latin typeface="Comic Sans MS" pitchFamily="66" charset="0"/>
              </a:rPr>
              <a:t>2015-2016 </a:t>
            </a:r>
            <a:r>
              <a:rPr lang="tr-TR" sz="4000" b="1" dirty="0">
                <a:latin typeface="Comic Sans MS" pitchFamily="66" charset="0"/>
              </a:rPr>
              <a:t>Öğretim Yılında </a:t>
            </a:r>
          </a:p>
          <a:p>
            <a:pPr algn="ctr">
              <a:lnSpc>
                <a:spcPct val="150000"/>
              </a:lnSpc>
              <a:spcBef>
                <a:spcPct val="0"/>
              </a:spcBef>
            </a:pPr>
            <a:r>
              <a:rPr lang="tr-TR" sz="4000" b="1" dirty="0">
                <a:solidFill>
                  <a:srgbClr val="0000FF"/>
                </a:solidFill>
                <a:latin typeface="Comic Sans MS" pitchFamily="66" charset="0"/>
              </a:rPr>
              <a:t>8. sınıfta </a:t>
            </a:r>
            <a:r>
              <a:rPr lang="tr-TR" sz="4000" b="1" dirty="0">
                <a:latin typeface="Comic Sans MS" pitchFamily="66" charset="0"/>
              </a:rPr>
              <a:t>okuyan öğrenciler, Ortaöğretime (Liseye) yeni sınav sistemi olan </a:t>
            </a:r>
            <a:r>
              <a:rPr lang="tr-TR" sz="4000" b="1" dirty="0" smtClean="0">
                <a:solidFill>
                  <a:srgbClr val="FF0000"/>
                </a:solidFill>
                <a:latin typeface="Comic Sans MS" pitchFamily="66" charset="0"/>
              </a:rPr>
              <a:t>MOGES</a:t>
            </a:r>
            <a:r>
              <a:rPr lang="tr-TR" sz="4000" b="1" dirty="0" smtClean="0">
                <a:latin typeface="Comic Sans MS" pitchFamily="66" charset="0"/>
              </a:rPr>
              <a:t> </a:t>
            </a:r>
            <a:r>
              <a:rPr lang="tr-TR" sz="4000" b="1" dirty="0">
                <a:latin typeface="Comic Sans MS" pitchFamily="66" charset="0"/>
              </a:rPr>
              <a:t>ile yerleştirileceklerdir.</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half" idx="2"/>
          </p:nvPr>
        </p:nvSpPr>
        <p:spPr>
          <a:xfrm>
            <a:off x="5004048" y="476250"/>
            <a:ext cx="3960440" cy="5761038"/>
          </a:xfrm>
        </p:spPr>
        <p:txBody>
          <a:bodyPr>
            <a:normAutofit lnSpcReduction="10000"/>
          </a:bodyPr>
          <a:lstStyle/>
          <a:p>
            <a:pPr algn="ctr" eaLnBrk="1" hangingPunct="1">
              <a:buFontTx/>
              <a:buNone/>
              <a:defRPr/>
            </a:pPr>
            <a:r>
              <a:rPr lang="tr-TR" sz="4000" b="1" dirty="0" smtClean="0">
                <a:solidFill>
                  <a:srgbClr val="0033CC"/>
                </a:solidFill>
                <a:effectLst>
                  <a:outerShdw blurRad="38100" dist="38100" dir="2700000" algn="tl">
                    <a:srgbClr val="000000"/>
                  </a:outerShdw>
                </a:effectLst>
              </a:rPr>
              <a:t>  </a:t>
            </a:r>
            <a:r>
              <a:rPr lang="tr-TR" sz="2800" b="1" dirty="0" smtClean="0">
                <a:solidFill>
                  <a:srgbClr val="0033CC"/>
                </a:solidFill>
                <a:latin typeface="Cambria" pitchFamily="18" charset="0"/>
              </a:rPr>
              <a:t>Sınavlara hazırlanan bir öğrencinin yaşadığı kaygının iki sebebi vardır</a:t>
            </a:r>
            <a:r>
              <a:rPr lang="tr-TR" sz="2800" b="1" dirty="0">
                <a:solidFill>
                  <a:srgbClr val="0033CC"/>
                </a:solidFill>
                <a:latin typeface="Cambria" pitchFamily="18" charset="0"/>
              </a:rPr>
              <a:t>.</a:t>
            </a:r>
            <a:endParaRPr lang="tr-TR" sz="2800" b="1" dirty="0" smtClean="0">
              <a:solidFill>
                <a:srgbClr val="0033CC"/>
              </a:solidFill>
              <a:latin typeface="Cambria" pitchFamily="18" charset="0"/>
            </a:endParaRPr>
          </a:p>
          <a:p>
            <a:pPr algn="ctr" eaLnBrk="1" hangingPunct="1">
              <a:defRPr/>
            </a:pPr>
            <a:endParaRPr lang="tr-TR" sz="2800" dirty="0" smtClean="0">
              <a:latin typeface="Cambria" pitchFamily="18" charset="0"/>
            </a:endParaRPr>
          </a:p>
          <a:p>
            <a:pPr algn="ctr" eaLnBrk="1" hangingPunct="1">
              <a:defRPr/>
            </a:pPr>
            <a:r>
              <a:rPr lang="tr-TR" sz="2400" b="1" dirty="0" smtClean="0">
                <a:solidFill>
                  <a:srgbClr val="FF0000"/>
                </a:solidFill>
                <a:latin typeface="Cambria" pitchFamily="18" charset="0"/>
              </a:rPr>
              <a:t>Birinci sebep</a:t>
            </a:r>
            <a:r>
              <a:rPr lang="tr-TR" sz="2400" dirty="0" smtClean="0">
                <a:solidFill>
                  <a:srgbClr val="FF0000"/>
                </a:solidFill>
                <a:latin typeface="Cambria" pitchFamily="18" charset="0"/>
              </a:rPr>
              <a:t> </a:t>
            </a:r>
            <a:r>
              <a:rPr lang="tr-TR" sz="2400" dirty="0" smtClean="0">
                <a:solidFill>
                  <a:srgbClr val="008000"/>
                </a:solidFill>
                <a:latin typeface="Cambria" pitchFamily="18" charset="0"/>
              </a:rPr>
              <a:t>bütünüyle gerçek ve akılcı bir temele dayanır. </a:t>
            </a:r>
          </a:p>
          <a:p>
            <a:pPr algn="ctr" eaLnBrk="1" hangingPunct="1">
              <a:defRPr/>
            </a:pPr>
            <a:r>
              <a:rPr lang="tr-TR" sz="2400" dirty="0" smtClean="0">
                <a:solidFill>
                  <a:srgbClr val="008000"/>
                </a:solidFill>
                <a:latin typeface="Cambria" pitchFamily="18" charset="0"/>
              </a:rPr>
              <a:t>Sonuçları hayatın akışını etkileyecek büyük bir yarışta yer alacak olmaktan kaygı duymak, doğal ve yerinde bir durumdur. </a:t>
            </a:r>
          </a:p>
        </p:txBody>
      </p:sp>
      <p:pic>
        <p:nvPicPr>
          <p:cNvPr id="7" name="6 Resim" descr="snv.jpg"/>
          <p:cNvPicPr>
            <a:picLocks noChangeAspect="1"/>
          </p:cNvPicPr>
          <p:nvPr/>
        </p:nvPicPr>
        <p:blipFill>
          <a:blip r:embed="rId2" cstate="print"/>
          <a:stretch>
            <a:fillRect/>
          </a:stretch>
        </p:blipFill>
        <p:spPr>
          <a:xfrm>
            <a:off x="539552" y="836712"/>
            <a:ext cx="4320480" cy="4248472"/>
          </a:xfrm>
          <a:prstGeom prst="rect">
            <a:avLst/>
          </a:prstGeom>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amond(in)">
                                      <p:cBhvr>
                                        <p:cTn id="7" dur="2000"/>
                                        <p:tgtEl>
                                          <p:spTgt spid="17411">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animEffect transition="in" filter="fade">
                                      <p:cBhvr>
                                        <p:cTn id="11" dur="2000"/>
                                        <p:tgtEl>
                                          <p:spTgt spid="17411">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animEffect transition="in" filter="fade">
                                      <p:cBhvr>
                                        <p:cTn id="15" dur="2000"/>
                                        <p:tgtEl>
                                          <p:spTgt spid="174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10" name="Picture 6" descr="j0078714"/>
          <p:cNvPicPr>
            <a:picLocks noGrp="1" noChangeAspect="1" noChangeArrowheads="1"/>
          </p:cNvPicPr>
          <p:nvPr>
            <p:ph type="clipArt" sz="half" idx="1"/>
          </p:nvPr>
        </p:nvPicPr>
        <p:blipFill>
          <a:blip r:embed="rId2" cstate="print"/>
          <a:stretch>
            <a:fillRect/>
          </a:stretch>
        </p:blipFill>
        <p:spPr>
          <a:xfrm>
            <a:off x="3563888" y="1772816"/>
            <a:ext cx="2102325" cy="3951798"/>
          </a:xfrm>
          <a:noFill/>
        </p:spPr>
      </p:pic>
      <p:sp>
        <p:nvSpPr>
          <p:cNvPr id="149508" name="Rectangle 4"/>
          <p:cNvSpPr>
            <a:spLocks noGrp="1" noChangeArrowheads="1"/>
          </p:cNvSpPr>
          <p:nvPr>
            <p:ph type="body" sz="half" idx="2"/>
          </p:nvPr>
        </p:nvSpPr>
        <p:spPr>
          <a:xfrm>
            <a:off x="179512" y="285728"/>
            <a:ext cx="8784976" cy="6311624"/>
          </a:xfrm>
        </p:spPr>
        <p:txBody>
          <a:bodyPr>
            <a:normAutofit lnSpcReduction="10000"/>
          </a:bodyPr>
          <a:lstStyle/>
          <a:p>
            <a:pPr eaLnBrk="1" hangingPunct="1">
              <a:lnSpc>
                <a:spcPct val="80000"/>
              </a:lnSpc>
              <a:defRPr/>
            </a:pPr>
            <a:r>
              <a:rPr lang="tr-TR" sz="2400" dirty="0" smtClean="0">
                <a:solidFill>
                  <a:srgbClr val="008000"/>
                </a:solidFill>
              </a:rPr>
              <a:t>Ancak </a:t>
            </a:r>
            <a:r>
              <a:rPr lang="tr-TR" sz="2400" b="1" dirty="0" smtClean="0">
                <a:solidFill>
                  <a:srgbClr val="FF0000"/>
                </a:solidFill>
                <a:effectLst>
                  <a:outerShdw blurRad="38100" dist="38100" dir="2700000" algn="tl">
                    <a:srgbClr val="FFFFFF"/>
                  </a:outerShdw>
                </a:effectLst>
              </a:rPr>
              <a:t>ikinci sebep</a:t>
            </a:r>
            <a:r>
              <a:rPr lang="tr-TR" sz="2400" dirty="0" smtClean="0">
                <a:solidFill>
                  <a:srgbClr val="008000"/>
                </a:solidFill>
              </a:rPr>
              <a:t>, birincisi gibi gerçek ve akılcı bir temele dayanmaz. </a:t>
            </a:r>
          </a:p>
          <a:p>
            <a:pPr lvl="1" eaLnBrk="1" hangingPunct="1">
              <a:lnSpc>
                <a:spcPct val="80000"/>
              </a:lnSpc>
              <a:defRPr/>
            </a:pPr>
            <a:endParaRPr lang="tr-TR" sz="2000" dirty="0" smtClean="0">
              <a:solidFill>
                <a:srgbClr val="0033CC"/>
              </a:solidFill>
            </a:endParaRPr>
          </a:p>
          <a:p>
            <a:pPr lvl="1" eaLnBrk="1" hangingPunct="1">
              <a:lnSpc>
                <a:spcPct val="80000"/>
              </a:lnSpc>
              <a:defRPr/>
            </a:pPr>
            <a:endParaRPr lang="tr-TR" sz="2000" dirty="0" smtClean="0">
              <a:solidFill>
                <a:srgbClr val="0033CC"/>
              </a:solidFill>
            </a:endParaRPr>
          </a:p>
          <a:p>
            <a:pPr lvl="1" eaLnBrk="1" hangingPunct="1">
              <a:lnSpc>
                <a:spcPct val="80000"/>
              </a:lnSpc>
              <a:defRPr/>
            </a:pPr>
            <a:endParaRPr lang="tr-TR" sz="2000" dirty="0" smtClean="0">
              <a:solidFill>
                <a:srgbClr val="0033CC"/>
              </a:solidFill>
            </a:endParaRPr>
          </a:p>
          <a:p>
            <a:pPr lvl="1" eaLnBrk="1" hangingPunct="1">
              <a:lnSpc>
                <a:spcPct val="80000"/>
              </a:lnSpc>
              <a:defRPr/>
            </a:pPr>
            <a:endParaRPr lang="tr-TR" sz="2000" dirty="0" smtClean="0">
              <a:solidFill>
                <a:srgbClr val="008000"/>
              </a:solidFill>
            </a:endParaRPr>
          </a:p>
          <a:p>
            <a:pPr eaLnBrk="1" hangingPunct="1">
              <a:lnSpc>
                <a:spcPct val="80000"/>
              </a:lnSpc>
              <a:buFontTx/>
              <a:buNone/>
              <a:defRPr/>
            </a:pPr>
            <a:r>
              <a:rPr lang="tr-TR" sz="2000" dirty="0" smtClean="0">
                <a:solidFill>
                  <a:srgbClr val="008000"/>
                </a:solidFill>
              </a:rPr>
              <a:t>	</a:t>
            </a:r>
          </a:p>
          <a:p>
            <a:pPr eaLnBrk="1" hangingPunct="1">
              <a:lnSpc>
                <a:spcPct val="80000"/>
              </a:lnSpc>
              <a:buFontTx/>
              <a:buNone/>
              <a:defRPr/>
            </a:pPr>
            <a:endParaRPr lang="tr-TR" sz="2000" dirty="0" smtClean="0">
              <a:solidFill>
                <a:srgbClr val="008000"/>
              </a:solidFill>
            </a:endParaRPr>
          </a:p>
          <a:p>
            <a:pPr eaLnBrk="1" hangingPunct="1">
              <a:lnSpc>
                <a:spcPct val="80000"/>
              </a:lnSpc>
              <a:buFontTx/>
              <a:buNone/>
              <a:defRPr/>
            </a:pPr>
            <a:endParaRPr lang="tr-TR" sz="2000" dirty="0" smtClean="0">
              <a:solidFill>
                <a:srgbClr val="008000"/>
              </a:solidFill>
            </a:endParaRPr>
          </a:p>
          <a:p>
            <a:pPr eaLnBrk="1" hangingPunct="1">
              <a:lnSpc>
                <a:spcPct val="80000"/>
              </a:lnSpc>
              <a:buFontTx/>
              <a:buNone/>
              <a:defRPr/>
            </a:pPr>
            <a:endParaRPr lang="tr-TR" sz="2000" dirty="0" smtClean="0">
              <a:solidFill>
                <a:srgbClr val="008000"/>
              </a:solidFill>
            </a:endParaRPr>
          </a:p>
          <a:p>
            <a:pPr eaLnBrk="1" hangingPunct="1">
              <a:lnSpc>
                <a:spcPct val="80000"/>
              </a:lnSpc>
              <a:buFontTx/>
              <a:buNone/>
              <a:defRPr/>
            </a:pPr>
            <a:r>
              <a:rPr lang="tr-TR" sz="2000" dirty="0" smtClean="0">
                <a:solidFill>
                  <a:srgbClr val="008000"/>
                </a:solidFill>
              </a:rPr>
              <a:t>					</a:t>
            </a:r>
          </a:p>
          <a:p>
            <a:pPr eaLnBrk="1" hangingPunct="1">
              <a:lnSpc>
                <a:spcPct val="80000"/>
              </a:lnSpc>
              <a:buFontTx/>
              <a:buNone/>
              <a:defRPr/>
            </a:pPr>
            <a:endParaRPr lang="tr-TR" sz="2000" dirty="0" smtClean="0">
              <a:solidFill>
                <a:srgbClr val="008000"/>
              </a:solidFill>
            </a:endParaRPr>
          </a:p>
          <a:p>
            <a:pPr eaLnBrk="1" hangingPunct="1">
              <a:lnSpc>
                <a:spcPct val="80000"/>
              </a:lnSpc>
              <a:buFontTx/>
              <a:buNone/>
              <a:defRPr/>
            </a:pPr>
            <a:endParaRPr lang="tr-TR" sz="2000" dirty="0" smtClean="0">
              <a:solidFill>
                <a:srgbClr val="008000"/>
              </a:solidFill>
            </a:endParaRPr>
          </a:p>
          <a:p>
            <a:pPr eaLnBrk="1" hangingPunct="1">
              <a:lnSpc>
                <a:spcPct val="80000"/>
              </a:lnSpc>
              <a:buFontTx/>
              <a:buNone/>
              <a:defRPr/>
            </a:pPr>
            <a:endParaRPr lang="tr-TR" sz="2000" dirty="0" smtClean="0">
              <a:solidFill>
                <a:srgbClr val="008000"/>
              </a:solidFill>
            </a:endParaRPr>
          </a:p>
          <a:p>
            <a:pPr eaLnBrk="1" hangingPunct="1">
              <a:lnSpc>
                <a:spcPct val="80000"/>
              </a:lnSpc>
              <a:buFontTx/>
              <a:buNone/>
              <a:defRPr/>
            </a:pPr>
            <a:endParaRPr lang="tr-TR" sz="2400" dirty="0" smtClean="0">
              <a:solidFill>
                <a:srgbClr val="008000"/>
              </a:solidFill>
            </a:endParaRPr>
          </a:p>
          <a:p>
            <a:pPr eaLnBrk="1" hangingPunct="1">
              <a:lnSpc>
                <a:spcPct val="80000"/>
              </a:lnSpc>
              <a:buFontTx/>
              <a:buNone/>
              <a:defRPr/>
            </a:pPr>
            <a:endParaRPr lang="tr-TR" sz="2400" dirty="0" smtClean="0">
              <a:solidFill>
                <a:srgbClr val="008000"/>
              </a:solidFill>
            </a:endParaRPr>
          </a:p>
          <a:p>
            <a:pPr eaLnBrk="1" hangingPunct="1">
              <a:lnSpc>
                <a:spcPct val="80000"/>
              </a:lnSpc>
              <a:buFontTx/>
              <a:buNone/>
              <a:defRPr/>
            </a:pPr>
            <a:r>
              <a:rPr lang="tr-TR" sz="2400" dirty="0" smtClean="0">
                <a:solidFill>
                  <a:srgbClr val="008000"/>
                </a:solidFill>
              </a:rPr>
              <a:t>             </a:t>
            </a:r>
          </a:p>
          <a:p>
            <a:pPr eaLnBrk="1" hangingPunct="1">
              <a:lnSpc>
                <a:spcPct val="80000"/>
              </a:lnSpc>
              <a:buFontTx/>
              <a:buNone/>
              <a:defRPr/>
            </a:pPr>
            <a:endParaRPr lang="tr-TR" sz="2400" dirty="0" smtClean="0">
              <a:solidFill>
                <a:srgbClr val="008000"/>
              </a:solidFill>
            </a:endParaRPr>
          </a:p>
          <a:p>
            <a:pPr eaLnBrk="1" hangingPunct="1">
              <a:lnSpc>
                <a:spcPct val="80000"/>
              </a:lnSpc>
              <a:buFontTx/>
              <a:buNone/>
              <a:defRPr/>
            </a:pPr>
            <a:r>
              <a:rPr lang="tr-TR" sz="2400" dirty="0" smtClean="0">
                <a:solidFill>
                  <a:srgbClr val="008000"/>
                </a:solidFill>
              </a:rPr>
              <a:t>		</a:t>
            </a:r>
          </a:p>
          <a:p>
            <a:pPr eaLnBrk="1" hangingPunct="1">
              <a:lnSpc>
                <a:spcPct val="80000"/>
              </a:lnSpc>
              <a:buFontTx/>
              <a:buNone/>
              <a:defRPr/>
            </a:pPr>
            <a:r>
              <a:rPr lang="tr-TR" sz="2400" dirty="0">
                <a:solidFill>
                  <a:srgbClr val="008000"/>
                </a:solidFill>
              </a:rPr>
              <a:t> </a:t>
            </a:r>
            <a:r>
              <a:rPr lang="tr-TR" sz="2400" dirty="0" smtClean="0">
                <a:solidFill>
                  <a:srgbClr val="008000"/>
                </a:solidFill>
              </a:rPr>
              <a:t>      Bu gibi düşünceler sınavlara hazırlanan öğrencinin </a:t>
            </a:r>
            <a:r>
              <a:rPr lang="tr-TR" sz="2400" dirty="0" smtClean="0">
                <a:solidFill>
                  <a:srgbClr val="FF0000"/>
                </a:solidFill>
              </a:rPr>
              <a:t>kaygısını yükseltir.</a:t>
            </a:r>
          </a:p>
        </p:txBody>
      </p:sp>
      <p:sp>
        <p:nvSpPr>
          <p:cNvPr id="149511" name="AutoShape 7"/>
          <p:cNvSpPr>
            <a:spLocks noChangeArrowheads="1"/>
          </p:cNvSpPr>
          <p:nvPr/>
        </p:nvSpPr>
        <p:spPr bwMode="auto">
          <a:xfrm>
            <a:off x="611560" y="1340768"/>
            <a:ext cx="3456384" cy="1368425"/>
          </a:xfrm>
          <a:prstGeom prst="cloudCallout">
            <a:avLst>
              <a:gd name="adj1" fmla="val 41866"/>
              <a:gd name="adj2" fmla="val 69028"/>
            </a:avLst>
          </a:prstGeom>
          <a:solidFill>
            <a:srgbClr val="FFCC00"/>
          </a:solidFill>
          <a:ln w="9525">
            <a:solidFill>
              <a:schemeClr val="tx1"/>
            </a:solidFill>
            <a:round/>
            <a:headEnd/>
            <a:tailEnd/>
          </a:ln>
        </p:spPr>
        <p:txBody>
          <a:bodyPr/>
          <a:lstStyle/>
          <a:p>
            <a:pPr algn="ctr"/>
            <a:r>
              <a:rPr lang="tr-TR" sz="2000" b="1" dirty="0" smtClean="0">
                <a:solidFill>
                  <a:srgbClr val="0033CC"/>
                </a:solidFill>
                <a:effectLst/>
              </a:rPr>
              <a:t>Anneme, babama ne </a:t>
            </a:r>
            <a:r>
              <a:rPr lang="tr-TR" sz="2000" b="1" dirty="0">
                <a:solidFill>
                  <a:srgbClr val="0033CC"/>
                </a:solidFill>
                <a:effectLst/>
              </a:rPr>
              <a:t>diyeceğim?</a:t>
            </a:r>
          </a:p>
        </p:txBody>
      </p:sp>
      <p:sp>
        <p:nvSpPr>
          <p:cNvPr id="149512" name="AutoShape 8"/>
          <p:cNvSpPr>
            <a:spLocks noChangeArrowheads="1"/>
          </p:cNvSpPr>
          <p:nvPr/>
        </p:nvSpPr>
        <p:spPr bwMode="auto">
          <a:xfrm>
            <a:off x="323528" y="3717032"/>
            <a:ext cx="3095625" cy="1296988"/>
          </a:xfrm>
          <a:prstGeom prst="cloudCallout">
            <a:avLst>
              <a:gd name="adj1" fmla="val 62514"/>
              <a:gd name="adj2" fmla="val 46329"/>
            </a:avLst>
          </a:prstGeom>
          <a:solidFill>
            <a:schemeClr val="accent1"/>
          </a:solidFill>
          <a:ln w="9525">
            <a:solidFill>
              <a:schemeClr val="tx1"/>
            </a:solidFill>
            <a:round/>
            <a:headEnd/>
            <a:tailEnd/>
          </a:ln>
        </p:spPr>
        <p:txBody>
          <a:bodyPr/>
          <a:lstStyle/>
          <a:p>
            <a:pPr algn="ctr"/>
            <a:r>
              <a:rPr lang="tr-TR" sz="2000" b="1" dirty="0">
                <a:effectLst/>
              </a:rPr>
              <a:t>Arkadaşlarımın yüzüne nasıl bakacağım?</a:t>
            </a:r>
          </a:p>
        </p:txBody>
      </p:sp>
      <p:sp>
        <p:nvSpPr>
          <p:cNvPr id="149513" name="AutoShape 9"/>
          <p:cNvSpPr>
            <a:spLocks noChangeArrowheads="1"/>
          </p:cNvSpPr>
          <p:nvPr/>
        </p:nvSpPr>
        <p:spPr bwMode="auto">
          <a:xfrm>
            <a:off x="5796136" y="3429000"/>
            <a:ext cx="2952328" cy="1582738"/>
          </a:xfrm>
          <a:prstGeom prst="cloudCallout">
            <a:avLst>
              <a:gd name="adj1" fmla="val -72769"/>
              <a:gd name="adj2" fmla="val 40870"/>
            </a:avLst>
          </a:prstGeom>
          <a:solidFill>
            <a:srgbClr val="FF99CC"/>
          </a:solidFill>
          <a:ln w="9525">
            <a:solidFill>
              <a:schemeClr val="tx1"/>
            </a:solidFill>
            <a:round/>
            <a:headEnd/>
            <a:tailEnd/>
          </a:ln>
        </p:spPr>
        <p:txBody>
          <a:bodyPr/>
          <a:lstStyle/>
          <a:p>
            <a:pPr algn="ctr"/>
            <a:r>
              <a:rPr lang="tr-TR" sz="2000" b="1" dirty="0">
                <a:solidFill>
                  <a:srgbClr val="0033CC"/>
                </a:solidFill>
                <a:effectLst/>
              </a:rPr>
              <a:t>Akrabalarımın önüne nasıl çıkacağım?</a:t>
            </a:r>
          </a:p>
        </p:txBody>
      </p:sp>
      <p:sp>
        <p:nvSpPr>
          <p:cNvPr id="149514" name="AutoShape 10"/>
          <p:cNvSpPr>
            <a:spLocks noChangeArrowheads="1"/>
          </p:cNvSpPr>
          <p:nvPr/>
        </p:nvSpPr>
        <p:spPr bwMode="auto">
          <a:xfrm>
            <a:off x="5292080" y="1268760"/>
            <a:ext cx="3312368" cy="1584175"/>
          </a:xfrm>
          <a:prstGeom prst="cloudCallout">
            <a:avLst>
              <a:gd name="adj1" fmla="val -30347"/>
              <a:gd name="adj2" fmla="val 93968"/>
            </a:avLst>
          </a:prstGeom>
          <a:solidFill>
            <a:srgbClr val="993366"/>
          </a:solidFill>
          <a:ln w="9525">
            <a:solidFill>
              <a:schemeClr val="tx1"/>
            </a:solidFill>
            <a:round/>
            <a:headEnd/>
            <a:tailEnd/>
          </a:ln>
        </p:spPr>
        <p:txBody>
          <a:bodyPr/>
          <a:lstStyle/>
          <a:p>
            <a:pPr algn="ctr"/>
            <a:endParaRPr lang="tr-TR" sz="1800" b="1" dirty="0">
              <a:solidFill>
                <a:srgbClr val="FF9900"/>
              </a:solidFill>
              <a:effectLst/>
            </a:endParaRPr>
          </a:p>
          <a:p>
            <a:pPr algn="ctr"/>
            <a:r>
              <a:rPr lang="tr-TR" sz="1800" b="1" dirty="0">
                <a:solidFill>
                  <a:srgbClr val="FF9900"/>
                </a:solidFill>
                <a:effectLst/>
              </a:rPr>
              <a:t>Tanıdıklarıma karşı </a:t>
            </a:r>
            <a:r>
              <a:rPr lang="tr-TR" sz="1800" b="1" dirty="0" err="1" smtClean="0">
                <a:solidFill>
                  <a:srgbClr val="FF9900"/>
                </a:solidFill>
                <a:effectLst/>
              </a:rPr>
              <a:t>mahçup</a:t>
            </a:r>
            <a:r>
              <a:rPr lang="tr-TR" sz="1800" b="1" dirty="0" smtClean="0">
                <a:solidFill>
                  <a:srgbClr val="FF9900"/>
                </a:solidFill>
                <a:effectLst/>
              </a:rPr>
              <a:t> </a:t>
            </a:r>
            <a:r>
              <a:rPr lang="tr-TR" sz="1800" b="1" dirty="0">
                <a:solidFill>
                  <a:srgbClr val="FF9900"/>
                </a:solidFill>
                <a:effectLst/>
              </a:rPr>
              <a:t>olacağım?</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diamond(in)">
                                      <p:cBhvr>
                                        <p:cTn id="7" dur="2000"/>
                                        <p:tgtEl>
                                          <p:spTgt spid="149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9" presetClass="entr" presetSubtype="10" fill="hold" nodeType="clickEffect">
                                  <p:stCondLst>
                                    <p:cond delay="0"/>
                                  </p:stCondLst>
                                  <p:childTnLst>
                                    <p:set>
                                      <p:cBhvr>
                                        <p:cTn id="11" dur="1" fill="hold">
                                          <p:stCondLst>
                                            <p:cond delay="0"/>
                                          </p:stCondLst>
                                        </p:cTn>
                                        <p:tgtEl>
                                          <p:spTgt spid="149510"/>
                                        </p:tgtEl>
                                        <p:attrNameLst>
                                          <p:attrName>style.visibility</p:attrName>
                                        </p:attrNameLst>
                                      </p:cBhvr>
                                      <p:to>
                                        <p:strVal val="visible"/>
                                      </p:to>
                                    </p:set>
                                    <p:anim calcmode="lin" valueType="num">
                                      <p:cBhvr>
                                        <p:cTn id="12" dur="5000" fill="hold"/>
                                        <p:tgtEl>
                                          <p:spTgt spid="149510"/>
                                        </p:tgtEl>
                                        <p:attrNameLst>
                                          <p:attrName>ppt_w</p:attrName>
                                        </p:attrNameLst>
                                      </p:cBhvr>
                                      <p:tavLst>
                                        <p:tav tm="0" fmla="#ppt_w*sin(2.5*pi*$)">
                                          <p:val>
                                            <p:fltVal val="0"/>
                                          </p:val>
                                        </p:tav>
                                        <p:tav tm="100000">
                                          <p:val>
                                            <p:fltVal val="1"/>
                                          </p:val>
                                        </p:tav>
                                      </p:tavLst>
                                    </p:anim>
                                    <p:anim calcmode="lin" valueType="num">
                                      <p:cBhvr>
                                        <p:cTn id="13" dur="5000" fill="hold"/>
                                        <p:tgtEl>
                                          <p:spTgt spid="14951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49511"/>
                                        </p:tgtEl>
                                        <p:attrNameLst>
                                          <p:attrName>style.visibility</p:attrName>
                                        </p:attrNameLst>
                                      </p:cBhvr>
                                      <p:to>
                                        <p:strVal val="visible"/>
                                      </p:to>
                                    </p:set>
                                    <p:animEffect transition="in" filter="fade">
                                      <p:cBhvr>
                                        <p:cTn id="18" dur="2000"/>
                                        <p:tgtEl>
                                          <p:spTgt spid="149511"/>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49514"/>
                                        </p:tgtEl>
                                        <p:attrNameLst>
                                          <p:attrName>style.visibility</p:attrName>
                                        </p:attrNameLst>
                                      </p:cBhvr>
                                      <p:to>
                                        <p:strVal val="visible"/>
                                      </p:to>
                                    </p:set>
                                    <p:animEffect transition="in" filter="box(in)">
                                      <p:cBhvr>
                                        <p:cTn id="23" dur="500"/>
                                        <p:tgtEl>
                                          <p:spTgt spid="14951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49512"/>
                                        </p:tgtEl>
                                        <p:attrNameLst>
                                          <p:attrName>style.visibility</p:attrName>
                                        </p:attrNameLst>
                                      </p:cBhvr>
                                      <p:to>
                                        <p:strVal val="visible"/>
                                      </p:to>
                                    </p:set>
                                    <p:anim calcmode="lin" valueType="num">
                                      <p:cBhvr>
                                        <p:cTn id="28" dur="1000" fill="hold"/>
                                        <p:tgtEl>
                                          <p:spTgt spid="149512"/>
                                        </p:tgtEl>
                                        <p:attrNameLst>
                                          <p:attrName>ppt_w</p:attrName>
                                        </p:attrNameLst>
                                      </p:cBhvr>
                                      <p:tavLst>
                                        <p:tav tm="0">
                                          <p:val>
                                            <p:strVal val="#ppt_w*0.70"/>
                                          </p:val>
                                        </p:tav>
                                        <p:tav tm="100000">
                                          <p:val>
                                            <p:strVal val="#ppt_w"/>
                                          </p:val>
                                        </p:tav>
                                      </p:tavLst>
                                    </p:anim>
                                    <p:anim calcmode="lin" valueType="num">
                                      <p:cBhvr>
                                        <p:cTn id="29" dur="1000" fill="hold"/>
                                        <p:tgtEl>
                                          <p:spTgt spid="149512"/>
                                        </p:tgtEl>
                                        <p:attrNameLst>
                                          <p:attrName>ppt_h</p:attrName>
                                        </p:attrNameLst>
                                      </p:cBhvr>
                                      <p:tavLst>
                                        <p:tav tm="0">
                                          <p:val>
                                            <p:strVal val="#ppt_h"/>
                                          </p:val>
                                        </p:tav>
                                        <p:tav tm="100000">
                                          <p:val>
                                            <p:strVal val="#ppt_h"/>
                                          </p:val>
                                        </p:tav>
                                      </p:tavLst>
                                    </p:anim>
                                    <p:animEffect transition="in" filter="fade">
                                      <p:cBhvr>
                                        <p:cTn id="30" dur="1000"/>
                                        <p:tgtEl>
                                          <p:spTgt spid="14951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149513"/>
                                        </p:tgtEl>
                                        <p:attrNameLst>
                                          <p:attrName>style.visibility</p:attrName>
                                        </p:attrNameLst>
                                      </p:cBhvr>
                                      <p:to>
                                        <p:strVal val="visible"/>
                                      </p:to>
                                    </p:set>
                                    <p:animEffect transition="in" filter="wheel(4)">
                                      <p:cBhvr>
                                        <p:cTn id="35" dur="2000"/>
                                        <p:tgtEl>
                                          <p:spTgt spid="149513"/>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49508">
                                            <p:txEl>
                                              <p:pRg st="15" end="15"/>
                                            </p:txEl>
                                          </p:spTgt>
                                        </p:tgtEl>
                                        <p:attrNameLst>
                                          <p:attrName>style.visibility</p:attrName>
                                        </p:attrNameLst>
                                      </p:cBhvr>
                                      <p:to>
                                        <p:strVal val="visible"/>
                                      </p:to>
                                    </p:set>
                                    <p:animEffect transition="in" filter="blinds(horizontal)">
                                      <p:cBhvr>
                                        <p:cTn id="40" dur="500"/>
                                        <p:tgtEl>
                                          <p:spTgt spid="149508">
                                            <p:txEl>
                                              <p:pRg st="15" end="1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49508">
                                            <p:txEl>
                                              <p:pRg st="17" end="17"/>
                                            </p:txEl>
                                          </p:spTgt>
                                        </p:tgtEl>
                                        <p:attrNameLst>
                                          <p:attrName>style.visibility</p:attrName>
                                        </p:attrNameLst>
                                      </p:cBhvr>
                                      <p:to>
                                        <p:strVal val="visible"/>
                                      </p:to>
                                    </p:set>
                                    <p:animEffect transition="in" filter="blinds(horizontal)">
                                      <p:cBhvr>
                                        <p:cTn id="45" dur="500"/>
                                        <p:tgtEl>
                                          <p:spTgt spid="149508">
                                            <p:txEl>
                                              <p:pRg st="17" end="1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49508">
                                            <p:txEl>
                                              <p:pRg st="18" end="18"/>
                                            </p:txEl>
                                          </p:spTgt>
                                        </p:tgtEl>
                                        <p:attrNameLst>
                                          <p:attrName>style.visibility</p:attrName>
                                        </p:attrNameLst>
                                      </p:cBhvr>
                                      <p:to>
                                        <p:strVal val="visible"/>
                                      </p:to>
                                    </p:set>
                                    <p:animEffect transition="in" filter="blinds(horizontal)">
                                      <p:cBhvr>
                                        <p:cTn id="50" dur="500"/>
                                        <p:tgtEl>
                                          <p:spTgt spid="149508">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1" grpId="0" animBg="1"/>
      <p:bldP spid="149512" grpId="0" animBg="1"/>
      <p:bldP spid="149513" grpId="0" animBg="1"/>
      <p:bldP spid="1495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nvGraphicFramePr>
        <p:xfrm>
          <a:off x="385763" y="836713"/>
          <a:ext cx="8372475" cy="536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sz="half" idx="1"/>
          </p:nvPr>
        </p:nvSpPr>
        <p:spPr>
          <a:xfrm>
            <a:off x="0" y="548680"/>
            <a:ext cx="5076825" cy="5617170"/>
          </a:xfrm>
        </p:spPr>
        <p:txBody>
          <a:bodyPr>
            <a:normAutofit/>
          </a:bodyPr>
          <a:lstStyle/>
          <a:p>
            <a:pPr algn="ctr" eaLnBrk="1" hangingPunct="1">
              <a:defRPr/>
            </a:pPr>
            <a:r>
              <a:rPr lang="tr-TR" sz="2800" b="1" dirty="0" smtClean="0">
                <a:solidFill>
                  <a:srgbClr val="0033CC"/>
                </a:solidFill>
                <a:latin typeface="Cambria" pitchFamily="18" charset="0"/>
              </a:rPr>
              <a:t>Çocuklar kendilerine genel olarak nasıl davranılırsa kendilerini öyle algılama eğilimindedirler.</a:t>
            </a:r>
          </a:p>
          <a:p>
            <a:pPr algn="ctr" eaLnBrk="1" hangingPunct="1">
              <a:defRPr/>
            </a:pPr>
            <a:endParaRPr lang="tr-TR" sz="2800" b="1" dirty="0" smtClean="0">
              <a:solidFill>
                <a:srgbClr val="0033CC"/>
              </a:solidFill>
              <a:latin typeface="Cambria" pitchFamily="18" charset="0"/>
            </a:endParaRPr>
          </a:p>
          <a:p>
            <a:pPr algn="ctr" eaLnBrk="1" hangingPunct="1">
              <a:defRPr/>
            </a:pPr>
            <a:r>
              <a:rPr lang="tr-TR" sz="2000" b="1" dirty="0" smtClean="0">
                <a:solidFill>
                  <a:srgbClr val="008000"/>
                </a:solidFill>
                <a:latin typeface="Cambria" pitchFamily="18" charset="0"/>
              </a:rPr>
              <a:t>Çocuğun olumsuz yanları kadar olumlu yanlarını görmek, onun kendisine böyle bakmasını kolaylaştırır. </a:t>
            </a:r>
          </a:p>
          <a:p>
            <a:pPr marL="0" indent="0" algn="ctr" eaLnBrk="1" hangingPunct="1">
              <a:buNone/>
              <a:defRPr/>
            </a:pPr>
            <a:endParaRPr lang="tr-TR" sz="2000" b="1" dirty="0" smtClean="0">
              <a:solidFill>
                <a:srgbClr val="008000"/>
              </a:solidFill>
              <a:latin typeface="Cambria" pitchFamily="18" charset="0"/>
            </a:endParaRPr>
          </a:p>
          <a:p>
            <a:pPr algn="ctr" eaLnBrk="1" hangingPunct="1">
              <a:defRPr/>
            </a:pPr>
            <a:r>
              <a:rPr lang="tr-TR" sz="2000" b="1" dirty="0" smtClean="0">
                <a:solidFill>
                  <a:srgbClr val="008000"/>
                </a:solidFill>
                <a:latin typeface="Cambria" pitchFamily="18" charset="0"/>
              </a:rPr>
              <a:t>Olumlu düşüncenin başarıyı, olumsuz düşüncenin de başarısızlığı arttırdığı unutulmadan </a:t>
            </a:r>
            <a:r>
              <a:rPr lang="tr-TR" sz="2000" b="1" dirty="0" smtClean="0">
                <a:solidFill>
                  <a:schemeClr val="accent2"/>
                </a:solidFill>
                <a:latin typeface="Cambria" pitchFamily="18" charset="0"/>
              </a:rPr>
              <a:t>pozitif düşünmenin yararları</a:t>
            </a:r>
            <a:r>
              <a:rPr lang="tr-TR" sz="2000" b="1" dirty="0" smtClean="0">
                <a:solidFill>
                  <a:srgbClr val="008000"/>
                </a:solidFill>
                <a:latin typeface="Cambria" pitchFamily="18" charset="0"/>
              </a:rPr>
              <a:t> aile tarafından çocuğa hissettirilmelidir.</a:t>
            </a:r>
            <a:endParaRPr lang="tr-TR" sz="2000" b="1" dirty="0" smtClean="0">
              <a:solidFill>
                <a:srgbClr val="0033CC"/>
              </a:solidFill>
              <a:latin typeface="Cambria" pitchFamily="18" charset="0"/>
            </a:endParaRPr>
          </a:p>
        </p:txBody>
      </p:sp>
      <p:pic>
        <p:nvPicPr>
          <p:cNvPr id="6" name="5 Küçük Resim Yer Tutucusu" descr="anne-bab-kardesi_1.jpg"/>
          <p:cNvPicPr>
            <a:picLocks noGrp="1" noChangeAspect="1"/>
          </p:cNvPicPr>
          <p:nvPr>
            <p:ph type="clipArt" sz="half" idx="2"/>
          </p:nvPr>
        </p:nvPicPr>
        <p:blipFill>
          <a:blip r:embed="rId2" cstate="print"/>
          <a:stretch>
            <a:fillRect/>
          </a:stretch>
        </p:blipFill>
        <p:spPr>
          <a:xfrm>
            <a:off x="5004048" y="2204864"/>
            <a:ext cx="4051176" cy="3888432"/>
          </a:xfrm>
          <a:prstGeom prst="rect">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diamond(in)">
                                      <p:cBhvr>
                                        <p:cTn id="7" dur="2000"/>
                                        <p:tgtEl>
                                          <p:spTgt spid="15363">
                                            <p:txEl>
                                              <p:pRg st="0" end="0"/>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5363">
                                            <p:txEl>
                                              <p:pRg st="2" end="2"/>
                                            </p:txEl>
                                          </p:spTgt>
                                        </p:tgtEl>
                                        <p:attrNameLst>
                                          <p:attrName>style.visibility</p:attrName>
                                        </p:attrNameLst>
                                      </p:cBhvr>
                                      <p:to>
                                        <p:strVal val="visible"/>
                                      </p:to>
                                    </p:set>
                                    <p:animEffect transition="in" filter="diamond(in)">
                                      <p:cBhvr>
                                        <p:cTn id="11" dur="2000"/>
                                        <p:tgtEl>
                                          <p:spTgt spid="15363">
                                            <p:txEl>
                                              <p:pRg st="2" end="2"/>
                                            </p:txEl>
                                          </p:spTgt>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15363">
                                            <p:txEl>
                                              <p:pRg st="4" end="4"/>
                                            </p:txEl>
                                          </p:spTgt>
                                        </p:tgtEl>
                                        <p:attrNameLst>
                                          <p:attrName>style.visibility</p:attrName>
                                        </p:attrNameLst>
                                      </p:cBhvr>
                                      <p:to>
                                        <p:strVal val="visible"/>
                                      </p:to>
                                    </p:set>
                                    <p:animEffect transition="in" filter="diamond(in)">
                                      <p:cBhvr>
                                        <p:cTn id="15" dur="20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395536" y="620688"/>
            <a:ext cx="4248472" cy="5976664"/>
          </a:xfrm>
        </p:spPr>
        <p:txBody>
          <a:bodyPr>
            <a:normAutofit/>
          </a:bodyPr>
          <a:lstStyle/>
          <a:p>
            <a:pPr eaLnBrk="1" hangingPunct="1">
              <a:defRPr/>
            </a:pPr>
            <a:r>
              <a:rPr lang="tr-TR" sz="2800" b="1" dirty="0" smtClean="0">
                <a:solidFill>
                  <a:srgbClr val="C00000"/>
                </a:solidFill>
                <a:latin typeface="Cambria" pitchFamily="18" charset="0"/>
              </a:rPr>
              <a:t>Örnek teşvik sözleri şunlar olabilir</a:t>
            </a:r>
            <a:r>
              <a:rPr lang="tr-TR" sz="2800" b="1" dirty="0">
                <a:solidFill>
                  <a:srgbClr val="C00000"/>
                </a:solidFill>
                <a:latin typeface="Cambria" pitchFamily="18" charset="0"/>
              </a:rPr>
              <a:t>:</a:t>
            </a:r>
            <a:endParaRPr lang="tr-TR" sz="2800" b="1" dirty="0" smtClean="0">
              <a:solidFill>
                <a:srgbClr val="C00000"/>
              </a:solidFill>
              <a:latin typeface="Cambria" pitchFamily="18" charset="0"/>
            </a:endParaRPr>
          </a:p>
          <a:p>
            <a:pPr eaLnBrk="1" hangingPunct="1">
              <a:buFontTx/>
              <a:buNone/>
              <a:defRPr/>
            </a:pPr>
            <a:endParaRPr lang="tr-TR" sz="2800" b="1" dirty="0" smtClean="0">
              <a:solidFill>
                <a:srgbClr val="0033CC"/>
              </a:solidFill>
              <a:effectLst>
                <a:outerShdw blurRad="38100" dist="38100" dir="2700000" algn="tl">
                  <a:srgbClr val="000000"/>
                </a:outerShdw>
              </a:effectLst>
              <a:latin typeface="Cambria" pitchFamily="18" charset="0"/>
            </a:endParaRPr>
          </a:p>
          <a:p>
            <a:pPr eaLnBrk="1" hangingPunct="1">
              <a:defRPr/>
            </a:pPr>
            <a:r>
              <a:rPr lang="tr-TR" sz="1900" dirty="0" smtClean="0">
                <a:solidFill>
                  <a:srgbClr val="008000"/>
                </a:solidFill>
                <a:latin typeface="Cambria" pitchFamily="18" charset="0"/>
              </a:rPr>
              <a:t>Etkili anne-babalar </a:t>
            </a:r>
            <a:r>
              <a:rPr lang="tr-TR" sz="1900" dirty="0" smtClean="0">
                <a:solidFill>
                  <a:srgbClr val="FF0000"/>
                </a:solidFill>
                <a:latin typeface="Cambria" pitchFamily="18" charset="0"/>
              </a:rPr>
              <a:t>çocuklarının güçlü yönlerini fark edip </a:t>
            </a:r>
            <a:r>
              <a:rPr lang="tr-TR" sz="1900" dirty="0" smtClean="0">
                <a:solidFill>
                  <a:srgbClr val="008000"/>
                </a:solidFill>
                <a:latin typeface="Cambria" pitchFamily="18" charset="0"/>
              </a:rPr>
              <a:t>bu durumu çocuklarına hissettirirler. </a:t>
            </a:r>
          </a:p>
          <a:p>
            <a:pPr eaLnBrk="1" hangingPunct="1">
              <a:defRPr/>
            </a:pPr>
            <a:endParaRPr lang="tr-TR" sz="1900" dirty="0" smtClean="0">
              <a:solidFill>
                <a:srgbClr val="008000"/>
              </a:solidFill>
              <a:latin typeface="Cambria" pitchFamily="18" charset="0"/>
            </a:endParaRPr>
          </a:p>
          <a:p>
            <a:pPr lvl="1" eaLnBrk="1" hangingPunct="1">
              <a:defRPr/>
            </a:pPr>
            <a:r>
              <a:rPr lang="tr-TR" sz="1900" dirty="0" smtClean="0">
                <a:solidFill>
                  <a:srgbClr val="0033CC"/>
                </a:solidFill>
                <a:latin typeface="Cambria" pitchFamily="18" charset="0"/>
              </a:rPr>
              <a:t>"Bu işi yapabileceğini biliyorum." </a:t>
            </a:r>
          </a:p>
          <a:p>
            <a:pPr lvl="1" eaLnBrk="1" hangingPunct="1">
              <a:defRPr/>
            </a:pPr>
            <a:r>
              <a:rPr lang="tr-TR" sz="1900" dirty="0" smtClean="0">
                <a:solidFill>
                  <a:srgbClr val="0033CC"/>
                </a:solidFill>
                <a:latin typeface="Cambria" pitchFamily="18" charset="0"/>
              </a:rPr>
              <a:t>"Çaba gösterdikçe başarılı olduğunu görüyorum."</a:t>
            </a:r>
          </a:p>
          <a:p>
            <a:pPr lvl="1" eaLnBrk="1" hangingPunct="1">
              <a:defRPr/>
            </a:pPr>
            <a:r>
              <a:rPr lang="tr-TR" sz="1900" dirty="0" smtClean="0">
                <a:solidFill>
                  <a:srgbClr val="0033CC"/>
                </a:solidFill>
                <a:latin typeface="Cambria" pitchFamily="18" charset="0"/>
              </a:rPr>
              <a:t>"Bu yaptıklarını takdir ediyorum." </a:t>
            </a:r>
          </a:p>
          <a:p>
            <a:pPr lvl="1" eaLnBrk="1" hangingPunct="1">
              <a:defRPr/>
            </a:pPr>
            <a:r>
              <a:rPr lang="tr-TR" sz="1900" dirty="0" smtClean="0">
                <a:solidFill>
                  <a:srgbClr val="0033CC"/>
                </a:solidFill>
                <a:latin typeface="Cambria" pitchFamily="18" charset="0"/>
              </a:rPr>
              <a:t>"Kararına güveniyorum."</a:t>
            </a:r>
          </a:p>
          <a:p>
            <a:pPr lvl="1" eaLnBrk="1" hangingPunct="1">
              <a:defRPr/>
            </a:pPr>
            <a:r>
              <a:rPr lang="tr-TR" sz="1900" dirty="0" smtClean="0">
                <a:solidFill>
                  <a:srgbClr val="0033CC"/>
                </a:solidFill>
                <a:latin typeface="Cambria" pitchFamily="18" charset="0"/>
              </a:rPr>
              <a:t>"Bu konuyu ayrıntılı düşündüğün belli oluyor."</a:t>
            </a:r>
          </a:p>
          <a:p>
            <a:pPr lvl="1" eaLnBrk="1" hangingPunct="1">
              <a:defRPr/>
            </a:pPr>
            <a:r>
              <a:rPr lang="tr-TR" sz="1900" dirty="0" smtClean="0">
                <a:solidFill>
                  <a:srgbClr val="0033CC"/>
                </a:solidFill>
                <a:latin typeface="Cambria" pitchFamily="18" charset="0"/>
              </a:rPr>
              <a:t>"Eminim ki bu biçimde çalışmayı sürdürürsen başarılı olacaksın</a:t>
            </a:r>
            <a:r>
              <a:rPr lang="tr-TR" sz="1600" dirty="0" smtClean="0">
                <a:solidFill>
                  <a:srgbClr val="0033CC"/>
                </a:solidFill>
                <a:latin typeface="Cambria" pitchFamily="18" charset="0"/>
              </a:rPr>
              <a:t>." </a:t>
            </a:r>
          </a:p>
          <a:p>
            <a:pPr eaLnBrk="1" hangingPunct="1">
              <a:defRPr/>
            </a:pPr>
            <a:endParaRPr lang="tr-TR" sz="1600" dirty="0" smtClean="0">
              <a:solidFill>
                <a:srgbClr val="0033CC"/>
              </a:solidFill>
            </a:endParaRPr>
          </a:p>
        </p:txBody>
      </p:sp>
      <p:sp>
        <p:nvSpPr>
          <p:cNvPr id="5" name="4 Dikdörtgen"/>
          <p:cNvSpPr/>
          <p:nvPr/>
        </p:nvSpPr>
        <p:spPr>
          <a:xfrm>
            <a:off x="4788024" y="3933056"/>
            <a:ext cx="4032448" cy="2400657"/>
          </a:xfrm>
          <a:prstGeom prst="rect">
            <a:avLst/>
          </a:prstGeom>
        </p:spPr>
        <p:txBody>
          <a:bodyPr wrap="square">
            <a:spAutoFit/>
          </a:bodyPr>
          <a:lstStyle/>
          <a:p>
            <a:pPr algn="ctr">
              <a:defRPr/>
            </a:pPr>
            <a:r>
              <a:rPr lang="tr-TR" b="1" dirty="0" smtClean="0">
                <a:solidFill>
                  <a:schemeClr val="accent2"/>
                </a:solidFill>
                <a:latin typeface="Calibri" pitchFamily="34" charset="0"/>
              </a:rPr>
              <a:t>Önemli olan çabanın fark edilmesidir...</a:t>
            </a:r>
          </a:p>
          <a:p>
            <a:pPr algn="ctr">
              <a:defRPr/>
            </a:pPr>
            <a:endParaRPr lang="tr-TR" dirty="0" smtClean="0">
              <a:solidFill>
                <a:srgbClr val="008000"/>
              </a:solidFill>
              <a:latin typeface="Calibri" pitchFamily="34" charset="0"/>
            </a:endParaRPr>
          </a:p>
          <a:p>
            <a:pPr algn="ctr">
              <a:defRPr/>
            </a:pPr>
            <a:r>
              <a:rPr lang="tr-TR" dirty="0" smtClean="0">
                <a:solidFill>
                  <a:srgbClr val="008000"/>
                </a:solidFill>
                <a:latin typeface="Calibri" pitchFamily="34" charset="0"/>
              </a:rPr>
              <a:t>Bu teşvik sözlerinde ne akıl verme ne de ödül var. </a:t>
            </a:r>
          </a:p>
          <a:p>
            <a:pPr algn="ctr">
              <a:defRPr/>
            </a:pPr>
            <a:endParaRPr lang="tr-TR" dirty="0" smtClean="0">
              <a:solidFill>
                <a:srgbClr val="008000"/>
              </a:solidFill>
              <a:latin typeface="Calibri" pitchFamily="34" charset="0"/>
            </a:endParaRPr>
          </a:p>
          <a:p>
            <a:pPr algn="ctr">
              <a:defRPr/>
            </a:pPr>
            <a:r>
              <a:rPr lang="tr-TR" dirty="0" smtClean="0">
                <a:solidFill>
                  <a:srgbClr val="008000"/>
                </a:solidFill>
                <a:latin typeface="Calibri" pitchFamily="34" charset="0"/>
              </a:rPr>
              <a:t>Sadece çocuğun yaptığı işe güven duyması ve takdir edilme var. </a:t>
            </a:r>
          </a:p>
          <a:p>
            <a:pPr>
              <a:defRPr/>
            </a:pPr>
            <a:endParaRPr lang="tr-TR" sz="2400" dirty="0" smtClean="0">
              <a:solidFill>
                <a:srgbClr val="008000"/>
              </a:solidFill>
              <a:latin typeface="Calibri" pitchFamily="34" charset="0"/>
            </a:endParaRPr>
          </a:p>
        </p:txBody>
      </p:sp>
      <p:pic>
        <p:nvPicPr>
          <p:cNvPr id="4" name="3 Resim" descr="takdir.jpg"/>
          <p:cNvPicPr>
            <a:picLocks noChangeAspect="1"/>
          </p:cNvPicPr>
          <p:nvPr/>
        </p:nvPicPr>
        <p:blipFill>
          <a:blip r:embed="rId2" cstate="print"/>
          <a:stretch>
            <a:fillRect/>
          </a:stretch>
        </p:blipFill>
        <p:spPr>
          <a:xfrm>
            <a:off x="4572000" y="620688"/>
            <a:ext cx="4248472" cy="309634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amond(in)">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box(in)">
                                      <p:cBhvr>
                                        <p:cTn id="12" dur="500"/>
                                        <p:tgtEl>
                                          <p:spTgt spid="133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17" dur="500"/>
                                        <p:tgtEl>
                                          <p:spTgt spid="13315">
                                            <p:txEl>
                                              <p:pRg st="4" end="4"/>
                                            </p:txEl>
                                          </p:spTgt>
                                        </p:tgtEl>
                                      </p:cBhvr>
                                    </p:animEffec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21" dur="500"/>
                                        <p:tgtEl>
                                          <p:spTgt spid="13315">
                                            <p:txEl>
                                              <p:pRg st="5" end="5"/>
                                            </p:txEl>
                                          </p:spTgt>
                                        </p:tgtEl>
                                      </p:cBhvr>
                                    </p:animEffect>
                                  </p:childTnLst>
                                </p:cTn>
                              </p:par>
                            </p:childTnLst>
                          </p:cTn>
                        </p:par>
                        <p:par>
                          <p:cTn id="22" fill="hold">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25" dur="500"/>
                                        <p:tgtEl>
                                          <p:spTgt spid="13315">
                                            <p:txEl>
                                              <p:pRg st="6" end="6"/>
                                            </p:txEl>
                                          </p:spTgt>
                                        </p:tgtEl>
                                      </p:cBhvr>
                                    </p:animEffect>
                                  </p:childTnLst>
                                </p:cTn>
                              </p:par>
                            </p:childTnLst>
                          </p:cTn>
                        </p:par>
                        <p:par>
                          <p:cTn id="26" fill="hold">
                            <p:stCondLst>
                              <p:cond delay="1500"/>
                            </p:stCondLst>
                            <p:childTnLst>
                              <p:par>
                                <p:cTn id="27" presetID="3" presetClass="entr" presetSubtype="10" fill="hold" nodeType="afterEffect">
                                  <p:stCondLst>
                                    <p:cond delay="0"/>
                                  </p:stCondLst>
                                  <p:childTnLst>
                                    <p:set>
                                      <p:cBhvr>
                                        <p:cTn id="28" dur="1" fill="hold">
                                          <p:stCondLst>
                                            <p:cond delay="0"/>
                                          </p:stCondLst>
                                        </p:cTn>
                                        <p:tgtEl>
                                          <p:spTgt spid="13315">
                                            <p:txEl>
                                              <p:pRg st="7" end="7"/>
                                            </p:txEl>
                                          </p:spTgt>
                                        </p:tgtEl>
                                        <p:attrNameLst>
                                          <p:attrName>style.visibility</p:attrName>
                                        </p:attrNameLst>
                                      </p:cBhvr>
                                      <p:to>
                                        <p:strVal val="visible"/>
                                      </p:to>
                                    </p:set>
                                    <p:animEffect transition="in" filter="blinds(horizontal)">
                                      <p:cBhvr>
                                        <p:cTn id="29" dur="500"/>
                                        <p:tgtEl>
                                          <p:spTgt spid="13315">
                                            <p:txEl>
                                              <p:pRg st="7" end="7"/>
                                            </p:txEl>
                                          </p:spTgt>
                                        </p:tgtEl>
                                      </p:cBhvr>
                                    </p:animEffect>
                                  </p:childTnLst>
                                </p:cTn>
                              </p:par>
                            </p:childTnLst>
                          </p:cTn>
                        </p:par>
                        <p:par>
                          <p:cTn id="30" fill="hold">
                            <p:stCondLst>
                              <p:cond delay="2000"/>
                            </p:stCondLst>
                            <p:childTnLst>
                              <p:par>
                                <p:cTn id="31" presetID="3" presetClass="entr" presetSubtype="10" fill="hold" nodeType="afterEffect">
                                  <p:stCondLst>
                                    <p:cond delay="0"/>
                                  </p:stCondLst>
                                  <p:childTnLst>
                                    <p:set>
                                      <p:cBhvr>
                                        <p:cTn id="32" dur="1" fill="hold">
                                          <p:stCondLst>
                                            <p:cond delay="0"/>
                                          </p:stCondLst>
                                        </p:cTn>
                                        <p:tgtEl>
                                          <p:spTgt spid="13315">
                                            <p:txEl>
                                              <p:pRg st="8" end="8"/>
                                            </p:txEl>
                                          </p:spTgt>
                                        </p:tgtEl>
                                        <p:attrNameLst>
                                          <p:attrName>style.visibility</p:attrName>
                                        </p:attrNameLst>
                                      </p:cBhvr>
                                      <p:to>
                                        <p:strVal val="visible"/>
                                      </p:to>
                                    </p:set>
                                    <p:animEffect transition="in" filter="blinds(horizontal)">
                                      <p:cBhvr>
                                        <p:cTn id="33" dur="500"/>
                                        <p:tgtEl>
                                          <p:spTgt spid="13315">
                                            <p:txEl>
                                              <p:pRg st="8" end="8"/>
                                            </p:txEl>
                                          </p:spTgt>
                                        </p:tgtEl>
                                      </p:cBhvr>
                                    </p:animEffect>
                                  </p:childTnLst>
                                </p:cTn>
                              </p:par>
                            </p:childTnLst>
                          </p:cTn>
                        </p:par>
                        <p:par>
                          <p:cTn id="34" fill="hold">
                            <p:stCondLst>
                              <p:cond delay="2500"/>
                            </p:stCondLst>
                            <p:childTnLst>
                              <p:par>
                                <p:cTn id="35" presetID="3" presetClass="entr" presetSubtype="10" fill="hold" nodeType="afterEffect">
                                  <p:stCondLst>
                                    <p:cond delay="0"/>
                                  </p:stCondLst>
                                  <p:childTnLst>
                                    <p:set>
                                      <p:cBhvr>
                                        <p:cTn id="36" dur="1" fill="hold">
                                          <p:stCondLst>
                                            <p:cond delay="0"/>
                                          </p:stCondLst>
                                        </p:cTn>
                                        <p:tgtEl>
                                          <p:spTgt spid="13315">
                                            <p:txEl>
                                              <p:pRg st="9" end="9"/>
                                            </p:txEl>
                                          </p:spTgt>
                                        </p:tgtEl>
                                        <p:attrNameLst>
                                          <p:attrName>style.visibility</p:attrName>
                                        </p:attrNameLst>
                                      </p:cBhvr>
                                      <p:to>
                                        <p:strVal val="visible"/>
                                      </p:to>
                                    </p:set>
                                    <p:animEffect transition="in" filter="blinds(horizontal)">
                                      <p:cBhvr>
                                        <p:cTn id="37" dur="5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sz="half" idx="1"/>
          </p:nvPr>
        </p:nvSpPr>
        <p:spPr>
          <a:xfrm>
            <a:off x="467544" y="764704"/>
            <a:ext cx="4392488" cy="5811986"/>
          </a:xfrm>
        </p:spPr>
        <p:txBody>
          <a:bodyPr>
            <a:normAutofit fontScale="92500" lnSpcReduction="20000"/>
          </a:bodyPr>
          <a:lstStyle/>
          <a:p>
            <a:pPr eaLnBrk="1" hangingPunct="1">
              <a:lnSpc>
                <a:spcPct val="80000"/>
              </a:lnSpc>
              <a:defRPr/>
            </a:pPr>
            <a:r>
              <a:rPr lang="tr-TR" sz="2800" b="1" dirty="0" smtClean="0">
                <a:solidFill>
                  <a:srgbClr val="0033CC"/>
                </a:solidFill>
                <a:latin typeface="Cambria" pitchFamily="18" charset="0"/>
              </a:rPr>
              <a:t>Çocuklara karar verme yetkisi vermelidir.</a:t>
            </a:r>
          </a:p>
          <a:p>
            <a:pPr eaLnBrk="1" hangingPunct="1">
              <a:lnSpc>
                <a:spcPct val="80000"/>
              </a:lnSpc>
              <a:defRPr/>
            </a:pPr>
            <a:endParaRPr lang="tr-TR" sz="2800" dirty="0" smtClean="0">
              <a:solidFill>
                <a:srgbClr val="008000"/>
              </a:solidFill>
              <a:latin typeface="Cambria" pitchFamily="18" charset="0"/>
            </a:endParaRPr>
          </a:p>
          <a:p>
            <a:pPr eaLnBrk="1" hangingPunct="1">
              <a:lnSpc>
                <a:spcPct val="110000"/>
              </a:lnSpc>
              <a:defRPr/>
            </a:pPr>
            <a:r>
              <a:rPr lang="tr-TR" sz="2000" dirty="0" smtClean="0">
                <a:solidFill>
                  <a:srgbClr val="008000"/>
                </a:solidFill>
                <a:latin typeface="Cambria" pitchFamily="18" charset="0"/>
              </a:rPr>
              <a:t>Çocuklarının her sorununu çözmeyi kendi sorumluluğu sanan anne ve babalar aslında çocuklarının sorun çözme gücünü engellemektedirler. </a:t>
            </a:r>
          </a:p>
          <a:p>
            <a:pPr eaLnBrk="1" hangingPunct="1">
              <a:lnSpc>
                <a:spcPct val="80000"/>
              </a:lnSpc>
              <a:defRPr/>
            </a:pPr>
            <a:endParaRPr lang="tr-TR" sz="2000" dirty="0" smtClean="0">
              <a:solidFill>
                <a:srgbClr val="008000"/>
              </a:solidFill>
              <a:latin typeface="Cambria" pitchFamily="18" charset="0"/>
            </a:endParaRPr>
          </a:p>
          <a:p>
            <a:pPr eaLnBrk="1" hangingPunct="1">
              <a:lnSpc>
                <a:spcPct val="110000"/>
              </a:lnSpc>
              <a:defRPr/>
            </a:pPr>
            <a:r>
              <a:rPr lang="tr-TR" sz="2000" dirty="0" smtClean="0">
                <a:solidFill>
                  <a:srgbClr val="008000"/>
                </a:solidFill>
                <a:latin typeface="Cambria" pitchFamily="18" charset="0"/>
              </a:rPr>
              <a:t>Sonra da çocuklarının hiçbir sorununu çözemediğinden yakınmakta ve kendi yanlışlarını görememektedirler. </a:t>
            </a:r>
          </a:p>
          <a:p>
            <a:pPr eaLnBrk="1" hangingPunct="1">
              <a:lnSpc>
                <a:spcPct val="80000"/>
              </a:lnSpc>
              <a:defRPr/>
            </a:pPr>
            <a:endParaRPr lang="tr-TR" sz="2000" dirty="0" smtClean="0">
              <a:solidFill>
                <a:srgbClr val="008000"/>
              </a:solidFill>
              <a:latin typeface="Cambria" pitchFamily="18" charset="0"/>
            </a:endParaRPr>
          </a:p>
          <a:p>
            <a:pPr eaLnBrk="1" hangingPunct="1">
              <a:lnSpc>
                <a:spcPct val="110000"/>
              </a:lnSpc>
              <a:defRPr/>
            </a:pPr>
            <a:r>
              <a:rPr lang="tr-TR" sz="2000" dirty="0" smtClean="0">
                <a:solidFill>
                  <a:srgbClr val="008000"/>
                </a:solidFill>
                <a:latin typeface="Cambria" pitchFamily="18" charset="0"/>
              </a:rPr>
              <a:t>Aileler çocukları için yaptıklarını bir yükümlülük hâline sokmak yerine, geleceğin onların sorumluluğu olduğunu söyleyerek </a:t>
            </a:r>
            <a:r>
              <a:rPr lang="tr-TR" sz="2000" dirty="0" smtClean="0">
                <a:solidFill>
                  <a:schemeClr val="accent2"/>
                </a:solidFill>
                <a:latin typeface="Cambria" pitchFamily="18" charset="0"/>
              </a:rPr>
              <a:t>uyarı görevlerini yerine getirdiklerinde</a:t>
            </a:r>
            <a:r>
              <a:rPr lang="tr-TR" sz="2000" dirty="0" smtClean="0">
                <a:solidFill>
                  <a:srgbClr val="008000"/>
                </a:solidFill>
                <a:latin typeface="Cambria" pitchFamily="18" charset="0"/>
              </a:rPr>
              <a:t> onlara daha iyi destek olmaktadırlar.</a:t>
            </a:r>
          </a:p>
        </p:txBody>
      </p:sp>
      <p:pic>
        <p:nvPicPr>
          <p:cNvPr id="5" name="4 Resim" descr="anne BABA -ve-çocuk-7.jpg"/>
          <p:cNvPicPr>
            <a:picLocks noChangeAspect="1"/>
          </p:cNvPicPr>
          <p:nvPr/>
        </p:nvPicPr>
        <p:blipFill>
          <a:blip r:embed="rId2" cstate="print"/>
          <a:stretch>
            <a:fillRect/>
          </a:stretch>
        </p:blipFill>
        <p:spPr>
          <a:xfrm>
            <a:off x="4932040" y="1484784"/>
            <a:ext cx="4032448" cy="46085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diamond(in)">
                                      <p:cBhvr>
                                        <p:cTn id="7" dur="2000"/>
                                        <p:tgtEl>
                                          <p:spTgt spid="307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 calcmode="lin" valueType="num">
                                      <p:cBhvr>
                                        <p:cTn id="12" dur="500" fill="hold"/>
                                        <p:tgtEl>
                                          <p:spTgt spid="30723">
                                            <p:txEl>
                                              <p:pRg st="2" end="2"/>
                                            </p:txEl>
                                          </p:spTgt>
                                        </p:tgtEl>
                                        <p:attrNameLst>
                                          <p:attrName>ppt_w</p:attrName>
                                        </p:attrNameLst>
                                      </p:cBhvr>
                                      <p:tavLst>
                                        <p:tav tm="0">
                                          <p:val>
                                            <p:strVal val="#ppt_w*0.05"/>
                                          </p:val>
                                        </p:tav>
                                        <p:tav tm="100000">
                                          <p:val>
                                            <p:strVal val="#ppt_w"/>
                                          </p:val>
                                        </p:tav>
                                      </p:tavLst>
                                    </p:anim>
                                    <p:anim calcmode="lin" valueType="num">
                                      <p:cBhvr>
                                        <p:cTn id="13" dur="500" fill="hold"/>
                                        <p:tgtEl>
                                          <p:spTgt spid="30723">
                                            <p:txEl>
                                              <p:pRg st="2" end="2"/>
                                            </p:txEl>
                                          </p:spTgt>
                                        </p:tgtEl>
                                        <p:attrNameLst>
                                          <p:attrName>ppt_h</p:attrName>
                                        </p:attrNameLst>
                                      </p:cBhvr>
                                      <p:tavLst>
                                        <p:tav tm="0">
                                          <p:val>
                                            <p:strVal val="#ppt_h"/>
                                          </p:val>
                                        </p:tav>
                                        <p:tav tm="100000">
                                          <p:val>
                                            <p:strVal val="#ppt_h"/>
                                          </p:val>
                                        </p:tav>
                                      </p:tavLst>
                                    </p:anim>
                                    <p:anim calcmode="lin" valueType="num">
                                      <p:cBhvr>
                                        <p:cTn id="14" dur="500" fill="hold"/>
                                        <p:tgtEl>
                                          <p:spTgt spid="30723">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30723">
                                            <p:txEl>
                                              <p:pRg st="2" end="2"/>
                                            </p:txEl>
                                          </p:spTgt>
                                        </p:tgtEl>
                                        <p:attrNameLst>
                                          <p:attrName>ppt_y</p:attrName>
                                        </p:attrNameLst>
                                      </p:cBhvr>
                                      <p:tavLst>
                                        <p:tav tm="0">
                                          <p:val>
                                            <p:strVal val="#ppt_y"/>
                                          </p:val>
                                        </p:tav>
                                        <p:tav tm="100000">
                                          <p:val>
                                            <p:strVal val="#ppt_y"/>
                                          </p:val>
                                        </p:tav>
                                      </p:tavLst>
                                    </p:anim>
                                    <p:animEffect transition="in" filter="fade">
                                      <p:cBhvr>
                                        <p:cTn id="16" dur="500"/>
                                        <p:tgtEl>
                                          <p:spTgt spid="30723">
                                            <p:txEl>
                                              <p:pRg st="2" end="2"/>
                                            </p:txEl>
                                          </p:spTgt>
                                        </p:tgtEl>
                                      </p:cBhvr>
                                    </p:animEffect>
                                  </p:childTnLst>
                                </p:cTn>
                              </p:par>
                            </p:childTnLst>
                          </p:cTn>
                        </p:par>
                        <p:par>
                          <p:cTn id="17" fill="hold">
                            <p:stCondLst>
                              <p:cond delay="500"/>
                            </p:stCondLst>
                            <p:childTnLst>
                              <p:par>
                                <p:cTn id="18" presetID="54" presetClass="entr" presetSubtype="0" accel="100000" fill="hold" nodeType="afterEffect">
                                  <p:stCondLst>
                                    <p:cond delay="0"/>
                                  </p:stCondLst>
                                  <p:childTnLst>
                                    <p:set>
                                      <p:cBhvr>
                                        <p:cTn id="19" dur="1" fill="hold">
                                          <p:stCondLst>
                                            <p:cond delay="0"/>
                                          </p:stCondLst>
                                        </p:cTn>
                                        <p:tgtEl>
                                          <p:spTgt spid="30723">
                                            <p:txEl>
                                              <p:pRg st="4" end="4"/>
                                            </p:txEl>
                                          </p:spTgt>
                                        </p:tgtEl>
                                        <p:attrNameLst>
                                          <p:attrName>style.visibility</p:attrName>
                                        </p:attrNameLst>
                                      </p:cBhvr>
                                      <p:to>
                                        <p:strVal val="visible"/>
                                      </p:to>
                                    </p:set>
                                    <p:anim calcmode="lin" valueType="num">
                                      <p:cBhvr>
                                        <p:cTn id="20" dur="500" fill="hold"/>
                                        <p:tgtEl>
                                          <p:spTgt spid="30723">
                                            <p:txEl>
                                              <p:pRg st="4" end="4"/>
                                            </p:txEl>
                                          </p:spTgt>
                                        </p:tgtEl>
                                        <p:attrNameLst>
                                          <p:attrName>ppt_w</p:attrName>
                                        </p:attrNameLst>
                                      </p:cBhvr>
                                      <p:tavLst>
                                        <p:tav tm="0">
                                          <p:val>
                                            <p:strVal val="#ppt_w*0.05"/>
                                          </p:val>
                                        </p:tav>
                                        <p:tav tm="100000">
                                          <p:val>
                                            <p:strVal val="#ppt_w"/>
                                          </p:val>
                                        </p:tav>
                                      </p:tavLst>
                                    </p:anim>
                                    <p:anim calcmode="lin" valueType="num">
                                      <p:cBhvr>
                                        <p:cTn id="21" dur="500" fill="hold"/>
                                        <p:tgtEl>
                                          <p:spTgt spid="30723">
                                            <p:txEl>
                                              <p:pRg st="4" end="4"/>
                                            </p:txEl>
                                          </p:spTgt>
                                        </p:tgtEl>
                                        <p:attrNameLst>
                                          <p:attrName>ppt_h</p:attrName>
                                        </p:attrNameLst>
                                      </p:cBhvr>
                                      <p:tavLst>
                                        <p:tav tm="0">
                                          <p:val>
                                            <p:strVal val="#ppt_h"/>
                                          </p:val>
                                        </p:tav>
                                        <p:tav tm="100000">
                                          <p:val>
                                            <p:strVal val="#ppt_h"/>
                                          </p:val>
                                        </p:tav>
                                      </p:tavLst>
                                    </p:anim>
                                    <p:anim calcmode="lin" valueType="num">
                                      <p:cBhvr>
                                        <p:cTn id="22" dur="500" fill="hold"/>
                                        <p:tgtEl>
                                          <p:spTgt spid="30723">
                                            <p:txEl>
                                              <p:pRg st="4" end="4"/>
                                            </p:txEl>
                                          </p:spTgt>
                                        </p:tgtEl>
                                        <p:attrNameLst>
                                          <p:attrName>ppt_x</p:attrName>
                                        </p:attrNameLst>
                                      </p:cBhvr>
                                      <p:tavLst>
                                        <p:tav tm="0">
                                          <p:val>
                                            <p:strVal val="#ppt_x-.2"/>
                                          </p:val>
                                        </p:tav>
                                        <p:tav tm="100000">
                                          <p:val>
                                            <p:strVal val="#ppt_x"/>
                                          </p:val>
                                        </p:tav>
                                      </p:tavLst>
                                    </p:anim>
                                    <p:anim calcmode="lin" valueType="num">
                                      <p:cBhvr>
                                        <p:cTn id="23" dur="500" fill="hold"/>
                                        <p:tgtEl>
                                          <p:spTgt spid="30723">
                                            <p:txEl>
                                              <p:pRg st="4" end="4"/>
                                            </p:txEl>
                                          </p:spTgt>
                                        </p:tgtEl>
                                        <p:attrNameLst>
                                          <p:attrName>ppt_y</p:attrName>
                                        </p:attrNameLst>
                                      </p:cBhvr>
                                      <p:tavLst>
                                        <p:tav tm="0">
                                          <p:val>
                                            <p:strVal val="#ppt_y"/>
                                          </p:val>
                                        </p:tav>
                                        <p:tav tm="100000">
                                          <p:val>
                                            <p:strVal val="#ppt_y"/>
                                          </p:val>
                                        </p:tav>
                                      </p:tavLst>
                                    </p:anim>
                                    <p:animEffect transition="in" filter="fade">
                                      <p:cBhvr>
                                        <p:cTn id="24" dur="500"/>
                                        <p:tgtEl>
                                          <p:spTgt spid="30723">
                                            <p:txEl>
                                              <p:pRg st="4" end="4"/>
                                            </p:txEl>
                                          </p:spTgt>
                                        </p:tgtEl>
                                      </p:cBhvr>
                                    </p:animEffect>
                                  </p:childTnLst>
                                </p:cTn>
                              </p:par>
                            </p:childTnLst>
                          </p:cTn>
                        </p:par>
                        <p:par>
                          <p:cTn id="25" fill="hold">
                            <p:stCondLst>
                              <p:cond delay="1000"/>
                            </p:stCondLst>
                            <p:childTnLst>
                              <p:par>
                                <p:cTn id="26" presetID="54" presetClass="entr" presetSubtype="0" accel="100000" fill="hold" nodeType="afterEffect">
                                  <p:stCondLst>
                                    <p:cond delay="0"/>
                                  </p:stCondLst>
                                  <p:childTnLst>
                                    <p:set>
                                      <p:cBhvr>
                                        <p:cTn id="27" dur="1" fill="hold">
                                          <p:stCondLst>
                                            <p:cond delay="0"/>
                                          </p:stCondLst>
                                        </p:cTn>
                                        <p:tgtEl>
                                          <p:spTgt spid="30723">
                                            <p:txEl>
                                              <p:pRg st="6" end="6"/>
                                            </p:txEl>
                                          </p:spTgt>
                                        </p:tgtEl>
                                        <p:attrNameLst>
                                          <p:attrName>style.visibility</p:attrName>
                                        </p:attrNameLst>
                                      </p:cBhvr>
                                      <p:to>
                                        <p:strVal val="visible"/>
                                      </p:to>
                                    </p:set>
                                    <p:anim calcmode="lin" valueType="num">
                                      <p:cBhvr>
                                        <p:cTn id="28" dur="500" fill="hold"/>
                                        <p:tgtEl>
                                          <p:spTgt spid="30723">
                                            <p:txEl>
                                              <p:pRg st="6" end="6"/>
                                            </p:txEl>
                                          </p:spTgt>
                                        </p:tgtEl>
                                        <p:attrNameLst>
                                          <p:attrName>ppt_w</p:attrName>
                                        </p:attrNameLst>
                                      </p:cBhvr>
                                      <p:tavLst>
                                        <p:tav tm="0">
                                          <p:val>
                                            <p:strVal val="#ppt_w*0.05"/>
                                          </p:val>
                                        </p:tav>
                                        <p:tav tm="100000">
                                          <p:val>
                                            <p:strVal val="#ppt_w"/>
                                          </p:val>
                                        </p:tav>
                                      </p:tavLst>
                                    </p:anim>
                                    <p:anim calcmode="lin" valueType="num">
                                      <p:cBhvr>
                                        <p:cTn id="29" dur="500" fill="hold"/>
                                        <p:tgtEl>
                                          <p:spTgt spid="30723">
                                            <p:txEl>
                                              <p:pRg st="6" end="6"/>
                                            </p:txEl>
                                          </p:spTgt>
                                        </p:tgtEl>
                                        <p:attrNameLst>
                                          <p:attrName>ppt_h</p:attrName>
                                        </p:attrNameLst>
                                      </p:cBhvr>
                                      <p:tavLst>
                                        <p:tav tm="0">
                                          <p:val>
                                            <p:strVal val="#ppt_h"/>
                                          </p:val>
                                        </p:tav>
                                        <p:tav tm="100000">
                                          <p:val>
                                            <p:strVal val="#ppt_h"/>
                                          </p:val>
                                        </p:tav>
                                      </p:tavLst>
                                    </p:anim>
                                    <p:anim calcmode="lin" valueType="num">
                                      <p:cBhvr>
                                        <p:cTn id="30" dur="500" fill="hold"/>
                                        <p:tgtEl>
                                          <p:spTgt spid="30723">
                                            <p:txEl>
                                              <p:pRg st="6" end="6"/>
                                            </p:txEl>
                                          </p:spTgt>
                                        </p:tgtEl>
                                        <p:attrNameLst>
                                          <p:attrName>ppt_x</p:attrName>
                                        </p:attrNameLst>
                                      </p:cBhvr>
                                      <p:tavLst>
                                        <p:tav tm="0">
                                          <p:val>
                                            <p:strVal val="#ppt_x-.2"/>
                                          </p:val>
                                        </p:tav>
                                        <p:tav tm="100000">
                                          <p:val>
                                            <p:strVal val="#ppt_x"/>
                                          </p:val>
                                        </p:tav>
                                      </p:tavLst>
                                    </p:anim>
                                    <p:anim calcmode="lin" valueType="num">
                                      <p:cBhvr>
                                        <p:cTn id="31" dur="500" fill="hold"/>
                                        <p:tgtEl>
                                          <p:spTgt spid="30723">
                                            <p:txEl>
                                              <p:pRg st="6" end="6"/>
                                            </p:txEl>
                                          </p:spTgt>
                                        </p:tgtEl>
                                        <p:attrNameLst>
                                          <p:attrName>ppt_y</p:attrName>
                                        </p:attrNameLst>
                                      </p:cBhvr>
                                      <p:tavLst>
                                        <p:tav tm="0">
                                          <p:val>
                                            <p:strVal val="#ppt_y"/>
                                          </p:val>
                                        </p:tav>
                                        <p:tav tm="100000">
                                          <p:val>
                                            <p:strVal val="#ppt_y"/>
                                          </p:val>
                                        </p:tav>
                                      </p:tavLst>
                                    </p:anim>
                                    <p:animEffect transition="in" filter="fade">
                                      <p:cBhvr>
                                        <p:cTn id="32" dur="500"/>
                                        <p:tgtEl>
                                          <p:spTgt spid="307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51520" y="188640"/>
            <a:ext cx="7772400" cy="1143000"/>
          </a:xfrm>
        </p:spPr>
        <p:txBody>
          <a:bodyPr>
            <a:normAutofit/>
          </a:bodyPr>
          <a:lstStyle/>
          <a:p>
            <a:pPr eaLnBrk="1" hangingPunct="1">
              <a:defRPr/>
            </a:pPr>
            <a:r>
              <a:rPr lang="tr-TR" dirty="0" smtClean="0">
                <a:solidFill>
                  <a:srgbClr val="FF0000"/>
                </a:solidFill>
                <a:effectLst>
                  <a:outerShdw blurRad="38100" dist="38100" dir="2700000" algn="tl">
                    <a:srgbClr val="000000"/>
                  </a:outerShdw>
                </a:effectLst>
              </a:rPr>
              <a:t>ANNE-BABALAR</a:t>
            </a:r>
          </a:p>
        </p:txBody>
      </p:sp>
      <p:sp>
        <p:nvSpPr>
          <p:cNvPr id="24579" name="Rectangle 3"/>
          <p:cNvSpPr>
            <a:spLocks noGrp="1" noChangeArrowheads="1"/>
          </p:cNvSpPr>
          <p:nvPr>
            <p:ph type="body" sz="half" idx="1"/>
          </p:nvPr>
        </p:nvSpPr>
        <p:spPr>
          <a:xfrm>
            <a:off x="251520" y="1484784"/>
            <a:ext cx="4464496" cy="4896544"/>
          </a:xfrm>
        </p:spPr>
        <p:txBody>
          <a:bodyPr>
            <a:normAutofit fontScale="85000" lnSpcReduction="20000"/>
          </a:bodyPr>
          <a:lstStyle/>
          <a:p>
            <a:pPr algn="ctr" eaLnBrk="1" hangingPunct="1">
              <a:lnSpc>
                <a:spcPct val="90000"/>
              </a:lnSpc>
              <a:defRPr/>
            </a:pPr>
            <a:r>
              <a:rPr lang="tr-TR" sz="2800" b="1" dirty="0" smtClean="0">
                <a:solidFill>
                  <a:srgbClr val="0033CC"/>
                </a:solidFill>
                <a:latin typeface="Cambria" pitchFamily="18" charset="0"/>
              </a:rPr>
              <a:t>Hepimizin çocukları çok kıymetlidir.</a:t>
            </a:r>
            <a:endParaRPr lang="tr-TR" sz="2400" dirty="0" smtClean="0">
              <a:solidFill>
                <a:srgbClr val="008000"/>
              </a:solidFill>
              <a:latin typeface="Cambria" pitchFamily="18" charset="0"/>
            </a:endParaRPr>
          </a:p>
          <a:p>
            <a:pPr algn="ctr" eaLnBrk="1" hangingPunct="1">
              <a:lnSpc>
                <a:spcPct val="90000"/>
              </a:lnSpc>
              <a:defRPr/>
            </a:pPr>
            <a:endParaRPr lang="tr-TR" sz="2400" dirty="0" smtClean="0">
              <a:solidFill>
                <a:srgbClr val="008000"/>
              </a:solidFill>
              <a:latin typeface="Cambria" pitchFamily="18" charset="0"/>
            </a:endParaRPr>
          </a:p>
          <a:p>
            <a:pPr algn="ctr" eaLnBrk="1" hangingPunct="1">
              <a:lnSpc>
                <a:spcPct val="110000"/>
              </a:lnSpc>
              <a:defRPr/>
            </a:pPr>
            <a:r>
              <a:rPr lang="tr-TR" sz="2100" dirty="0" smtClean="0">
                <a:solidFill>
                  <a:srgbClr val="008000"/>
                </a:solidFill>
                <a:latin typeface="Cambria" pitchFamily="18" charset="0"/>
              </a:rPr>
              <a:t>Onları elbette çok severiz. Ama nedense bunu çocuğumuza gösterme konusunda </a:t>
            </a:r>
            <a:r>
              <a:rPr lang="tr-TR" sz="2100" u="sng" dirty="0" smtClean="0">
                <a:solidFill>
                  <a:srgbClr val="008000"/>
                </a:solidFill>
                <a:latin typeface="Cambria" pitchFamily="18" charset="0"/>
              </a:rPr>
              <a:t>pintilik </a:t>
            </a:r>
            <a:r>
              <a:rPr lang="tr-TR" sz="2100" dirty="0" smtClean="0">
                <a:solidFill>
                  <a:srgbClr val="008000"/>
                </a:solidFill>
                <a:latin typeface="Cambria" pitchFamily="18" charset="0"/>
              </a:rPr>
              <a:t>yaparız. </a:t>
            </a:r>
          </a:p>
          <a:p>
            <a:pPr algn="ctr" eaLnBrk="1" hangingPunct="1">
              <a:lnSpc>
                <a:spcPct val="90000"/>
              </a:lnSpc>
              <a:defRPr/>
            </a:pPr>
            <a:endParaRPr lang="tr-TR" sz="2100" dirty="0" smtClean="0">
              <a:solidFill>
                <a:srgbClr val="008000"/>
              </a:solidFill>
              <a:latin typeface="Cambria" pitchFamily="18" charset="0"/>
            </a:endParaRPr>
          </a:p>
          <a:p>
            <a:pPr algn="ctr" eaLnBrk="1" hangingPunct="1">
              <a:lnSpc>
                <a:spcPct val="120000"/>
              </a:lnSpc>
              <a:defRPr/>
            </a:pPr>
            <a:r>
              <a:rPr lang="tr-TR" sz="2100" dirty="0" smtClean="0">
                <a:solidFill>
                  <a:srgbClr val="008000"/>
                </a:solidFill>
                <a:latin typeface="Cambria" pitchFamily="18" charset="0"/>
              </a:rPr>
              <a:t>Aklımızca onun şımarmasından, fazla yüz bulup disiplinsiz davranışlar içine girmesinden korkarız. </a:t>
            </a:r>
          </a:p>
          <a:p>
            <a:pPr algn="ctr" eaLnBrk="1" hangingPunct="1">
              <a:lnSpc>
                <a:spcPct val="90000"/>
              </a:lnSpc>
              <a:defRPr/>
            </a:pPr>
            <a:endParaRPr lang="tr-TR" sz="2100" dirty="0" smtClean="0">
              <a:solidFill>
                <a:srgbClr val="008000"/>
              </a:solidFill>
              <a:latin typeface="Cambria" pitchFamily="18" charset="0"/>
            </a:endParaRPr>
          </a:p>
          <a:p>
            <a:pPr algn="ctr" eaLnBrk="1" hangingPunct="1">
              <a:lnSpc>
                <a:spcPct val="120000"/>
              </a:lnSpc>
              <a:defRPr/>
            </a:pPr>
            <a:r>
              <a:rPr lang="tr-TR" sz="2100" dirty="0" smtClean="0">
                <a:solidFill>
                  <a:srgbClr val="008000"/>
                </a:solidFill>
                <a:latin typeface="Cambria" pitchFamily="18" charset="0"/>
              </a:rPr>
              <a:t>Çocuğunuza; çocuğunuz olduğu için sevginizi, onun bir insan olmasından dolayı saygınızı, sonuç olarak ona çok değer verdiğinizi göstermekten çekinmeyin. </a:t>
            </a:r>
          </a:p>
        </p:txBody>
      </p:sp>
      <p:pic>
        <p:nvPicPr>
          <p:cNvPr id="6" name="5 Resim" descr="anne_cocuk_glr.jpg"/>
          <p:cNvPicPr>
            <a:picLocks noChangeAspect="1"/>
          </p:cNvPicPr>
          <p:nvPr/>
        </p:nvPicPr>
        <p:blipFill>
          <a:blip r:embed="rId2" cstate="print"/>
          <a:stretch>
            <a:fillRect/>
          </a:stretch>
        </p:blipFill>
        <p:spPr>
          <a:xfrm>
            <a:off x="4716016" y="1988840"/>
            <a:ext cx="3665984" cy="4211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diamond(in)">
                                      <p:cBhvr>
                                        <p:cTn id="7" dur="30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Effect transition="in" filter="fade">
                                      <p:cBhvr>
                                        <p:cTn id="12" dur="2000"/>
                                        <p:tgtEl>
                                          <p:spTgt spid="24579">
                                            <p:txEl>
                                              <p:pRg st="2" end="2"/>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4579">
                                            <p:txEl>
                                              <p:pRg st="4" end="4"/>
                                            </p:txEl>
                                          </p:spTgt>
                                        </p:tgtEl>
                                        <p:attrNameLst>
                                          <p:attrName>style.visibility</p:attrName>
                                        </p:attrNameLst>
                                      </p:cBhvr>
                                      <p:to>
                                        <p:strVal val="visible"/>
                                      </p:to>
                                    </p:set>
                                    <p:animEffect transition="in" filter="fade">
                                      <p:cBhvr>
                                        <p:cTn id="16" dur="2000"/>
                                        <p:tgtEl>
                                          <p:spTgt spid="2457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579">
                                            <p:txEl>
                                              <p:pRg st="6" end="6"/>
                                            </p:txEl>
                                          </p:spTgt>
                                        </p:tgtEl>
                                        <p:attrNameLst>
                                          <p:attrName>style.visibility</p:attrName>
                                        </p:attrNameLst>
                                      </p:cBhvr>
                                      <p:to>
                                        <p:strVal val="visible"/>
                                      </p:to>
                                    </p:set>
                                    <p:animEffect transition="in" filter="fade">
                                      <p:cBhvr>
                                        <p:cTn id="19" dur="20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sz="half" idx="1"/>
          </p:nvPr>
        </p:nvSpPr>
        <p:spPr>
          <a:xfrm>
            <a:off x="250825" y="836712"/>
            <a:ext cx="8569647" cy="4104456"/>
          </a:xfrm>
        </p:spPr>
        <p:txBody>
          <a:bodyPr>
            <a:normAutofit/>
          </a:bodyPr>
          <a:lstStyle/>
          <a:p>
            <a:pPr algn="ctr" eaLnBrk="1" hangingPunct="1">
              <a:lnSpc>
                <a:spcPct val="90000"/>
              </a:lnSpc>
              <a:defRPr/>
            </a:pPr>
            <a:r>
              <a:rPr lang="tr-TR" b="1" dirty="0" smtClean="0">
                <a:solidFill>
                  <a:srgbClr val="0033CC"/>
                </a:solidFill>
                <a:latin typeface="Cambria" pitchFamily="18" charset="0"/>
              </a:rPr>
              <a:t>Yaptığınız özverileri çocuklarınızın başına kakmayın...</a:t>
            </a:r>
          </a:p>
          <a:p>
            <a:pPr algn="ctr" eaLnBrk="1" hangingPunct="1">
              <a:lnSpc>
                <a:spcPct val="90000"/>
              </a:lnSpc>
              <a:defRPr/>
            </a:pPr>
            <a:endParaRPr lang="tr-TR" sz="2000" b="1" dirty="0" smtClean="0">
              <a:solidFill>
                <a:srgbClr val="0033CC"/>
              </a:solidFill>
              <a:effectLst>
                <a:outerShdw blurRad="38100" dist="38100" dir="2700000" algn="tl">
                  <a:srgbClr val="000000"/>
                </a:outerShdw>
              </a:effectLst>
              <a:latin typeface="Cambria" pitchFamily="18" charset="0"/>
            </a:endParaRPr>
          </a:p>
          <a:p>
            <a:pPr algn="ctr" eaLnBrk="1" hangingPunct="1">
              <a:defRPr/>
            </a:pPr>
            <a:r>
              <a:rPr lang="tr-TR" sz="1800" dirty="0" smtClean="0">
                <a:solidFill>
                  <a:srgbClr val="008000"/>
                </a:solidFill>
                <a:latin typeface="Cambria" pitchFamily="18" charset="0"/>
              </a:rPr>
              <a:t>Onlarla ilgilenin, veli toplantılarına mutlaka katılın, toplantıların dışında da durumlarını öğrenmek için okullarına gidin. Öğretmenleri ile tanışın. Devam durumunu sürekli izleyin. </a:t>
            </a:r>
          </a:p>
          <a:p>
            <a:pPr algn="ctr" eaLnBrk="1" hangingPunct="1">
              <a:defRPr/>
            </a:pPr>
            <a:r>
              <a:rPr lang="tr-TR" sz="1800" dirty="0" smtClean="0">
                <a:solidFill>
                  <a:srgbClr val="008000"/>
                </a:solidFill>
                <a:latin typeface="Cambria" pitchFamily="18" charset="0"/>
              </a:rPr>
              <a:t>Bu davranışlar öğrencinize güven verecektir. Öğrenci böylece kendisi ile ilgilenildiğini ve değer verildiğini düşünür. </a:t>
            </a:r>
          </a:p>
          <a:p>
            <a:pPr algn="ctr" eaLnBrk="1" hangingPunct="1">
              <a:defRPr/>
            </a:pPr>
            <a:r>
              <a:rPr lang="tr-TR" sz="1800" dirty="0" smtClean="0">
                <a:solidFill>
                  <a:srgbClr val="008000"/>
                </a:solidFill>
                <a:latin typeface="Cambria" pitchFamily="18" charset="0"/>
              </a:rPr>
              <a:t>Çocuğunuzun başarısı için yaptığınız her türlü maddi ve manevi fedakarlıktan sonra bunun karşılığını beklemek en doğal hakkınızdır. </a:t>
            </a:r>
          </a:p>
          <a:p>
            <a:pPr algn="ctr" eaLnBrk="1" hangingPunct="1">
              <a:defRPr/>
            </a:pPr>
            <a:r>
              <a:rPr lang="tr-TR" sz="1800" dirty="0" smtClean="0">
                <a:solidFill>
                  <a:srgbClr val="008000"/>
                </a:solidFill>
                <a:latin typeface="Cambria" pitchFamily="18" charset="0"/>
              </a:rPr>
              <a:t>Sonuç dilediğiniz gibi olsa da olmasa da çocuğunuzun elinden geleni yaptığına inanın.</a:t>
            </a:r>
          </a:p>
        </p:txBody>
      </p:sp>
      <p:pic>
        <p:nvPicPr>
          <p:cNvPr id="6" name="5 İçerik Yer Tutucusu" descr="sennn.jpg"/>
          <p:cNvPicPr>
            <a:picLocks noGrp="1" noChangeAspect="1"/>
          </p:cNvPicPr>
          <p:nvPr>
            <p:ph sz="half" idx="2"/>
          </p:nvPr>
        </p:nvPicPr>
        <p:blipFill>
          <a:blip r:embed="rId2" cstate="print"/>
          <a:stretch>
            <a:fillRect/>
          </a:stretch>
        </p:blipFill>
        <p:spPr>
          <a:xfrm>
            <a:off x="5148064" y="4581128"/>
            <a:ext cx="3377952" cy="207384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diamond(in)">
                                      <p:cBhvr>
                                        <p:cTn id="7" dur="20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19459">
                                            <p:txEl>
                                              <p:pRg st="2" end="2"/>
                                            </p:txEl>
                                          </p:spTgt>
                                        </p:tgtEl>
                                        <p:attrNameLst>
                                          <p:attrName>style.visibility</p:attrName>
                                        </p:attrNameLst>
                                      </p:cBhvr>
                                      <p:to>
                                        <p:strVal val="visible"/>
                                      </p:to>
                                    </p:set>
                                    <p:anim calcmode="lin" valueType="num">
                                      <p:cBhvr>
                                        <p:cTn id="12" dur="500" fill="hold"/>
                                        <p:tgtEl>
                                          <p:spTgt spid="19459">
                                            <p:txEl>
                                              <p:pRg st="2" end="2"/>
                                            </p:txEl>
                                          </p:spTgt>
                                        </p:tgtEl>
                                        <p:attrNameLst>
                                          <p:attrName>ppt_w</p:attrName>
                                        </p:attrNameLst>
                                      </p:cBhvr>
                                      <p:tavLst>
                                        <p:tav tm="0">
                                          <p:val>
                                            <p:strVal val="#ppt_w*0.05"/>
                                          </p:val>
                                        </p:tav>
                                        <p:tav tm="100000">
                                          <p:val>
                                            <p:strVal val="#ppt_w"/>
                                          </p:val>
                                        </p:tav>
                                      </p:tavLst>
                                    </p:anim>
                                    <p:anim calcmode="lin" valueType="num">
                                      <p:cBhvr>
                                        <p:cTn id="13" dur="500" fill="hold"/>
                                        <p:tgtEl>
                                          <p:spTgt spid="19459">
                                            <p:txEl>
                                              <p:pRg st="2" end="2"/>
                                            </p:txEl>
                                          </p:spTgt>
                                        </p:tgtEl>
                                        <p:attrNameLst>
                                          <p:attrName>ppt_h</p:attrName>
                                        </p:attrNameLst>
                                      </p:cBhvr>
                                      <p:tavLst>
                                        <p:tav tm="0">
                                          <p:val>
                                            <p:strVal val="#ppt_h"/>
                                          </p:val>
                                        </p:tav>
                                        <p:tav tm="100000">
                                          <p:val>
                                            <p:strVal val="#ppt_h"/>
                                          </p:val>
                                        </p:tav>
                                      </p:tavLst>
                                    </p:anim>
                                    <p:anim calcmode="lin" valueType="num">
                                      <p:cBhvr>
                                        <p:cTn id="14" dur="500" fill="hold"/>
                                        <p:tgtEl>
                                          <p:spTgt spid="19459">
                                            <p:txEl>
                                              <p:pRg st="2" end="2"/>
                                            </p:txEl>
                                          </p:spTgt>
                                        </p:tgtEl>
                                        <p:attrNameLst>
                                          <p:attrName>ppt_x</p:attrName>
                                        </p:attrNameLst>
                                      </p:cBhvr>
                                      <p:tavLst>
                                        <p:tav tm="0">
                                          <p:val>
                                            <p:strVal val="#ppt_x-.2"/>
                                          </p:val>
                                        </p:tav>
                                        <p:tav tm="100000">
                                          <p:val>
                                            <p:strVal val="#ppt_x"/>
                                          </p:val>
                                        </p:tav>
                                      </p:tavLst>
                                    </p:anim>
                                    <p:anim calcmode="lin" valueType="num">
                                      <p:cBhvr>
                                        <p:cTn id="15" dur="500" fill="hold"/>
                                        <p:tgtEl>
                                          <p:spTgt spid="19459">
                                            <p:txEl>
                                              <p:pRg st="2" end="2"/>
                                            </p:txEl>
                                          </p:spTgt>
                                        </p:tgtEl>
                                        <p:attrNameLst>
                                          <p:attrName>ppt_y</p:attrName>
                                        </p:attrNameLst>
                                      </p:cBhvr>
                                      <p:tavLst>
                                        <p:tav tm="0">
                                          <p:val>
                                            <p:strVal val="#ppt_y"/>
                                          </p:val>
                                        </p:tav>
                                        <p:tav tm="100000">
                                          <p:val>
                                            <p:strVal val="#ppt_y"/>
                                          </p:val>
                                        </p:tav>
                                      </p:tavLst>
                                    </p:anim>
                                    <p:animEffect transition="in" filter="fade">
                                      <p:cBhvr>
                                        <p:cTn id="16" dur="500"/>
                                        <p:tgtEl>
                                          <p:spTgt spid="19459">
                                            <p:txEl>
                                              <p:pRg st="2" end="2"/>
                                            </p:txEl>
                                          </p:spTgt>
                                        </p:tgtEl>
                                      </p:cBhvr>
                                    </p:animEffect>
                                  </p:childTnLst>
                                </p:cTn>
                              </p:par>
                            </p:childTnLst>
                          </p:cTn>
                        </p:par>
                        <p:par>
                          <p:cTn id="17" fill="hold">
                            <p:stCondLst>
                              <p:cond delay="500"/>
                            </p:stCondLst>
                            <p:childTnLst>
                              <p:par>
                                <p:cTn id="18" presetID="54" presetClass="entr" presetSubtype="0" accel="100000" fill="hold" nodeType="after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 calcmode="lin" valueType="num">
                                      <p:cBhvr>
                                        <p:cTn id="20" dur="500" fill="hold"/>
                                        <p:tgtEl>
                                          <p:spTgt spid="19459">
                                            <p:txEl>
                                              <p:pRg st="3" end="3"/>
                                            </p:txEl>
                                          </p:spTgt>
                                        </p:tgtEl>
                                        <p:attrNameLst>
                                          <p:attrName>ppt_w</p:attrName>
                                        </p:attrNameLst>
                                      </p:cBhvr>
                                      <p:tavLst>
                                        <p:tav tm="0">
                                          <p:val>
                                            <p:strVal val="#ppt_w*0.05"/>
                                          </p:val>
                                        </p:tav>
                                        <p:tav tm="100000">
                                          <p:val>
                                            <p:strVal val="#ppt_w"/>
                                          </p:val>
                                        </p:tav>
                                      </p:tavLst>
                                    </p:anim>
                                    <p:anim calcmode="lin" valueType="num">
                                      <p:cBhvr>
                                        <p:cTn id="21" dur="500" fill="hold"/>
                                        <p:tgtEl>
                                          <p:spTgt spid="19459">
                                            <p:txEl>
                                              <p:pRg st="3" end="3"/>
                                            </p:txEl>
                                          </p:spTgt>
                                        </p:tgtEl>
                                        <p:attrNameLst>
                                          <p:attrName>ppt_h</p:attrName>
                                        </p:attrNameLst>
                                      </p:cBhvr>
                                      <p:tavLst>
                                        <p:tav tm="0">
                                          <p:val>
                                            <p:strVal val="#ppt_h"/>
                                          </p:val>
                                        </p:tav>
                                        <p:tav tm="100000">
                                          <p:val>
                                            <p:strVal val="#ppt_h"/>
                                          </p:val>
                                        </p:tav>
                                      </p:tavLst>
                                    </p:anim>
                                    <p:anim calcmode="lin" valueType="num">
                                      <p:cBhvr>
                                        <p:cTn id="22" dur="500" fill="hold"/>
                                        <p:tgtEl>
                                          <p:spTgt spid="19459">
                                            <p:txEl>
                                              <p:pRg st="3" end="3"/>
                                            </p:txEl>
                                          </p:spTgt>
                                        </p:tgtEl>
                                        <p:attrNameLst>
                                          <p:attrName>ppt_x</p:attrName>
                                        </p:attrNameLst>
                                      </p:cBhvr>
                                      <p:tavLst>
                                        <p:tav tm="0">
                                          <p:val>
                                            <p:strVal val="#ppt_x-.2"/>
                                          </p:val>
                                        </p:tav>
                                        <p:tav tm="100000">
                                          <p:val>
                                            <p:strVal val="#ppt_x"/>
                                          </p:val>
                                        </p:tav>
                                      </p:tavLst>
                                    </p:anim>
                                    <p:anim calcmode="lin" valueType="num">
                                      <p:cBhvr>
                                        <p:cTn id="23" dur="500" fill="hold"/>
                                        <p:tgtEl>
                                          <p:spTgt spid="19459">
                                            <p:txEl>
                                              <p:pRg st="3" end="3"/>
                                            </p:txEl>
                                          </p:spTgt>
                                        </p:tgtEl>
                                        <p:attrNameLst>
                                          <p:attrName>ppt_y</p:attrName>
                                        </p:attrNameLst>
                                      </p:cBhvr>
                                      <p:tavLst>
                                        <p:tav tm="0">
                                          <p:val>
                                            <p:strVal val="#ppt_y"/>
                                          </p:val>
                                        </p:tav>
                                        <p:tav tm="100000">
                                          <p:val>
                                            <p:strVal val="#ppt_y"/>
                                          </p:val>
                                        </p:tav>
                                      </p:tavLst>
                                    </p:anim>
                                    <p:animEffect transition="in" filter="fade">
                                      <p:cBhvr>
                                        <p:cTn id="24" dur="500"/>
                                        <p:tgtEl>
                                          <p:spTgt spid="19459">
                                            <p:txEl>
                                              <p:pRg st="3" end="3"/>
                                            </p:txEl>
                                          </p:spTgt>
                                        </p:tgtEl>
                                      </p:cBhvr>
                                    </p:animEffect>
                                  </p:childTnLst>
                                </p:cTn>
                              </p:par>
                            </p:childTnLst>
                          </p:cTn>
                        </p:par>
                        <p:par>
                          <p:cTn id="25" fill="hold">
                            <p:stCondLst>
                              <p:cond delay="1000"/>
                            </p:stCondLst>
                            <p:childTnLst>
                              <p:par>
                                <p:cTn id="26" presetID="54" presetClass="entr" presetSubtype="0" accel="100000" fill="hold" nodeType="afterEffect">
                                  <p:stCondLst>
                                    <p:cond delay="0"/>
                                  </p:stCondLst>
                                  <p:childTnLst>
                                    <p:set>
                                      <p:cBhvr>
                                        <p:cTn id="27" dur="1" fill="hold">
                                          <p:stCondLst>
                                            <p:cond delay="0"/>
                                          </p:stCondLst>
                                        </p:cTn>
                                        <p:tgtEl>
                                          <p:spTgt spid="19459">
                                            <p:txEl>
                                              <p:pRg st="4" end="4"/>
                                            </p:txEl>
                                          </p:spTgt>
                                        </p:tgtEl>
                                        <p:attrNameLst>
                                          <p:attrName>style.visibility</p:attrName>
                                        </p:attrNameLst>
                                      </p:cBhvr>
                                      <p:to>
                                        <p:strVal val="visible"/>
                                      </p:to>
                                    </p:set>
                                    <p:anim calcmode="lin" valueType="num">
                                      <p:cBhvr>
                                        <p:cTn id="28" dur="500" fill="hold"/>
                                        <p:tgtEl>
                                          <p:spTgt spid="19459">
                                            <p:txEl>
                                              <p:pRg st="4" end="4"/>
                                            </p:txEl>
                                          </p:spTgt>
                                        </p:tgtEl>
                                        <p:attrNameLst>
                                          <p:attrName>ppt_w</p:attrName>
                                        </p:attrNameLst>
                                      </p:cBhvr>
                                      <p:tavLst>
                                        <p:tav tm="0">
                                          <p:val>
                                            <p:strVal val="#ppt_w*0.05"/>
                                          </p:val>
                                        </p:tav>
                                        <p:tav tm="100000">
                                          <p:val>
                                            <p:strVal val="#ppt_w"/>
                                          </p:val>
                                        </p:tav>
                                      </p:tavLst>
                                    </p:anim>
                                    <p:anim calcmode="lin" valueType="num">
                                      <p:cBhvr>
                                        <p:cTn id="29" dur="500" fill="hold"/>
                                        <p:tgtEl>
                                          <p:spTgt spid="19459">
                                            <p:txEl>
                                              <p:pRg st="4" end="4"/>
                                            </p:txEl>
                                          </p:spTgt>
                                        </p:tgtEl>
                                        <p:attrNameLst>
                                          <p:attrName>ppt_h</p:attrName>
                                        </p:attrNameLst>
                                      </p:cBhvr>
                                      <p:tavLst>
                                        <p:tav tm="0">
                                          <p:val>
                                            <p:strVal val="#ppt_h"/>
                                          </p:val>
                                        </p:tav>
                                        <p:tav tm="100000">
                                          <p:val>
                                            <p:strVal val="#ppt_h"/>
                                          </p:val>
                                        </p:tav>
                                      </p:tavLst>
                                    </p:anim>
                                    <p:anim calcmode="lin" valueType="num">
                                      <p:cBhvr>
                                        <p:cTn id="30" dur="500" fill="hold"/>
                                        <p:tgtEl>
                                          <p:spTgt spid="19459">
                                            <p:txEl>
                                              <p:pRg st="4" end="4"/>
                                            </p:txEl>
                                          </p:spTgt>
                                        </p:tgtEl>
                                        <p:attrNameLst>
                                          <p:attrName>ppt_x</p:attrName>
                                        </p:attrNameLst>
                                      </p:cBhvr>
                                      <p:tavLst>
                                        <p:tav tm="0">
                                          <p:val>
                                            <p:strVal val="#ppt_x-.2"/>
                                          </p:val>
                                        </p:tav>
                                        <p:tav tm="100000">
                                          <p:val>
                                            <p:strVal val="#ppt_x"/>
                                          </p:val>
                                        </p:tav>
                                      </p:tavLst>
                                    </p:anim>
                                    <p:anim calcmode="lin" valueType="num">
                                      <p:cBhvr>
                                        <p:cTn id="31" dur="500" fill="hold"/>
                                        <p:tgtEl>
                                          <p:spTgt spid="19459">
                                            <p:txEl>
                                              <p:pRg st="4" end="4"/>
                                            </p:txEl>
                                          </p:spTgt>
                                        </p:tgtEl>
                                        <p:attrNameLst>
                                          <p:attrName>ppt_y</p:attrName>
                                        </p:attrNameLst>
                                      </p:cBhvr>
                                      <p:tavLst>
                                        <p:tav tm="0">
                                          <p:val>
                                            <p:strVal val="#ppt_y"/>
                                          </p:val>
                                        </p:tav>
                                        <p:tav tm="100000">
                                          <p:val>
                                            <p:strVal val="#ppt_y"/>
                                          </p:val>
                                        </p:tav>
                                      </p:tavLst>
                                    </p:anim>
                                    <p:animEffect transition="in" filter="fade">
                                      <p:cBhvr>
                                        <p:cTn id="32" dur="500"/>
                                        <p:tgtEl>
                                          <p:spTgt spid="19459">
                                            <p:txEl>
                                              <p:pRg st="4" end="4"/>
                                            </p:txEl>
                                          </p:spTgt>
                                        </p:tgtEl>
                                      </p:cBhvr>
                                    </p:animEffect>
                                  </p:childTnLst>
                                </p:cTn>
                              </p:par>
                            </p:childTnLst>
                          </p:cTn>
                        </p:par>
                        <p:par>
                          <p:cTn id="33" fill="hold">
                            <p:stCondLst>
                              <p:cond delay="1500"/>
                            </p:stCondLst>
                            <p:childTnLst>
                              <p:par>
                                <p:cTn id="34" presetID="54" presetClass="entr" presetSubtype="0" accel="100000" fill="hold" nodeType="afterEffect">
                                  <p:stCondLst>
                                    <p:cond delay="0"/>
                                  </p:stCondLst>
                                  <p:childTnLst>
                                    <p:set>
                                      <p:cBhvr>
                                        <p:cTn id="35" dur="1" fill="hold">
                                          <p:stCondLst>
                                            <p:cond delay="0"/>
                                          </p:stCondLst>
                                        </p:cTn>
                                        <p:tgtEl>
                                          <p:spTgt spid="19459">
                                            <p:txEl>
                                              <p:pRg st="5" end="5"/>
                                            </p:txEl>
                                          </p:spTgt>
                                        </p:tgtEl>
                                        <p:attrNameLst>
                                          <p:attrName>style.visibility</p:attrName>
                                        </p:attrNameLst>
                                      </p:cBhvr>
                                      <p:to>
                                        <p:strVal val="visible"/>
                                      </p:to>
                                    </p:set>
                                    <p:anim calcmode="lin" valueType="num">
                                      <p:cBhvr>
                                        <p:cTn id="36" dur="500" fill="hold"/>
                                        <p:tgtEl>
                                          <p:spTgt spid="19459">
                                            <p:txEl>
                                              <p:pRg st="5" end="5"/>
                                            </p:txEl>
                                          </p:spTgt>
                                        </p:tgtEl>
                                        <p:attrNameLst>
                                          <p:attrName>ppt_w</p:attrName>
                                        </p:attrNameLst>
                                      </p:cBhvr>
                                      <p:tavLst>
                                        <p:tav tm="0">
                                          <p:val>
                                            <p:strVal val="#ppt_w*0.05"/>
                                          </p:val>
                                        </p:tav>
                                        <p:tav tm="100000">
                                          <p:val>
                                            <p:strVal val="#ppt_w"/>
                                          </p:val>
                                        </p:tav>
                                      </p:tavLst>
                                    </p:anim>
                                    <p:anim calcmode="lin" valueType="num">
                                      <p:cBhvr>
                                        <p:cTn id="37" dur="500" fill="hold"/>
                                        <p:tgtEl>
                                          <p:spTgt spid="19459">
                                            <p:txEl>
                                              <p:pRg st="5" end="5"/>
                                            </p:txEl>
                                          </p:spTgt>
                                        </p:tgtEl>
                                        <p:attrNameLst>
                                          <p:attrName>ppt_h</p:attrName>
                                        </p:attrNameLst>
                                      </p:cBhvr>
                                      <p:tavLst>
                                        <p:tav tm="0">
                                          <p:val>
                                            <p:strVal val="#ppt_h"/>
                                          </p:val>
                                        </p:tav>
                                        <p:tav tm="100000">
                                          <p:val>
                                            <p:strVal val="#ppt_h"/>
                                          </p:val>
                                        </p:tav>
                                      </p:tavLst>
                                    </p:anim>
                                    <p:anim calcmode="lin" valueType="num">
                                      <p:cBhvr>
                                        <p:cTn id="38" dur="500" fill="hold"/>
                                        <p:tgtEl>
                                          <p:spTgt spid="19459">
                                            <p:txEl>
                                              <p:pRg st="5" end="5"/>
                                            </p:txEl>
                                          </p:spTgt>
                                        </p:tgtEl>
                                        <p:attrNameLst>
                                          <p:attrName>ppt_x</p:attrName>
                                        </p:attrNameLst>
                                      </p:cBhvr>
                                      <p:tavLst>
                                        <p:tav tm="0">
                                          <p:val>
                                            <p:strVal val="#ppt_x-.2"/>
                                          </p:val>
                                        </p:tav>
                                        <p:tav tm="100000">
                                          <p:val>
                                            <p:strVal val="#ppt_x"/>
                                          </p:val>
                                        </p:tav>
                                      </p:tavLst>
                                    </p:anim>
                                    <p:anim calcmode="lin" valueType="num">
                                      <p:cBhvr>
                                        <p:cTn id="39" dur="500" fill="hold"/>
                                        <p:tgtEl>
                                          <p:spTgt spid="19459">
                                            <p:txEl>
                                              <p:pRg st="5" end="5"/>
                                            </p:txEl>
                                          </p:spTgt>
                                        </p:tgtEl>
                                        <p:attrNameLst>
                                          <p:attrName>ppt_y</p:attrName>
                                        </p:attrNameLst>
                                      </p:cBhvr>
                                      <p:tavLst>
                                        <p:tav tm="0">
                                          <p:val>
                                            <p:strVal val="#ppt_y"/>
                                          </p:val>
                                        </p:tav>
                                        <p:tav tm="100000">
                                          <p:val>
                                            <p:strVal val="#ppt_y"/>
                                          </p:val>
                                        </p:tav>
                                      </p:tavLst>
                                    </p:anim>
                                    <p:animEffect transition="in" filter="fade">
                                      <p:cBhvr>
                                        <p:cTn id="40"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5576" y="116632"/>
            <a:ext cx="7916416" cy="1872208"/>
          </a:xfrm>
        </p:spPr>
        <p:txBody>
          <a:bodyPr>
            <a:normAutofit/>
          </a:bodyPr>
          <a:lstStyle/>
          <a:p>
            <a:pPr algn="ctr"/>
            <a:r>
              <a:rPr lang="tr-TR" sz="4000" b="1" dirty="0">
                <a:solidFill>
                  <a:srgbClr val="C00000"/>
                </a:solidFill>
              </a:rPr>
              <a:t>SINAV BAŞARISINI ARTIRMAK İÇİN AİLELERE DÜŞEN GÖREVLER</a:t>
            </a:r>
          </a:p>
        </p:txBody>
      </p:sp>
      <p:sp>
        <p:nvSpPr>
          <p:cNvPr id="26627" name="Rectangle 3"/>
          <p:cNvSpPr>
            <a:spLocks noGrp="1" noChangeArrowheads="1"/>
          </p:cNvSpPr>
          <p:nvPr>
            <p:ph type="body" idx="1"/>
          </p:nvPr>
        </p:nvSpPr>
        <p:spPr>
          <a:xfrm>
            <a:off x="755576" y="2564904"/>
            <a:ext cx="7427168" cy="3742928"/>
          </a:xfrm>
        </p:spPr>
        <p:txBody>
          <a:bodyPr/>
          <a:lstStyle/>
          <a:p>
            <a:pPr>
              <a:spcBef>
                <a:spcPct val="50000"/>
              </a:spcBef>
              <a:buClr>
                <a:schemeClr val="bg1"/>
              </a:buClr>
              <a:buNone/>
            </a:pPr>
            <a:endParaRPr lang="tr-TR" sz="2800" b="1" dirty="0">
              <a:solidFill>
                <a:srgbClr val="FF0000"/>
              </a:solidFill>
            </a:endParaRPr>
          </a:p>
          <a:p>
            <a:pPr>
              <a:spcBef>
                <a:spcPct val="50000"/>
              </a:spcBef>
              <a:buClr>
                <a:schemeClr val="bg1"/>
              </a:buClr>
            </a:pPr>
            <a:r>
              <a:rPr lang="tr-TR" sz="2800" b="1" dirty="0">
                <a:solidFill>
                  <a:srgbClr val="FF0000"/>
                </a:solidFill>
                <a:latin typeface="Times New Roman" pitchFamily="18" charset="0"/>
                <a:cs typeface="Times New Roman" pitchFamily="18" charset="0"/>
              </a:rPr>
              <a:t>Aileler, çocuklarının zekâlarını sınavla ölçme yanlışlığına düşmemelidir. "Sen akıllıysan bu sınavı kazanırsın. Kazanamazsan aklından şüphe ederiz." gibi yaklaşımlardan uzak durmalıdır.</a:t>
            </a:r>
          </a:p>
          <a:p>
            <a:pPr>
              <a:spcBef>
                <a:spcPct val="50000"/>
              </a:spcBef>
              <a:buClr>
                <a:schemeClr val="bg1"/>
              </a:buClr>
            </a:pPr>
            <a:endParaRPr lang="tr-TR" sz="2800" b="1" dirty="0">
              <a:solidFill>
                <a:srgbClr val="FFFF00"/>
              </a:solidFill>
            </a:endParaRPr>
          </a:p>
          <a:p>
            <a:endParaRPr lang="tr-TR" sz="2800" dirty="0"/>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4400" y="557808"/>
            <a:ext cx="7772400" cy="1143000"/>
          </a:xfrm>
        </p:spPr>
        <p:txBody>
          <a:bodyPr>
            <a:normAutofit fontScale="90000"/>
          </a:bodyPr>
          <a:lstStyle/>
          <a:p>
            <a:pPr algn="ctr"/>
            <a:r>
              <a:rPr lang="tr-TR" sz="4000" b="1" dirty="0">
                <a:solidFill>
                  <a:srgbClr val="C00000"/>
                </a:solidFill>
              </a:rPr>
              <a:t>SINAV BAŞARISINI ARTIRMAK İÇİN AİLELERE DÜŞEN GÖREVLER</a:t>
            </a:r>
          </a:p>
        </p:txBody>
      </p:sp>
      <p:sp>
        <p:nvSpPr>
          <p:cNvPr id="3075" name="Rectangle 3"/>
          <p:cNvSpPr>
            <a:spLocks noGrp="1" noChangeArrowheads="1"/>
          </p:cNvSpPr>
          <p:nvPr>
            <p:ph type="body" idx="1"/>
          </p:nvPr>
        </p:nvSpPr>
        <p:spPr>
          <a:xfrm>
            <a:off x="827584" y="2529408"/>
            <a:ext cx="7772400" cy="3851920"/>
          </a:xfrm>
        </p:spPr>
        <p:txBody>
          <a:bodyPr/>
          <a:lstStyle/>
          <a:p>
            <a:pPr>
              <a:lnSpc>
                <a:spcPct val="90000"/>
              </a:lnSpc>
            </a:pPr>
            <a:r>
              <a:rPr lang="tr-TR" sz="2400" dirty="0">
                <a:latin typeface="Times New Roman" pitchFamily="18" charset="0"/>
                <a:cs typeface="Times New Roman" pitchFamily="18" charset="0"/>
              </a:rPr>
              <a:t>Çocuğunuzun geleceği konusundaki </a:t>
            </a:r>
            <a:r>
              <a:rPr lang="tr-TR" sz="2400" dirty="0">
                <a:solidFill>
                  <a:srgbClr val="FF0000"/>
                </a:solidFill>
                <a:latin typeface="Times New Roman" pitchFamily="18" charset="0"/>
                <a:cs typeface="Times New Roman" pitchFamily="18" charset="0"/>
              </a:rPr>
              <a:t>endişeleriniz </a:t>
            </a:r>
            <a:r>
              <a:rPr lang="tr-TR" sz="2400" dirty="0">
                <a:solidFill>
                  <a:srgbClr val="00B050"/>
                </a:solidFill>
                <a:latin typeface="Times New Roman" pitchFamily="18" charset="0"/>
                <a:cs typeface="Times New Roman" pitchFamily="18" charset="0"/>
              </a:rPr>
              <a:t>çocuğunuza yansır</a:t>
            </a:r>
            <a:r>
              <a:rPr lang="tr-TR" sz="2400" dirty="0" smtClean="0">
                <a:solidFill>
                  <a:srgbClr val="00B050"/>
                </a:solidFill>
                <a:latin typeface="Times New Roman" pitchFamily="18" charset="0"/>
                <a:cs typeface="Times New Roman" pitchFamily="18" charset="0"/>
              </a:rPr>
              <a:t>.</a:t>
            </a:r>
          </a:p>
          <a:p>
            <a:pPr>
              <a:lnSpc>
                <a:spcPct val="90000"/>
              </a:lnSpc>
              <a:buNone/>
            </a:pPr>
            <a:r>
              <a:rPr lang="tr-TR" sz="2400" dirty="0" smtClean="0">
                <a:latin typeface="Times New Roman" pitchFamily="18" charset="0"/>
                <a:cs typeface="Times New Roman" pitchFamily="18" charset="0"/>
              </a:rPr>
              <a:t>	Onun </a:t>
            </a:r>
            <a:r>
              <a:rPr lang="tr-TR" sz="2400" dirty="0">
                <a:solidFill>
                  <a:schemeClr val="accent2">
                    <a:lumMod val="75000"/>
                  </a:schemeClr>
                </a:solidFill>
                <a:latin typeface="Times New Roman" pitchFamily="18" charset="0"/>
                <a:cs typeface="Times New Roman" pitchFamily="18" charset="0"/>
              </a:rPr>
              <a:t>kaygısını artırarak çalışmasını sağlayamazsınız</a:t>
            </a:r>
            <a:r>
              <a:rPr lang="tr-TR" sz="2400" dirty="0">
                <a:latin typeface="Times New Roman" pitchFamily="18" charset="0"/>
                <a:cs typeface="Times New Roman" pitchFamily="18" charset="0"/>
              </a:rPr>
              <a:t>.</a:t>
            </a:r>
          </a:p>
          <a:p>
            <a:pPr>
              <a:lnSpc>
                <a:spcPct val="90000"/>
              </a:lnSpc>
            </a:pPr>
            <a:r>
              <a:rPr lang="tr-TR" sz="2400" dirty="0">
                <a:latin typeface="Times New Roman" pitchFamily="18" charset="0"/>
                <a:cs typeface="Times New Roman" pitchFamily="18" charset="0"/>
              </a:rPr>
              <a:t>Beden dili ve ses tonu ile verdiğiniz mesajlara dikkat edin. </a:t>
            </a:r>
          </a:p>
          <a:p>
            <a:pPr>
              <a:lnSpc>
                <a:spcPct val="90000"/>
              </a:lnSpc>
            </a:pPr>
            <a:r>
              <a:rPr lang="tr-TR" sz="2400" dirty="0">
                <a:latin typeface="Times New Roman" pitchFamily="18" charset="0"/>
                <a:cs typeface="Times New Roman" pitchFamily="18" charset="0"/>
              </a:rPr>
              <a:t>Çocuğunuzun sınırlarını zorlamayın ve onu iyi tanıyın “</a:t>
            </a:r>
            <a:r>
              <a:rPr lang="tr-TR" sz="2400" dirty="0" err="1">
                <a:latin typeface="Times New Roman" pitchFamily="18" charset="0"/>
                <a:cs typeface="Times New Roman" pitchFamily="18" charset="0"/>
              </a:rPr>
              <a:t>Bi</a:t>
            </a:r>
            <a:r>
              <a:rPr lang="tr-TR" sz="2400" dirty="0">
                <a:latin typeface="Times New Roman" pitchFamily="18" charset="0"/>
                <a:cs typeface="Times New Roman" pitchFamily="18" charset="0"/>
              </a:rPr>
              <a:t> çalışsa başaracak </a:t>
            </a:r>
            <a:r>
              <a:rPr lang="tr-TR" sz="2400" dirty="0" smtClean="0">
                <a:latin typeface="Times New Roman" pitchFamily="18" charset="0"/>
                <a:cs typeface="Times New Roman" pitchFamily="18" charset="0"/>
              </a:rPr>
              <a:t>ama…”</a:t>
            </a:r>
            <a:endParaRPr lang="tr-TR" sz="2400" dirty="0">
              <a:latin typeface="Times New Roman" pitchFamily="18" charset="0"/>
              <a:cs typeface="Times New Roman" pitchFamily="18" charset="0"/>
            </a:endParaRPr>
          </a:p>
          <a:p>
            <a:pPr>
              <a:lnSpc>
                <a:spcPct val="90000"/>
              </a:lnSpc>
            </a:pPr>
            <a:r>
              <a:rPr lang="tr-TR" sz="2400" dirty="0" smtClean="0">
                <a:latin typeface="Times New Roman" pitchFamily="18" charset="0"/>
                <a:cs typeface="Times New Roman" pitchFamily="18" charset="0"/>
              </a:rPr>
              <a:t>Karar vermesini </a:t>
            </a:r>
            <a:r>
              <a:rPr lang="tr-TR" sz="2400" dirty="0">
                <a:latin typeface="Times New Roman" pitchFamily="18" charset="0"/>
                <a:cs typeface="Times New Roman" pitchFamily="18" charset="0"/>
              </a:rPr>
              <a:t>ve sorumluluğunu almasını </a:t>
            </a:r>
            <a:r>
              <a:rPr lang="tr-TR" sz="2400" dirty="0" smtClean="0">
                <a:latin typeface="Times New Roman" pitchFamily="18" charset="0"/>
                <a:cs typeface="Times New Roman" pitchFamily="18" charset="0"/>
              </a:rPr>
              <a:t>sağlayın.</a:t>
            </a:r>
            <a:endParaRPr lang="tr-TR" sz="2400" dirty="0">
              <a:latin typeface="Times New Roman" pitchFamily="18" charset="0"/>
              <a:cs typeface="Times New Roman" pitchFamily="18" charset="0"/>
            </a:endParaRPr>
          </a:p>
          <a:p>
            <a:pPr>
              <a:lnSpc>
                <a:spcPct val="90000"/>
              </a:lnSpc>
            </a:pPr>
            <a:r>
              <a:rPr lang="tr-TR" sz="2400" dirty="0">
                <a:latin typeface="Times New Roman" pitchFamily="18" charset="0"/>
                <a:cs typeface="Times New Roman" pitchFamily="18" charset="0"/>
              </a:rPr>
              <a:t>Gereğinden fazla </a:t>
            </a:r>
            <a:r>
              <a:rPr lang="tr-TR" sz="2400" dirty="0" smtClean="0">
                <a:latin typeface="Times New Roman" pitchFamily="18" charset="0"/>
                <a:cs typeface="Times New Roman" pitchFamily="18" charset="0"/>
              </a:rPr>
              <a:t>fedakârlıktan </a:t>
            </a:r>
            <a:r>
              <a:rPr lang="tr-TR" sz="2400" dirty="0">
                <a:latin typeface="Times New Roman" pitchFamily="18" charset="0"/>
                <a:cs typeface="Times New Roman" pitchFamily="18" charset="0"/>
              </a:rPr>
              <a:t>kaçının ve bunları başına </a:t>
            </a:r>
            <a:r>
              <a:rPr lang="tr-TR" sz="2400" dirty="0" smtClean="0">
                <a:latin typeface="Times New Roman" pitchFamily="18" charset="0"/>
                <a:cs typeface="Times New Roman" pitchFamily="18" charset="0"/>
              </a:rPr>
              <a:t>kalkmayın.</a:t>
            </a:r>
            <a:endParaRPr lang="tr-TR" sz="2400" dirty="0">
              <a:latin typeface="Times New Roman" pitchFamily="18" charset="0"/>
              <a:cs typeface="Times New Roman" pitchFamily="18" charset="0"/>
            </a:endParaRPr>
          </a:p>
          <a:p>
            <a:pPr>
              <a:lnSpc>
                <a:spcPct val="90000"/>
              </a:lnSpc>
            </a:pPr>
            <a:endParaRPr lang="tr-TR" sz="2400"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179388" y="1268413"/>
            <a:ext cx="8713787" cy="1439862"/>
          </a:xfrm>
        </p:spPr>
        <p:txBody>
          <a:bodyPr>
            <a:normAutofit/>
          </a:bodyPr>
          <a:lstStyle/>
          <a:p>
            <a:pPr marL="274320" indent="-274320" algn="just" eaLnBrk="1" fontAlgn="auto" hangingPunct="1">
              <a:spcBef>
                <a:spcPts val="580"/>
              </a:spcBef>
              <a:spcAft>
                <a:spcPts val="0"/>
              </a:spcAft>
              <a:buFont typeface="Arial" charset="0"/>
              <a:buChar char="•"/>
              <a:defRPr/>
            </a:pPr>
            <a:r>
              <a:rPr lang="tr-TR" dirty="0" smtClean="0"/>
              <a:t>2015-2016 eğitim - öğretim yılından başlayarak 6 temel ders için 8. sınıfta öğretmen tarafından dönemsel olarak yapılan sınavlardan bir tanesi ortak olarak gerçekleştirilecek.</a:t>
            </a:r>
          </a:p>
        </p:txBody>
      </p:sp>
      <p:sp>
        <p:nvSpPr>
          <p:cNvPr id="5" name="1 Başlık"/>
          <p:cNvSpPr>
            <a:spLocks noGrp="1"/>
          </p:cNvSpPr>
          <p:nvPr>
            <p:ph type="title"/>
          </p:nvPr>
        </p:nvSpPr>
        <p:spPr>
          <a:xfrm>
            <a:off x="251520" y="332656"/>
            <a:ext cx="8712968" cy="720080"/>
          </a:xfrm>
          <a:solidFill>
            <a:schemeClr val="accent3">
              <a:lumMod val="60000"/>
              <a:lumOff val="40000"/>
            </a:schemeClr>
          </a:solidFill>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tr-TR" sz="3200" b="1" dirty="0" smtClean="0">
                <a:ln w="18000">
                  <a:solidFill>
                    <a:schemeClr val="accent2">
                      <a:lumMod val="75000"/>
                    </a:schemeClr>
                  </a:solidFill>
                  <a:prstDash val="solid"/>
                  <a:miter lim="800000"/>
                </a:ln>
                <a:solidFill>
                  <a:schemeClr val="accent2">
                    <a:lumMod val="20000"/>
                    <a:lumOff val="80000"/>
                  </a:schemeClr>
                </a:solidFill>
                <a:effectLst>
                  <a:outerShdw blurRad="25500" dist="23000" dir="7020000" algn="tl">
                    <a:srgbClr val="000000">
                      <a:alpha val="50000"/>
                    </a:srgbClr>
                  </a:outerShdw>
                </a:effectLst>
              </a:rPr>
              <a:t>SINAVIN UYGULANACAĞI DERSLER</a:t>
            </a:r>
            <a:endParaRPr lang="tr-TR" b="1" dirty="0">
              <a:ln w="18000">
                <a:solidFill>
                  <a:schemeClr val="accent2">
                    <a:lumMod val="75000"/>
                  </a:schemeClr>
                </a:solidFill>
                <a:prstDash val="solid"/>
                <a:miter lim="800000"/>
              </a:ln>
              <a:solidFill>
                <a:srgbClr val="00B050"/>
              </a:solidFill>
              <a:effectLst>
                <a:outerShdw blurRad="25500" dist="23000" dir="7020000" algn="tl">
                  <a:srgbClr val="000000">
                    <a:alpha val="50000"/>
                  </a:srgbClr>
                </a:outerShdw>
              </a:effectLst>
            </a:endParaRPr>
          </a:p>
        </p:txBody>
      </p:sp>
      <p:sp>
        <p:nvSpPr>
          <p:cNvPr id="4" name="3 Dikdörtgen"/>
          <p:cNvSpPr/>
          <p:nvPr/>
        </p:nvSpPr>
        <p:spPr>
          <a:xfrm>
            <a:off x="3851275" y="2887663"/>
            <a:ext cx="4968875" cy="3354387"/>
          </a:xfrm>
          <a:prstGeom prst="rect">
            <a:avLst/>
          </a:prstGeom>
          <a:solidFill>
            <a:schemeClr val="accent1">
              <a:lumMod val="20000"/>
              <a:lumOff val="80000"/>
            </a:schemeClr>
          </a:solidFill>
        </p:spPr>
        <p:txBody>
          <a:bodyPr>
            <a:spAutoFit/>
          </a:bodyPr>
          <a:lstStyle/>
          <a:p>
            <a:pPr eaLnBrk="1" fontAlgn="auto" hangingPunct="1">
              <a:spcBef>
                <a:spcPts val="0"/>
              </a:spcBef>
              <a:spcAft>
                <a:spcPts val="0"/>
              </a:spcAft>
              <a:defRPr/>
            </a:pPr>
            <a:r>
              <a:rPr lang="tr-TR" sz="2400" b="1" dirty="0">
                <a:solidFill>
                  <a:srgbClr val="0070C0"/>
                </a:solidFill>
                <a:latin typeface="Perpetua"/>
                <a:ea typeface="+mn-ea"/>
              </a:rPr>
              <a:t>Ortak Değerlendirme Kapsamındaki Dersler</a:t>
            </a:r>
          </a:p>
          <a:p>
            <a:pPr eaLnBrk="1" fontAlgn="auto" hangingPunct="1">
              <a:spcBef>
                <a:spcPts val="0"/>
              </a:spcBef>
              <a:spcAft>
                <a:spcPts val="0"/>
              </a:spcAft>
              <a:defRPr/>
            </a:pPr>
            <a:endParaRPr lang="tr-TR" sz="2000" b="1" dirty="0">
              <a:solidFill>
                <a:srgbClr val="0070C0"/>
              </a:solidFill>
              <a:latin typeface="Perpetua"/>
              <a:ea typeface="+mn-ea"/>
            </a:endParaRPr>
          </a:p>
          <a:p>
            <a:pPr eaLnBrk="1" fontAlgn="auto" hangingPunct="1">
              <a:spcBef>
                <a:spcPts val="0"/>
              </a:spcBef>
              <a:spcAft>
                <a:spcPts val="0"/>
              </a:spcAft>
              <a:buFont typeface="Arial" charset="0"/>
              <a:buChar char="•"/>
              <a:defRPr/>
            </a:pPr>
            <a:r>
              <a:rPr lang="tr-TR" sz="2400" dirty="0">
                <a:solidFill>
                  <a:prstClr val="black"/>
                </a:solidFill>
                <a:latin typeface="Perpetua"/>
                <a:ea typeface="+mn-ea"/>
              </a:rPr>
              <a:t> Türkçe</a:t>
            </a:r>
          </a:p>
          <a:p>
            <a:pPr eaLnBrk="1" fontAlgn="auto" hangingPunct="1">
              <a:spcBef>
                <a:spcPts val="0"/>
              </a:spcBef>
              <a:spcAft>
                <a:spcPts val="0"/>
              </a:spcAft>
              <a:buFont typeface="Arial" charset="0"/>
              <a:buChar char="•"/>
              <a:defRPr/>
            </a:pPr>
            <a:r>
              <a:rPr lang="tr-TR" sz="2400" dirty="0">
                <a:solidFill>
                  <a:prstClr val="black"/>
                </a:solidFill>
                <a:latin typeface="Perpetua"/>
                <a:ea typeface="+mn-ea"/>
              </a:rPr>
              <a:t> Matematik</a:t>
            </a:r>
          </a:p>
          <a:p>
            <a:pPr eaLnBrk="1" fontAlgn="auto" hangingPunct="1">
              <a:spcBef>
                <a:spcPts val="0"/>
              </a:spcBef>
              <a:spcAft>
                <a:spcPts val="0"/>
              </a:spcAft>
              <a:buFont typeface="Arial" charset="0"/>
              <a:buChar char="•"/>
              <a:defRPr/>
            </a:pPr>
            <a:r>
              <a:rPr lang="tr-TR" sz="2400" dirty="0">
                <a:solidFill>
                  <a:prstClr val="black"/>
                </a:solidFill>
                <a:latin typeface="Perpetua"/>
                <a:ea typeface="+mn-ea"/>
              </a:rPr>
              <a:t> Fen ve Teknoloji</a:t>
            </a:r>
          </a:p>
          <a:p>
            <a:pPr eaLnBrk="1" fontAlgn="auto" hangingPunct="1">
              <a:spcBef>
                <a:spcPts val="0"/>
              </a:spcBef>
              <a:spcAft>
                <a:spcPts val="0"/>
              </a:spcAft>
              <a:buFont typeface="Arial" charset="0"/>
              <a:buChar char="•"/>
              <a:defRPr/>
            </a:pPr>
            <a:r>
              <a:rPr lang="tr-TR" sz="2400" dirty="0">
                <a:solidFill>
                  <a:prstClr val="black"/>
                </a:solidFill>
                <a:latin typeface="Perpetua"/>
                <a:ea typeface="+mn-ea"/>
              </a:rPr>
              <a:t> Din Kültürü ve Ahlâk Bilgisi</a:t>
            </a:r>
          </a:p>
          <a:p>
            <a:pPr eaLnBrk="1" fontAlgn="auto" hangingPunct="1">
              <a:spcBef>
                <a:spcPts val="0"/>
              </a:spcBef>
              <a:spcAft>
                <a:spcPts val="0"/>
              </a:spcAft>
              <a:buFont typeface="Arial" charset="0"/>
              <a:buChar char="•"/>
              <a:defRPr/>
            </a:pPr>
            <a:r>
              <a:rPr lang="tr-TR" sz="2400" dirty="0">
                <a:solidFill>
                  <a:prstClr val="black"/>
                </a:solidFill>
                <a:latin typeface="Perpetua"/>
                <a:ea typeface="+mn-ea"/>
              </a:rPr>
              <a:t> T.C. İnkılap Tarihi ve Atatürkçülük</a:t>
            </a:r>
          </a:p>
          <a:p>
            <a:pPr eaLnBrk="1" fontAlgn="auto" hangingPunct="1">
              <a:spcBef>
                <a:spcPts val="0"/>
              </a:spcBef>
              <a:spcAft>
                <a:spcPts val="0"/>
              </a:spcAft>
              <a:buFont typeface="Arial" charset="0"/>
              <a:buChar char="•"/>
              <a:defRPr/>
            </a:pPr>
            <a:r>
              <a:rPr lang="tr-TR" sz="2400" dirty="0">
                <a:solidFill>
                  <a:prstClr val="black"/>
                </a:solidFill>
                <a:latin typeface="Perpetua"/>
              </a:rPr>
              <a:t> Yabancı Dil</a:t>
            </a:r>
          </a:p>
        </p:txBody>
      </p:sp>
      <p:pic>
        <p:nvPicPr>
          <p:cNvPr id="139269" name="Picture 2" descr="http://ziyagokdogan.files.wordpress.com/2010/09/ders_k1.jpg"/>
          <p:cNvPicPr>
            <a:picLocks noChangeAspect="1" noChangeArrowheads="1"/>
          </p:cNvPicPr>
          <p:nvPr/>
        </p:nvPicPr>
        <p:blipFill>
          <a:blip r:embed="rId2" cstate="print"/>
          <a:srcRect/>
          <a:stretch>
            <a:fillRect/>
          </a:stretch>
        </p:blipFill>
        <p:spPr bwMode="auto">
          <a:xfrm>
            <a:off x="827088" y="2924175"/>
            <a:ext cx="2736850" cy="330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algn="ctr"/>
            <a:r>
              <a:rPr lang="tr-TR" sz="4000" b="1" dirty="0">
                <a:solidFill>
                  <a:srgbClr val="C00000"/>
                </a:solidFill>
              </a:rPr>
              <a:t>SINAV BAŞARISINI ARTIRMAK İÇİN AİLELERE DÜŞEN GÖREVLER</a:t>
            </a:r>
          </a:p>
        </p:txBody>
      </p:sp>
      <p:sp>
        <p:nvSpPr>
          <p:cNvPr id="5123" name="Rectangle 3"/>
          <p:cNvSpPr>
            <a:spLocks noGrp="1" noChangeArrowheads="1"/>
          </p:cNvSpPr>
          <p:nvPr>
            <p:ph type="body" idx="1"/>
          </p:nvPr>
        </p:nvSpPr>
        <p:spPr/>
        <p:txBody>
          <a:bodyPr/>
          <a:lstStyle/>
          <a:p>
            <a:r>
              <a:rPr lang="tr-TR" sz="2800" dirty="0">
                <a:latin typeface="Times New Roman" pitchFamily="18" charset="0"/>
                <a:cs typeface="Times New Roman" pitchFamily="18" charset="0"/>
              </a:rPr>
              <a:t>Kendi hayatınızı </a:t>
            </a:r>
            <a:r>
              <a:rPr lang="tr-TR" sz="2800" dirty="0" smtClean="0">
                <a:latin typeface="Times New Roman" pitchFamily="18" charset="0"/>
                <a:cs typeface="Times New Roman" pitchFamily="18" charset="0"/>
              </a:rPr>
              <a:t>unutmayın.</a:t>
            </a:r>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Çocuğunuzu hiçbir zaman başka çocuklarla </a:t>
            </a:r>
            <a:r>
              <a:rPr lang="tr-TR" sz="2800" dirty="0" smtClean="0">
                <a:latin typeface="Times New Roman" pitchFamily="18" charset="0"/>
                <a:cs typeface="Times New Roman" pitchFamily="18" charset="0"/>
              </a:rPr>
              <a:t>kıyaslamayın.</a:t>
            </a:r>
            <a:endParaRPr lang="tr-TR" sz="2800" dirty="0">
              <a:latin typeface="Times New Roman" pitchFamily="18" charset="0"/>
              <a:cs typeface="Times New Roman" pitchFamily="18" charset="0"/>
            </a:endParaRPr>
          </a:p>
          <a:p>
            <a:r>
              <a:rPr lang="tr-TR" sz="2800" dirty="0">
                <a:latin typeface="Times New Roman" pitchFamily="18" charset="0"/>
                <a:cs typeface="Times New Roman" pitchFamily="18" charset="0"/>
              </a:rPr>
              <a:t>Çocuğunuzu </a:t>
            </a:r>
            <a:r>
              <a:rPr lang="tr-TR" sz="2800" dirty="0" smtClean="0">
                <a:latin typeface="Times New Roman" pitchFamily="18" charset="0"/>
                <a:cs typeface="Times New Roman" pitchFamily="18" charset="0"/>
              </a:rPr>
              <a:t>takdir edin.</a:t>
            </a:r>
            <a:r>
              <a:rPr lang="tr-TR" sz="3600" dirty="0" smtClean="0">
                <a:latin typeface="Times New Roman" pitchFamily="18" charset="0"/>
                <a:cs typeface="Times New Roman" pitchFamily="18" charset="0"/>
              </a:rPr>
              <a:t> </a:t>
            </a:r>
            <a:endParaRPr lang="tr-TR" sz="3600" dirty="0">
              <a:latin typeface="Times New Roman" pitchFamily="18" charset="0"/>
              <a:cs typeface="Times New Roman" pitchFamily="18" charset="0"/>
            </a:endParaRPr>
          </a:p>
          <a:p>
            <a:r>
              <a:rPr lang="tr-TR" sz="2800" dirty="0">
                <a:latin typeface="Times New Roman" pitchFamily="18" charset="0"/>
                <a:cs typeface="Times New Roman" pitchFamily="18" charset="0"/>
              </a:rPr>
              <a:t>Birbirinize bağlılığın </a:t>
            </a:r>
            <a:r>
              <a:rPr lang="tr-TR" sz="2800" dirty="0" smtClean="0">
                <a:latin typeface="Times New Roman" pitchFamily="18" charset="0"/>
                <a:cs typeface="Times New Roman" pitchFamily="18" charset="0"/>
              </a:rPr>
              <a:t>amaç, </a:t>
            </a:r>
            <a:r>
              <a:rPr lang="tr-TR" sz="2800" dirty="0">
                <a:latin typeface="Times New Roman" pitchFamily="18" charset="0"/>
                <a:cs typeface="Times New Roman" pitchFamily="18" charset="0"/>
              </a:rPr>
              <a:t>sınavların araç olduğunu </a:t>
            </a:r>
            <a:r>
              <a:rPr lang="tr-TR" sz="2800" dirty="0" smtClean="0">
                <a:latin typeface="Times New Roman" pitchFamily="18" charset="0"/>
                <a:cs typeface="Times New Roman" pitchFamily="18" charset="0"/>
              </a:rPr>
              <a:t>unutmayın.</a:t>
            </a:r>
            <a:endParaRPr lang="tr-TR" sz="2800" dirty="0">
              <a:latin typeface="Times New Roman" pitchFamily="18" charset="0"/>
              <a:cs typeface="Times New Roman" pitchFamily="18" charset="0"/>
            </a:endParaRPr>
          </a:p>
          <a:p>
            <a:r>
              <a:rPr lang="tr-TR" sz="2800" dirty="0">
                <a:solidFill>
                  <a:srgbClr val="FF0000"/>
                </a:solidFill>
                <a:latin typeface="Times New Roman" pitchFamily="18" charset="0"/>
                <a:cs typeface="Times New Roman" pitchFamily="18" charset="0"/>
              </a:rPr>
              <a:t>Kendini doğrulayan kehanete </a:t>
            </a:r>
            <a:r>
              <a:rPr lang="tr-TR" sz="2800" dirty="0">
                <a:latin typeface="Times New Roman" pitchFamily="18" charset="0"/>
                <a:cs typeface="Times New Roman" pitchFamily="18" charset="0"/>
              </a:rPr>
              <a:t>inanın.</a:t>
            </a:r>
          </a:p>
          <a:p>
            <a:r>
              <a:rPr lang="tr-TR" sz="2800" dirty="0">
                <a:latin typeface="Times New Roman" pitchFamily="18" charset="0"/>
                <a:cs typeface="Times New Roman" pitchFamily="18" charset="0"/>
              </a:rPr>
              <a:t>Aile bireyleri olarak eğitime ortak </a:t>
            </a:r>
            <a:r>
              <a:rPr lang="tr-TR" sz="2800" dirty="0">
                <a:solidFill>
                  <a:srgbClr val="FF0000"/>
                </a:solidFill>
                <a:latin typeface="Times New Roman" pitchFamily="18" charset="0"/>
                <a:cs typeface="Times New Roman" pitchFamily="18" charset="0"/>
              </a:rPr>
              <a:t>OLUMLU</a:t>
            </a:r>
            <a:r>
              <a:rPr lang="tr-TR" sz="2800" dirty="0">
                <a:latin typeface="Times New Roman" pitchFamily="18" charset="0"/>
                <a:cs typeface="Times New Roman" pitchFamily="18" charset="0"/>
              </a:rPr>
              <a:t> bir bakış açısı </a:t>
            </a:r>
            <a:r>
              <a:rPr lang="tr-TR" sz="2800" dirty="0" smtClean="0">
                <a:latin typeface="Times New Roman" pitchFamily="18" charset="0"/>
                <a:cs typeface="Times New Roman" pitchFamily="18" charset="0"/>
              </a:rPr>
              <a:t>geliştirin.</a:t>
            </a:r>
            <a:endParaRPr lang="tr-TR" sz="2800" dirty="0">
              <a:latin typeface="Times New Roman" pitchFamily="18" charset="0"/>
              <a:cs typeface="Times New Roman" pitchFamily="18" charset="0"/>
            </a:endParaRPr>
          </a:p>
          <a:p>
            <a:endParaRPr lang="tr-TR" sz="2800" dirty="0"/>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14400" y="413792"/>
            <a:ext cx="7772400" cy="1143000"/>
          </a:xfrm>
        </p:spPr>
        <p:txBody>
          <a:bodyPr>
            <a:normAutofit fontScale="90000"/>
          </a:bodyPr>
          <a:lstStyle/>
          <a:p>
            <a:pPr algn="ctr"/>
            <a:r>
              <a:rPr lang="tr-TR" sz="4000" b="1" dirty="0">
                <a:solidFill>
                  <a:srgbClr val="C00000"/>
                </a:solidFill>
              </a:rPr>
              <a:t>SINAV BAŞARISINI ARTIRMAK İÇİN AİLELERE DÜŞEN GÖREVLER</a:t>
            </a:r>
          </a:p>
        </p:txBody>
      </p:sp>
      <p:sp>
        <p:nvSpPr>
          <p:cNvPr id="7171" name="Rectangle 3"/>
          <p:cNvSpPr>
            <a:spLocks noGrp="1" noChangeArrowheads="1"/>
          </p:cNvSpPr>
          <p:nvPr>
            <p:ph type="body" idx="1"/>
          </p:nvPr>
        </p:nvSpPr>
        <p:spPr>
          <a:xfrm>
            <a:off x="914400" y="2313384"/>
            <a:ext cx="7772400" cy="4067944"/>
          </a:xfrm>
        </p:spPr>
        <p:txBody>
          <a:bodyPr/>
          <a:lstStyle/>
          <a:p>
            <a:pPr>
              <a:lnSpc>
                <a:spcPct val="90000"/>
              </a:lnSpc>
            </a:pPr>
            <a:r>
              <a:rPr lang="tr-TR" sz="2800" dirty="0" smtClean="0">
                <a:latin typeface="Times New Roman" pitchFamily="18" charset="0"/>
                <a:cs typeface="Times New Roman" pitchFamily="18" charset="0"/>
              </a:rPr>
              <a:t>Çocuklarınıza yapamadıklarına </a:t>
            </a:r>
            <a:r>
              <a:rPr lang="tr-TR" sz="2800" dirty="0">
                <a:latin typeface="Times New Roman" pitchFamily="18" charset="0"/>
                <a:cs typeface="Times New Roman" pitchFamily="18" charset="0"/>
              </a:rPr>
              <a:t>değil yaptıklarına bakmayı </a:t>
            </a:r>
            <a:r>
              <a:rPr lang="tr-TR" sz="2800" dirty="0" smtClean="0">
                <a:latin typeface="Times New Roman" pitchFamily="18" charset="0"/>
                <a:cs typeface="Times New Roman" pitchFamily="18" charset="0"/>
              </a:rPr>
              <a:t>öğretin.</a:t>
            </a:r>
            <a:endParaRPr lang="tr-TR" sz="2800" dirty="0">
              <a:latin typeface="Times New Roman" pitchFamily="18" charset="0"/>
              <a:cs typeface="Times New Roman" pitchFamily="18" charset="0"/>
            </a:endParaRPr>
          </a:p>
          <a:p>
            <a:pPr>
              <a:lnSpc>
                <a:spcPct val="90000"/>
              </a:lnSpc>
            </a:pPr>
            <a:r>
              <a:rPr lang="tr-TR" sz="2800" dirty="0">
                <a:latin typeface="Times New Roman" pitchFamily="18" charset="0"/>
                <a:cs typeface="Times New Roman" pitchFamily="18" charset="0"/>
              </a:rPr>
              <a:t>Çocuğunuzu araç olarak </a:t>
            </a:r>
            <a:r>
              <a:rPr lang="tr-TR" sz="2800" dirty="0" smtClean="0">
                <a:latin typeface="Times New Roman" pitchFamily="18" charset="0"/>
                <a:cs typeface="Times New Roman" pitchFamily="18" charset="0"/>
              </a:rPr>
              <a:t>görmeyin.</a:t>
            </a:r>
            <a:endParaRPr lang="tr-TR" sz="2800" dirty="0">
              <a:latin typeface="Times New Roman" pitchFamily="18" charset="0"/>
              <a:cs typeface="Times New Roman" pitchFamily="18" charset="0"/>
            </a:endParaRPr>
          </a:p>
          <a:p>
            <a:pPr>
              <a:lnSpc>
                <a:spcPct val="90000"/>
              </a:lnSpc>
            </a:pPr>
            <a:r>
              <a:rPr lang="tr-TR" sz="2800" dirty="0">
                <a:latin typeface="Times New Roman" pitchFamily="18" charset="0"/>
                <a:cs typeface="Times New Roman" pitchFamily="18" charset="0"/>
              </a:rPr>
              <a:t>Diploması olan </a:t>
            </a:r>
            <a:r>
              <a:rPr lang="tr-TR" sz="2800" dirty="0">
                <a:solidFill>
                  <a:srgbClr val="C00000"/>
                </a:solidFill>
                <a:latin typeface="Times New Roman" pitchFamily="18" charset="0"/>
                <a:cs typeface="Times New Roman" pitchFamily="18" charset="0"/>
              </a:rPr>
              <a:t>güvensiz</a:t>
            </a:r>
            <a:r>
              <a:rPr lang="tr-TR" sz="2800" dirty="0" smtClean="0">
                <a:solidFill>
                  <a:srgbClr val="C00000"/>
                </a:solidFill>
                <a:latin typeface="Times New Roman" pitchFamily="18" charset="0"/>
                <a:cs typeface="Times New Roman" pitchFamily="18" charset="0"/>
              </a:rPr>
              <a:t>, pısırık, şevksiz </a:t>
            </a:r>
            <a:r>
              <a:rPr lang="tr-TR" sz="2800" dirty="0">
                <a:latin typeface="Times New Roman" pitchFamily="18" charset="0"/>
                <a:cs typeface="Times New Roman" pitchFamily="18" charset="0"/>
              </a:rPr>
              <a:t>biri olmasındansa </a:t>
            </a:r>
            <a:r>
              <a:rPr lang="tr-TR" sz="2800" dirty="0">
                <a:solidFill>
                  <a:srgbClr val="00B050"/>
                </a:solidFill>
                <a:latin typeface="Times New Roman" pitchFamily="18" charset="0"/>
                <a:cs typeface="Times New Roman" pitchFamily="18" charset="0"/>
              </a:rPr>
              <a:t>güçlü</a:t>
            </a:r>
            <a:r>
              <a:rPr lang="tr-TR" sz="2800" dirty="0" smtClean="0">
                <a:solidFill>
                  <a:srgbClr val="00B050"/>
                </a:solidFill>
                <a:latin typeface="Times New Roman" pitchFamily="18" charset="0"/>
                <a:cs typeface="Times New Roman" pitchFamily="18" charset="0"/>
              </a:rPr>
              <a:t>, girişken </a:t>
            </a:r>
            <a:r>
              <a:rPr lang="tr-TR" sz="2800" dirty="0">
                <a:solidFill>
                  <a:srgbClr val="00B050"/>
                </a:solidFill>
                <a:latin typeface="Times New Roman" pitchFamily="18" charset="0"/>
                <a:cs typeface="Times New Roman" pitchFamily="18" charset="0"/>
              </a:rPr>
              <a:t>ve sorumluluk sahibi </a:t>
            </a:r>
            <a:r>
              <a:rPr lang="tr-TR" sz="2800" dirty="0">
                <a:latin typeface="Times New Roman" pitchFamily="18" charset="0"/>
                <a:cs typeface="Times New Roman" pitchFamily="18" charset="0"/>
              </a:rPr>
              <a:t>biri olmasının daha önemli olduğunu </a:t>
            </a:r>
            <a:r>
              <a:rPr lang="tr-TR" sz="2800" dirty="0" smtClean="0">
                <a:latin typeface="Times New Roman" pitchFamily="18" charset="0"/>
                <a:cs typeface="Times New Roman" pitchFamily="18" charset="0"/>
              </a:rPr>
              <a:t>unutmayın.</a:t>
            </a:r>
            <a:endParaRPr lang="tr-TR" sz="2800" dirty="0">
              <a:latin typeface="Times New Roman" pitchFamily="18" charset="0"/>
              <a:cs typeface="Times New Roman" pitchFamily="18" charset="0"/>
            </a:endParaRPr>
          </a:p>
          <a:p>
            <a:pPr>
              <a:lnSpc>
                <a:spcPct val="90000"/>
              </a:lnSpc>
            </a:pPr>
            <a:r>
              <a:rPr lang="tr-TR" sz="2800" dirty="0" smtClean="0">
                <a:solidFill>
                  <a:srgbClr val="C00000"/>
                </a:solidFill>
                <a:latin typeface="Times New Roman" pitchFamily="18" charset="0"/>
                <a:cs typeface="Times New Roman" pitchFamily="18" charset="0"/>
              </a:rPr>
              <a:t>Kurnaz, </a:t>
            </a:r>
            <a:r>
              <a:rPr lang="tr-TR" sz="2800" dirty="0">
                <a:solidFill>
                  <a:srgbClr val="C00000"/>
                </a:solidFill>
                <a:latin typeface="Times New Roman" pitchFamily="18" charset="0"/>
                <a:cs typeface="Times New Roman" pitchFamily="18" charset="0"/>
              </a:rPr>
              <a:t>açıkgöz </a:t>
            </a:r>
            <a:r>
              <a:rPr lang="tr-TR" sz="2800" dirty="0">
                <a:latin typeface="Times New Roman" pitchFamily="18" charset="0"/>
                <a:cs typeface="Times New Roman" pitchFamily="18" charset="0"/>
              </a:rPr>
              <a:t>biri olmasındansa </a:t>
            </a:r>
            <a:r>
              <a:rPr lang="tr-TR" sz="2800" dirty="0">
                <a:solidFill>
                  <a:srgbClr val="259B55"/>
                </a:solidFill>
                <a:latin typeface="Times New Roman" pitchFamily="18" charset="0"/>
                <a:cs typeface="Times New Roman" pitchFamily="18" charset="0"/>
              </a:rPr>
              <a:t>başkalarının haklarına </a:t>
            </a:r>
            <a:r>
              <a:rPr lang="tr-TR" sz="2800" dirty="0" smtClean="0">
                <a:solidFill>
                  <a:srgbClr val="259B55"/>
                </a:solidFill>
                <a:latin typeface="Times New Roman" pitchFamily="18" charset="0"/>
                <a:cs typeface="Times New Roman" pitchFamily="18" charset="0"/>
              </a:rPr>
              <a:t>saygılı, üretken, </a:t>
            </a:r>
            <a:r>
              <a:rPr lang="tr-TR" sz="2800" dirty="0">
                <a:solidFill>
                  <a:srgbClr val="259B55"/>
                </a:solidFill>
                <a:latin typeface="Times New Roman" pitchFamily="18" charset="0"/>
                <a:cs typeface="Times New Roman" pitchFamily="18" charset="0"/>
              </a:rPr>
              <a:t>kazanan</a:t>
            </a:r>
            <a:r>
              <a:rPr lang="tr-TR" sz="2800" dirty="0">
                <a:latin typeface="Times New Roman" pitchFamily="18" charset="0"/>
                <a:cs typeface="Times New Roman" pitchFamily="18" charset="0"/>
              </a:rPr>
              <a:t> biri olmasını </a:t>
            </a:r>
            <a:r>
              <a:rPr lang="tr-TR" sz="2800" dirty="0" smtClean="0">
                <a:latin typeface="Times New Roman" pitchFamily="18" charset="0"/>
                <a:cs typeface="Times New Roman" pitchFamily="18" charset="0"/>
              </a:rPr>
              <a:t>önemseyin.</a:t>
            </a:r>
            <a:endParaRPr lang="tr-TR" sz="2800" dirty="0">
              <a:latin typeface="Times New Roman" pitchFamily="18" charset="0"/>
              <a:cs typeface="Times New Roman" pitchFamily="18" charset="0"/>
            </a:endParaRPr>
          </a:p>
          <a:p>
            <a:pPr>
              <a:lnSpc>
                <a:spcPct val="90000"/>
              </a:lnSpc>
            </a:pPr>
            <a:endParaRPr lang="tr-TR" sz="2800"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67544" y="404664"/>
            <a:ext cx="8229600" cy="864096"/>
          </a:xfrm>
        </p:spPr>
        <p:txBody>
          <a:bodyPr>
            <a:normAutofit fontScale="90000"/>
          </a:bodyPr>
          <a:lstStyle/>
          <a:p>
            <a:pPr eaLnBrk="1" hangingPunct="1"/>
            <a:r>
              <a:rPr lang="tr-TR" sz="4000" b="1" dirty="0" smtClean="0">
                <a:solidFill>
                  <a:srgbClr val="FF3399"/>
                </a:solidFill>
              </a:rPr>
              <a:t>ÇOCUK NEYİ ÖĞRENİR?</a:t>
            </a:r>
            <a:br>
              <a:rPr lang="tr-TR" sz="4000" b="1" dirty="0" smtClean="0">
                <a:solidFill>
                  <a:srgbClr val="FF3399"/>
                </a:solidFill>
              </a:rPr>
            </a:br>
            <a:endParaRPr lang="tr-TR" sz="4000" b="1" dirty="0" smtClean="0">
              <a:solidFill>
                <a:srgbClr val="FF3399"/>
              </a:solidFill>
            </a:endParaRPr>
          </a:p>
        </p:txBody>
      </p:sp>
      <p:sp>
        <p:nvSpPr>
          <p:cNvPr id="55299" name="Rectangle 3"/>
          <p:cNvSpPr>
            <a:spLocks noGrp="1" noChangeArrowheads="1"/>
          </p:cNvSpPr>
          <p:nvPr>
            <p:ph sz="quarter" idx="1"/>
          </p:nvPr>
        </p:nvSpPr>
        <p:spPr>
          <a:xfrm>
            <a:off x="251520" y="764704"/>
            <a:ext cx="8712968" cy="5832648"/>
          </a:xfrm>
        </p:spPr>
        <p:txBody>
          <a:bodyPr>
            <a:normAutofit fontScale="25000" lnSpcReduction="20000"/>
          </a:bodyPr>
          <a:lstStyle/>
          <a:p>
            <a:pPr eaLnBrk="1" hangingPunct="1">
              <a:lnSpc>
                <a:spcPct val="80000"/>
              </a:lnSpc>
              <a:spcBef>
                <a:spcPct val="0"/>
              </a:spcBef>
              <a:buClrTx/>
              <a:buFontTx/>
              <a:buNone/>
            </a:pPr>
            <a:endParaRPr lang="tr-TR" sz="4200" b="1" i="1" dirty="0" smtClean="0">
              <a:solidFill>
                <a:srgbClr val="000000"/>
              </a:solidFill>
            </a:endParaRPr>
          </a:p>
          <a:p>
            <a:pPr eaLnBrk="1" hangingPunct="1">
              <a:lnSpc>
                <a:spcPct val="80000"/>
              </a:lnSpc>
              <a:spcBef>
                <a:spcPct val="0"/>
              </a:spcBef>
              <a:buClrTx/>
              <a:buFontTx/>
              <a:buNone/>
            </a:pPr>
            <a:endParaRPr lang="tr-TR" sz="4900" b="1" i="1"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r>
              <a:rPr lang="tr-TR" sz="5600" b="1" i="1" dirty="0" smtClean="0">
                <a:solidFill>
                  <a:srgbClr val="000000"/>
                </a:solidFill>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KINANARAK </a:t>
            </a:r>
            <a:r>
              <a:rPr lang="tr-TR" sz="5600" b="1" i="1" dirty="0" smtClean="0">
                <a:solidFill>
                  <a:srgbClr val="000000"/>
                </a:solidFill>
                <a:latin typeface="Arial Black" pitchFamily="34" charset="0"/>
                <a:cs typeface="Arial" pitchFamily="34" charset="0"/>
              </a:rPr>
              <a:t>YAŞARSA </a:t>
            </a:r>
            <a:r>
              <a:rPr lang="tr-TR" sz="5600" b="1" i="1" dirty="0" smtClean="0">
                <a:solidFill>
                  <a:srgbClr val="FF3399"/>
                </a:solidFill>
                <a:latin typeface="Arial Black" pitchFamily="34" charset="0"/>
                <a:cs typeface="Arial" pitchFamily="34" charset="0"/>
              </a:rPr>
              <a:t>SUÇLAMAYI </a:t>
            </a:r>
            <a:r>
              <a:rPr lang="tr-TR" sz="5600" b="1" i="1" dirty="0" smtClean="0">
                <a:latin typeface="Arial Black" pitchFamily="34" charset="0"/>
                <a:cs typeface="Arial" pitchFamily="34" charset="0"/>
              </a:rPr>
              <a:t>ÖĞ</a:t>
            </a:r>
            <a:r>
              <a:rPr lang="tr-TR" sz="5600" b="1" i="1" dirty="0" smtClean="0">
                <a:solidFill>
                  <a:srgbClr val="000000"/>
                </a:solidFill>
                <a:latin typeface="Arial Black" pitchFamily="34" charset="0"/>
                <a:cs typeface="Arial" pitchFamily="34" charset="0"/>
              </a:rPr>
              <a:t>RENİR.</a:t>
            </a:r>
          </a:p>
          <a:p>
            <a:pPr eaLnBrk="1" hangingPunct="1">
              <a:lnSpc>
                <a:spcPct val="80000"/>
              </a:lnSpc>
              <a:spcBef>
                <a:spcPct val="0"/>
              </a:spcBef>
              <a:buClrTx/>
              <a:buFontTx/>
              <a:buNone/>
            </a:pPr>
            <a:endParaRPr lang="tr-TR" sz="5600" b="1" i="1"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endParaRPr lang="tr-TR" sz="5600" b="1" i="1"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r>
              <a:rPr lang="tr-TR" sz="5600" b="1" i="1" dirty="0" smtClean="0">
                <a:solidFill>
                  <a:srgbClr val="000000"/>
                </a:solidFill>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DÜŞMANCA DAVRANIŞLAR İÇİNDE </a:t>
            </a:r>
            <a:r>
              <a:rPr lang="tr-TR" sz="5600" b="1" i="1" dirty="0" smtClean="0">
                <a:solidFill>
                  <a:srgbClr val="000000"/>
                </a:solidFill>
                <a:latin typeface="Arial Black" pitchFamily="34" charset="0"/>
                <a:cs typeface="Arial" pitchFamily="34" charset="0"/>
              </a:rPr>
              <a:t>YAŞARSA </a:t>
            </a:r>
            <a:r>
              <a:rPr lang="tr-TR" sz="5600" b="1" i="1" dirty="0" smtClean="0">
                <a:solidFill>
                  <a:srgbClr val="FF3399"/>
                </a:solidFill>
                <a:latin typeface="Arial Black" pitchFamily="34" charset="0"/>
                <a:cs typeface="Arial" pitchFamily="34" charset="0"/>
              </a:rPr>
              <a:t>KAVGA ETMEYİ ve </a:t>
            </a:r>
          </a:p>
          <a:p>
            <a:pPr eaLnBrk="1" hangingPunct="1">
              <a:lnSpc>
                <a:spcPct val="80000"/>
              </a:lnSpc>
              <a:spcBef>
                <a:spcPct val="0"/>
              </a:spcBef>
              <a:buClrTx/>
              <a:buFontTx/>
              <a:buNone/>
            </a:pPr>
            <a:endParaRPr lang="tr-TR" sz="5600" b="1" i="1" dirty="0" smtClean="0">
              <a:solidFill>
                <a:srgbClr val="FF3399"/>
              </a:solidFill>
              <a:latin typeface="Arial Black" pitchFamily="34" charset="0"/>
              <a:cs typeface="Arial" pitchFamily="34" charset="0"/>
            </a:endParaRPr>
          </a:p>
          <a:p>
            <a:pPr eaLnBrk="1" hangingPunct="1">
              <a:lnSpc>
                <a:spcPct val="80000"/>
              </a:lnSpc>
              <a:spcBef>
                <a:spcPct val="0"/>
              </a:spcBef>
              <a:buClrTx/>
              <a:buFontTx/>
              <a:buNone/>
            </a:pPr>
            <a:r>
              <a:rPr lang="tr-TR" sz="5600" b="1" i="1" dirty="0" smtClean="0">
                <a:solidFill>
                  <a:srgbClr val="FF3399"/>
                </a:solidFill>
                <a:latin typeface="Arial Black" pitchFamily="34" charset="0"/>
                <a:cs typeface="Arial" pitchFamily="34" charset="0"/>
              </a:rPr>
              <a:t>SALDIRGANLIĞI </a:t>
            </a:r>
            <a:r>
              <a:rPr lang="tr-TR" sz="5600" b="1" i="1" dirty="0" smtClean="0">
                <a:solidFill>
                  <a:srgbClr val="000000"/>
                </a:solidFill>
                <a:latin typeface="Arial Black" pitchFamily="34" charset="0"/>
                <a:cs typeface="Arial" pitchFamily="34" charset="0"/>
              </a:rPr>
              <a:t>ÖĞRENİR.</a:t>
            </a:r>
          </a:p>
          <a:p>
            <a:pPr eaLnBrk="1" hangingPunct="1">
              <a:lnSpc>
                <a:spcPct val="80000"/>
              </a:lnSpc>
              <a:spcBef>
                <a:spcPct val="0"/>
              </a:spcBef>
              <a:buClrTx/>
              <a:buFontTx/>
              <a:buNone/>
            </a:pPr>
            <a:endParaRPr lang="tr-TR" sz="5600" b="1" i="1"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endParaRPr lang="tr-TR" sz="5600" b="1" i="1"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r>
              <a:rPr lang="tr-TR" sz="5600" b="1" i="1" dirty="0" smtClean="0">
                <a:solidFill>
                  <a:srgbClr val="000000"/>
                </a:solidFill>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ALAY EDİLEREK </a:t>
            </a:r>
            <a:r>
              <a:rPr lang="tr-TR" sz="5600" b="1" i="1" dirty="0" smtClean="0">
                <a:solidFill>
                  <a:srgbClr val="000000"/>
                </a:solidFill>
                <a:latin typeface="Arial Black" pitchFamily="34" charset="0"/>
                <a:cs typeface="Arial" pitchFamily="34" charset="0"/>
              </a:rPr>
              <a:t>YAŞARSA </a:t>
            </a:r>
            <a:r>
              <a:rPr lang="tr-TR" sz="5600" b="1" i="1" dirty="0" smtClean="0">
                <a:solidFill>
                  <a:srgbClr val="FF3399"/>
                </a:solidFill>
                <a:latin typeface="Arial Black" pitchFamily="34" charset="0"/>
                <a:cs typeface="Arial" pitchFamily="34" charset="0"/>
              </a:rPr>
              <a:t>SIKILGANLIĞI </a:t>
            </a:r>
            <a:r>
              <a:rPr lang="tr-TR" sz="5600" b="1" i="1" dirty="0" smtClean="0">
                <a:solidFill>
                  <a:srgbClr val="000000"/>
                </a:solidFill>
                <a:latin typeface="Arial Black" pitchFamily="34" charset="0"/>
                <a:cs typeface="Arial" pitchFamily="34" charset="0"/>
              </a:rPr>
              <a:t>ÖĞRENİR.</a:t>
            </a:r>
          </a:p>
          <a:p>
            <a:pPr eaLnBrk="1" hangingPunct="1">
              <a:lnSpc>
                <a:spcPct val="80000"/>
              </a:lnSpc>
              <a:spcBef>
                <a:spcPct val="0"/>
              </a:spcBef>
              <a:buClrTx/>
              <a:buFontTx/>
              <a:buNone/>
            </a:pPr>
            <a:endParaRPr lang="tr-TR" sz="5600"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endParaRPr lang="tr-TR" sz="5600"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r>
              <a:rPr lang="tr-TR" sz="5600" b="1" i="1" dirty="0" smtClean="0">
                <a:solidFill>
                  <a:srgbClr val="000000"/>
                </a:solidFill>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UTANÇ İÇİNDE </a:t>
            </a:r>
            <a:r>
              <a:rPr lang="tr-TR" sz="5600" b="1" i="1" dirty="0" smtClean="0">
                <a:solidFill>
                  <a:srgbClr val="000000"/>
                </a:solidFill>
                <a:latin typeface="Arial Black" pitchFamily="34" charset="0"/>
                <a:cs typeface="Arial" pitchFamily="34" charset="0"/>
              </a:rPr>
              <a:t>YAŞARSA </a:t>
            </a:r>
            <a:r>
              <a:rPr lang="tr-TR" sz="5600" b="1" i="1" dirty="0" smtClean="0">
                <a:solidFill>
                  <a:srgbClr val="FF3399"/>
                </a:solidFill>
                <a:latin typeface="Arial Black" pitchFamily="34" charset="0"/>
                <a:cs typeface="Arial" pitchFamily="34" charset="0"/>
              </a:rPr>
              <a:t>SUÇLULUK DUYMAYI </a:t>
            </a:r>
            <a:r>
              <a:rPr lang="tr-TR" sz="5600" b="1" i="1" dirty="0" smtClean="0">
                <a:solidFill>
                  <a:srgbClr val="000000"/>
                </a:solidFill>
                <a:latin typeface="Arial Black" pitchFamily="34" charset="0"/>
                <a:cs typeface="Arial" pitchFamily="34" charset="0"/>
              </a:rPr>
              <a:t>ÖĞRENİR.</a:t>
            </a:r>
          </a:p>
          <a:p>
            <a:pPr eaLnBrk="1" hangingPunct="1">
              <a:lnSpc>
                <a:spcPct val="80000"/>
              </a:lnSpc>
              <a:spcBef>
                <a:spcPct val="0"/>
              </a:spcBef>
              <a:buClrTx/>
              <a:buFontTx/>
              <a:buNone/>
            </a:pPr>
            <a:endParaRPr lang="tr-TR" sz="5600" b="1" i="1" dirty="0" smtClean="0">
              <a:solidFill>
                <a:srgbClr val="000000"/>
              </a:solidFill>
              <a:latin typeface="Arial Black" pitchFamily="34" charset="0"/>
              <a:cs typeface="Arial" pitchFamily="34" charset="0"/>
            </a:endParaRPr>
          </a:p>
          <a:p>
            <a:pPr>
              <a:lnSpc>
                <a:spcPct val="80000"/>
              </a:lnSpc>
              <a:buNone/>
            </a:pPr>
            <a:r>
              <a:rPr lang="tr-TR" sz="5600" b="1" i="1" dirty="0" smtClean="0">
                <a:latin typeface="Arial Black" pitchFamily="34" charset="0"/>
                <a:cs typeface="Arial" pitchFamily="34" charset="0"/>
              </a:rPr>
              <a:t>EĞER BİR ÇOCUK</a:t>
            </a:r>
            <a:r>
              <a:rPr lang="tr-TR" sz="5600" b="1" i="1" dirty="0" smtClean="0">
                <a:solidFill>
                  <a:srgbClr val="0000CC"/>
                </a:solidFill>
                <a:latin typeface="Arial Black" pitchFamily="34" charset="0"/>
                <a:cs typeface="Arial" pitchFamily="34" charset="0"/>
              </a:rPr>
              <a:t> </a:t>
            </a:r>
            <a:r>
              <a:rPr lang="tr-TR" sz="5600" b="1" i="1" dirty="0" smtClean="0">
                <a:solidFill>
                  <a:srgbClr val="FF0000"/>
                </a:solidFill>
                <a:latin typeface="Arial Black" pitchFamily="34" charset="0"/>
                <a:cs typeface="Arial" pitchFamily="34" charset="0"/>
              </a:rPr>
              <a:t>HOŞGÖRÜYLE</a:t>
            </a:r>
            <a:r>
              <a:rPr lang="tr-TR" sz="5600" b="1" i="1" dirty="0" smtClean="0">
                <a:solidFill>
                  <a:srgbClr val="FF3399"/>
                </a:solidFill>
                <a:latin typeface="Arial Black" pitchFamily="34" charset="0"/>
                <a:cs typeface="Arial" pitchFamily="34" charset="0"/>
              </a:rPr>
              <a:t> </a:t>
            </a:r>
            <a:r>
              <a:rPr lang="tr-TR" sz="5600" b="1" i="1" dirty="0" smtClean="0">
                <a:latin typeface="Arial Black" pitchFamily="34" charset="0"/>
                <a:cs typeface="Arial" pitchFamily="34" charset="0"/>
              </a:rPr>
              <a:t>YAŞARSA</a:t>
            </a:r>
            <a:r>
              <a:rPr lang="tr-TR" sz="5600" b="1" i="1" dirty="0" smtClean="0">
                <a:solidFill>
                  <a:srgbClr val="0000CC"/>
                </a:solidFill>
                <a:latin typeface="Arial Black" pitchFamily="34" charset="0"/>
                <a:cs typeface="Arial" pitchFamily="34" charset="0"/>
              </a:rPr>
              <a:t> </a:t>
            </a:r>
            <a:r>
              <a:rPr lang="tr-TR" sz="5600" b="1" i="1" dirty="0" smtClean="0">
                <a:solidFill>
                  <a:srgbClr val="FF3399"/>
                </a:solidFill>
                <a:latin typeface="Arial Black" pitchFamily="34" charset="0"/>
                <a:cs typeface="Arial" pitchFamily="34" charset="0"/>
              </a:rPr>
              <a:t>SABIRLI </a:t>
            </a:r>
            <a:r>
              <a:rPr lang="tr-TR" sz="5600" b="1" i="1" dirty="0" smtClean="0">
                <a:latin typeface="Arial Black" pitchFamily="34" charset="0"/>
                <a:cs typeface="Arial" pitchFamily="34" charset="0"/>
              </a:rPr>
              <a:t>OLMAYI ÖĞRENİR.</a:t>
            </a:r>
          </a:p>
          <a:p>
            <a:pPr>
              <a:lnSpc>
                <a:spcPct val="80000"/>
              </a:lnSpc>
              <a:buNone/>
            </a:pPr>
            <a:endParaRPr lang="tr-TR" sz="5600" b="1" i="1" dirty="0" smtClean="0">
              <a:solidFill>
                <a:srgbClr val="0000CC"/>
              </a:solidFill>
              <a:latin typeface="Arial Black" pitchFamily="34" charset="0"/>
              <a:cs typeface="Arial" pitchFamily="34" charset="0"/>
            </a:endParaRPr>
          </a:p>
          <a:p>
            <a:pPr>
              <a:lnSpc>
                <a:spcPct val="80000"/>
              </a:lnSpc>
              <a:buNone/>
            </a:pPr>
            <a:r>
              <a:rPr lang="tr-TR" sz="5600" b="1" i="1" dirty="0" smtClean="0">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TEŞVİK EDİLEREK </a:t>
            </a:r>
            <a:r>
              <a:rPr lang="tr-TR" sz="5600" b="1" i="1" dirty="0" smtClean="0">
                <a:latin typeface="Arial Black" pitchFamily="34" charset="0"/>
                <a:cs typeface="Arial" pitchFamily="34" charset="0"/>
              </a:rPr>
              <a:t>YAŞARSA</a:t>
            </a:r>
            <a:r>
              <a:rPr lang="tr-TR" sz="5600" b="1" i="1" dirty="0" smtClean="0">
                <a:solidFill>
                  <a:srgbClr val="0000CC"/>
                </a:solidFill>
                <a:latin typeface="Arial Black" pitchFamily="34" charset="0"/>
                <a:cs typeface="Arial" pitchFamily="34" charset="0"/>
              </a:rPr>
              <a:t>  </a:t>
            </a:r>
            <a:r>
              <a:rPr lang="tr-TR" sz="5600" b="1" i="1" dirty="0" smtClean="0">
                <a:solidFill>
                  <a:srgbClr val="FF3399"/>
                </a:solidFill>
                <a:latin typeface="Arial Black" pitchFamily="34" charset="0"/>
                <a:cs typeface="Arial" pitchFamily="34" charset="0"/>
              </a:rPr>
              <a:t>ÖZ GÜVENİ </a:t>
            </a:r>
            <a:r>
              <a:rPr lang="tr-TR" sz="5600" b="1" i="1" dirty="0" smtClean="0">
                <a:latin typeface="Arial Black" pitchFamily="34" charset="0"/>
                <a:cs typeface="Arial" pitchFamily="34" charset="0"/>
              </a:rPr>
              <a:t>ÖĞRENİR.</a:t>
            </a:r>
          </a:p>
          <a:p>
            <a:pPr>
              <a:lnSpc>
                <a:spcPct val="80000"/>
              </a:lnSpc>
              <a:buNone/>
            </a:pPr>
            <a:endParaRPr lang="tr-TR" sz="5600" b="1" i="1" dirty="0" smtClean="0">
              <a:latin typeface="Arial Black" pitchFamily="34" charset="0"/>
              <a:cs typeface="Arial" pitchFamily="34" charset="0"/>
            </a:endParaRPr>
          </a:p>
          <a:p>
            <a:pPr>
              <a:lnSpc>
                <a:spcPct val="80000"/>
              </a:lnSpc>
              <a:buNone/>
            </a:pPr>
            <a:r>
              <a:rPr lang="tr-TR" sz="5600" b="1" i="1" dirty="0" smtClean="0">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DEĞER VERİLEREK </a:t>
            </a:r>
            <a:r>
              <a:rPr lang="tr-TR" sz="5600" b="1" i="1" dirty="0" smtClean="0">
                <a:latin typeface="Arial Black" pitchFamily="34" charset="0"/>
                <a:cs typeface="Arial" pitchFamily="34" charset="0"/>
              </a:rPr>
              <a:t>YAŞARSA </a:t>
            </a:r>
            <a:r>
              <a:rPr lang="tr-TR" sz="5600" b="1" i="1" dirty="0" smtClean="0">
                <a:solidFill>
                  <a:srgbClr val="FF3399"/>
                </a:solidFill>
                <a:latin typeface="Arial Black" pitchFamily="34" charset="0"/>
                <a:cs typeface="Arial" pitchFamily="34" charset="0"/>
              </a:rPr>
              <a:t>SAYGI DUYMAYI</a:t>
            </a:r>
            <a:r>
              <a:rPr lang="tr-TR" sz="5600" b="1" i="1" dirty="0" smtClean="0">
                <a:solidFill>
                  <a:srgbClr val="0000CC"/>
                </a:solidFill>
                <a:latin typeface="Arial Black" pitchFamily="34" charset="0"/>
                <a:cs typeface="Arial" pitchFamily="34" charset="0"/>
              </a:rPr>
              <a:t> </a:t>
            </a:r>
            <a:r>
              <a:rPr lang="tr-TR" sz="5600" b="1" i="1" dirty="0" smtClean="0">
                <a:latin typeface="Arial Black" pitchFamily="34" charset="0"/>
                <a:cs typeface="Arial" pitchFamily="34" charset="0"/>
              </a:rPr>
              <a:t>ÖĞRENİR.</a:t>
            </a:r>
          </a:p>
          <a:p>
            <a:pPr>
              <a:lnSpc>
                <a:spcPct val="80000"/>
              </a:lnSpc>
              <a:buNone/>
            </a:pPr>
            <a:endParaRPr lang="tr-TR" sz="5600" b="1" i="1" dirty="0" smtClean="0">
              <a:latin typeface="Arial Black" pitchFamily="34" charset="0"/>
              <a:cs typeface="Arial" pitchFamily="34" charset="0"/>
            </a:endParaRPr>
          </a:p>
          <a:p>
            <a:pPr>
              <a:lnSpc>
                <a:spcPct val="80000"/>
              </a:lnSpc>
              <a:buNone/>
            </a:pPr>
            <a:r>
              <a:rPr lang="tr-TR" sz="5600" b="1" i="1" dirty="0" smtClean="0">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EŞİTLİK ORTAMINDA </a:t>
            </a:r>
            <a:r>
              <a:rPr lang="tr-TR" sz="5600" b="1" i="1" dirty="0" smtClean="0">
                <a:latin typeface="Arial Black" pitchFamily="34" charset="0"/>
                <a:cs typeface="Arial" pitchFamily="34" charset="0"/>
              </a:rPr>
              <a:t>YAŞARSA</a:t>
            </a:r>
            <a:r>
              <a:rPr lang="tr-TR" sz="5600" b="1" i="1" dirty="0" smtClean="0">
                <a:solidFill>
                  <a:srgbClr val="0000CC"/>
                </a:solidFill>
                <a:latin typeface="Arial Black" pitchFamily="34" charset="0"/>
                <a:cs typeface="Arial" pitchFamily="34" charset="0"/>
              </a:rPr>
              <a:t> </a:t>
            </a:r>
            <a:r>
              <a:rPr lang="tr-TR" sz="5600" b="1" i="1" dirty="0" smtClean="0">
                <a:solidFill>
                  <a:srgbClr val="FF3399"/>
                </a:solidFill>
                <a:latin typeface="Arial Black" pitchFamily="34" charset="0"/>
                <a:cs typeface="Arial" pitchFamily="34" charset="0"/>
              </a:rPr>
              <a:t>ADALETİ </a:t>
            </a:r>
            <a:r>
              <a:rPr lang="tr-TR" sz="5600" b="1" i="1" dirty="0" smtClean="0">
                <a:latin typeface="Arial Black" pitchFamily="34" charset="0"/>
                <a:cs typeface="Arial" pitchFamily="34" charset="0"/>
              </a:rPr>
              <a:t>ÖĞRENİR.</a:t>
            </a:r>
          </a:p>
          <a:p>
            <a:pPr>
              <a:lnSpc>
                <a:spcPct val="80000"/>
              </a:lnSpc>
              <a:buNone/>
            </a:pPr>
            <a:endParaRPr lang="tr-TR" sz="5600" b="1" i="1" dirty="0" smtClean="0">
              <a:latin typeface="Arial Black" pitchFamily="34" charset="0"/>
              <a:cs typeface="Arial" pitchFamily="34" charset="0"/>
            </a:endParaRPr>
          </a:p>
          <a:p>
            <a:pPr>
              <a:lnSpc>
                <a:spcPct val="80000"/>
              </a:lnSpc>
              <a:buNone/>
            </a:pPr>
            <a:r>
              <a:rPr lang="tr-TR" sz="5600" b="1" i="1" dirty="0" smtClean="0">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GÜVEN DUYGUSU İÇİNDE</a:t>
            </a:r>
            <a:r>
              <a:rPr lang="tr-TR" sz="5600" b="1" i="1" dirty="0" smtClean="0">
                <a:solidFill>
                  <a:srgbClr val="0000CC"/>
                </a:solidFill>
                <a:latin typeface="Arial Black" pitchFamily="34" charset="0"/>
                <a:cs typeface="Arial" pitchFamily="34" charset="0"/>
              </a:rPr>
              <a:t> </a:t>
            </a:r>
            <a:r>
              <a:rPr lang="tr-TR" sz="5600" b="1" i="1" dirty="0" smtClean="0">
                <a:latin typeface="Arial Black" pitchFamily="34" charset="0"/>
                <a:cs typeface="Arial" pitchFamily="34" charset="0"/>
              </a:rPr>
              <a:t>YAŞARSA</a:t>
            </a:r>
            <a:r>
              <a:rPr lang="tr-TR" sz="5600" b="1" i="1" dirty="0" smtClean="0">
                <a:solidFill>
                  <a:srgbClr val="0000CC"/>
                </a:solidFill>
                <a:latin typeface="Arial Black" pitchFamily="34" charset="0"/>
                <a:cs typeface="Arial" pitchFamily="34" charset="0"/>
              </a:rPr>
              <a:t> </a:t>
            </a:r>
            <a:r>
              <a:rPr lang="tr-TR" sz="5600" b="1" i="1" dirty="0" smtClean="0">
                <a:solidFill>
                  <a:srgbClr val="FF3399"/>
                </a:solidFill>
                <a:latin typeface="Arial Black" pitchFamily="34" charset="0"/>
                <a:cs typeface="Arial" pitchFamily="34" charset="0"/>
              </a:rPr>
              <a:t>İNANMAYI </a:t>
            </a:r>
            <a:r>
              <a:rPr lang="tr-TR" sz="5600" b="1" i="1" dirty="0" smtClean="0">
                <a:latin typeface="Arial Black" pitchFamily="34" charset="0"/>
                <a:cs typeface="Arial" pitchFamily="34" charset="0"/>
              </a:rPr>
              <a:t>ÖĞRENİR.</a:t>
            </a:r>
          </a:p>
          <a:p>
            <a:pPr>
              <a:lnSpc>
                <a:spcPct val="80000"/>
              </a:lnSpc>
              <a:buNone/>
            </a:pPr>
            <a:endParaRPr lang="tr-TR" sz="5600" b="1" i="1" dirty="0" smtClean="0">
              <a:latin typeface="Arial Black" pitchFamily="34" charset="0"/>
              <a:cs typeface="Arial" pitchFamily="34" charset="0"/>
            </a:endParaRPr>
          </a:p>
          <a:p>
            <a:pPr>
              <a:lnSpc>
                <a:spcPct val="80000"/>
              </a:lnSpc>
              <a:buNone/>
            </a:pPr>
            <a:r>
              <a:rPr lang="tr-TR" sz="5600" b="1" i="1" dirty="0" smtClean="0">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BEĞENİLEREK </a:t>
            </a:r>
            <a:r>
              <a:rPr lang="tr-TR" sz="5600" b="1" i="1" dirty="0" smtClean="0">
                <a:latin typeface="Arial Black" pitchFamily="34" charset="0"/>
                <a:cs typeface="Arial" pitchFamily="34" charset="0"/>
              </a:rPr>
              <a:t>YAŞARSA </a:t>
            </a:r>
            <a:r>
              <a:rPr lang="tr-TR" sz="5600" b="1" i="1" dirty="0" smtClean="0">
                <a:solidFill>
                  <a:srgbClr val="FF3399"/>
                </a:solidFill>
                <a:latin typeface="Arial Black" pitchFamily="34" charset="0"/>
                <a:cs typeface="Arial" pitchFamily="34" charset="0"/>
              </a:rPr>
              <a:t>KENDİSİNDEN HOŞLANMAYI</a:t>
            </a:r>
            <a:r>
              <a:rPr lang="tr-TR" sz="5600" b="1" i="1" dirty="0" smtClean="0">
                <a:solidFill>
                  <a:srgbClr val="0000CC"/>
                </a:solidFill>
                <a:latin typeface="Arial Black" pitchFamily="34" charset="0"/>
                <a:cs typeface="Arial" pitchFamily="34" charset="0"/>
              </a:rPr>
              <a:t> </a:t>
            </a:r>
          </a:p>
          <a:p>
            <a:pPr>
              <a:lnSpc>
                <a:spcPct val="80000"/>
              </a:lnSpc>
              <a:buNone/>
            </a:pPr>
            <a:r>
              <a:rPr lang="tr-TR" sz="5600" b="1" i="1" dirty="0" smtClean="0">
                <a:latin typeface="Arial Black" pitchFamily="34" charset="0"/>
                <a:cs typeface="Arial" pitchFamily="34" charset="0"/>
              </a:rPr>
              <a:t>ÖĞRENİR.</a:t>
            </a:r>
          </a:p>
          <a:p>
            <a:pPr>
              <a:lnSpc>
                <a:spcPct val="80000"/>
              </a:lnSpc>
              <a:buNone/>
            </a:pPr>
            <a:endParaRPr lang="tr-TR" sz="5600" b="1" i="1" dirty="0" smtClean="0">
              <a:latin typeface="Arial Black" pitchFamily="34" charset="0"/>
              <a:cs typeface="Arial" pitchFamily="34" charset="0"/>
            </a:endParaRPr>
          </a:p>
          <a:p>
            <a:pPr>
              <a:lnSpc>
                <a:spcPct val="80000"/>
              </a:lnSpc>
              <a:buNone/>
            </a:pPr>
            <a:r>
              <a:rPr lang="tr-TR" sz="5600" b="1" i="1" dirty="0" smtClean="0">
                <a:latin typeface="Arial Black" pitchFamily="34" charset="0"/>
                <a:cs typeface="Arial" pitchFamily="34" charset="0"/>
              </a:rPr>
              <a:t>EĞER BİR ÇOCUK </a:t>
            </a:r>
            <a:r>
              <a:rPr lang="tr-TR" sz="5600" b="1" i="1" dirty="0" smtClean="0">
                <a:solidFill>
                  <a:srgbClr val="FF0000"/>
                </a:solidFill>
                <a:latin typeface="Arial Black" pitchFamily="34" charset="0"/>
                <a:cs typeface="Arial" pitchFamily="34" charset="0"/>
              </a:rPr>
              <a:t>SEVGİ İÇİNDE </a:t>
            </a:r>
            <a:r>
              <a:rPr lang="tr-TR" sz="5600" b="1" i="1" dirty="0" smtClean="0">
                <a:latin typeface="Arial Black" pitchFamily="34" charset="0"/>
                <a:cs typeface="Arial" pitchFamily="34" charset="0"/>
              </a:rPr>
              <a:t>BÜYÜRSE </a:t>
            </a:r>
            <a:r>
              <a:rPr lang="tr-TR" sz="5600" b="1" i="1" dirty="0" smtClean="0">
                <a:solidFill>
                  <a:srgbClr val="FF3399"/>
                </a:solidFill>
                <a:latin typeface="Arial Black" pitchFamily="34" charset="0"/>
                <a:cs typeface="Arial" pitchFamily="34" charset="0"/>
              </a:rPr>
              <a:t>GÜVENMEYİ</a:t>
            </a:r>
            <a:r>
              <a:rPr lang="tr-TR" sz="5600" b="1" i="1" dirty="0" smtClean="0">
                <a:latin typeface="Arial Black" pitchFamily="34" charset="0"/>
                <a:cs typeface="Arial" pitchFamily="34" charset="0"/>
              </a:rPr>
              <a:t> ÖĞRENİR.</a:t>
            </a:r>
          </a:p>
          <a:p>
            <a:pPr>
              <a:lnSpc>
                <a:spcPct val="80000"/>
              </a:lnSpc>
              <a:buNone/>
            </a:pPr>
            <a:endParaRPr lang="tr-TR" sz="5600" b="1" dirty="0" smtClean="0">
              <a:latin typeface="Arial Black" pitchFamily="34" charset="0"/>
              <a:cs typeface="Arial" pitchFamily="34" charset="0"/>
            </a:endParaRPr>
          </a:p>
          <a:p>
            <a:pPr>
              <a:lnSpc>
                <a:spcPct val="80000"/>
              </a:lnSpc>
              <a:buNone/>
            </a:pPr>
            <a:endParaRPr lang="tr-TR" sz="5600" b="1" i="1" dirty="0" smtClean="0">
              <a:solidFill>
                <a:srgbClr val="00B0F0"/>
              </a:solidFill>
              <a:latin typeface="Arial Black" pitchFamily="34" charset="0"/>
              <a:cs typeface="Arial" pitchFamily="34" charset="0"/>
            </a:endParaRPr>
          </a:p>
          <a:p>
            <a:pPr>
              <a:lnSpc>
                <a:spcPct val="80000"/>
              </a:lnSpc>
              <a:buNone/>
            </a:pPr>
            <a:r>
              <a:rPr lang="tr-TR" sz="5600" b="1" i="1" dirty="0" smtClean="0">
                <a:solidFill>
                  <a:srgbClr val="00B0F0"/>
                </a:solidFill>
                <a:latin typeface="Arial Black" pitchFamily="34" charset="0"/>
                <a:cs typeface="Arial" pitchFamily="34" charset="0"/>
              </a:rPr>
              <a:t>ÇOCUK AİLENİN, AİLE DE TOPLUMUN ÜRÜNÜDÜR;ÇOCUK YAŞADIĞINI ÖĞRENİR.</a:t>
            </a:r>
            <a:r>
              <a:rPr lang="tr-TR" sz="5600" b="1" i="1" dirty="0" smtClean="0">
                <a:solidFill>
                  <a:srgbClr val="CC6600"/>
                </a:solidFill>
                <a:latin typeface="Arial Black" pitchFamily="34" charset="0"/>
                <a:cs typeface="Arial" pitchFamily="34" charset="0"/>
              </a:rPr>
              <a:t/>
            </a:r>
            <a:br>
              <a:rPr lang="tr-TR" sz="5600" b="1" i="1" dirty="0" smtClean="0">
                <a:solidFill>
                  <a:srgbClr val="CC6600"/>
                </a:solidFill>
                <a:latin typeface="Arial Black" pitchFamily="34" charset="0"/>
                <a:cs typeface="Arial" pitchFamily="34" charset="0"/>
              </a:rPr>
            </a:br>
            <a:endParaRPr lang="tr-TR" sz="5600" b="1" i="1" dirty="0" smtClean="0">
              <a:solidFill>
                <a:srgbClr val="CC6600"/>
              </a:solidFill>
              <a:latin typeface="Arial Black" pitchFamily="34" charset="0"/>
              <a:cs typeface="Arial" pitchFamily="34" charset="0"/>
            </a:endParaRPr>
          </a:p>
          <a:p>
            <a:pPr>
              <a:lnSpc>
                <a:spcPct val="80000"/>
              </a:lnSpc>
              <a:buNone/>
            </a:pPr>
            <a:r>
              <a:rPr lang="tr-TR" sz="5600" b="1" i="1" dirty="0" smtClean="0">
                <a:solidFill>
                  <a:srgbClr val="0000CC"/>
                </a:solidFill>
                <a:latin typeface="Arial Black" pitchFamily="34" charset="0"/>
                <a:cs typeface="Arial" pitchFamily="34" charset="0"/>
              </a:rPr>
              <a:t/>
            </a:r>
            <a:br>
              <a:rPr lang="tr-TR" sz="5600" b="1" i="1" dirty="0" smtClean="0">
                <a:solidFill>
                  <a:srgbClr val="0000CC"/>
                </a:solidFill>
                <a:latin typeface="Arial Black" pitchFamily="34" charset="0"/>
                <a:cs typeface="Arial" pitchFamily="34" charset="0"/>
              </a:rPr>
            </a:br>
            <a:r>
              <a:rPr lang="tr-TR" sz="5600" b="1" dirty="0" smtClean="0">
                <a:solidFill>
                  <a:srgbClr val="0000CC"/>
                </a:solidFill>
                <a:latin typeface="Arial Black" pitchFamily="34" charset="0"/>
                <a:cs typeface="Arial" pitchFamily="34" charset="0"/>
              </a:rPr>
              <a:t/>
            </a:r>
            <a:br>
              <a:rPr lang="tr-TR" sz="5600" b="1" dirty="0" smtClean="0">
                <a:solidFill>
                  <a:srgbClr val="0000CC"/>
                </a:solidFill>
                <a:latin typeface="Arial Black" pitchFamily="34" charset="0"/>
                <a:cs typeface="Arial" pitchFamily="34" charset="0"/>
              </a:rPr>
            </a:br>
            <a:endParaRPr lang="tr-TR" sz="5600" b="1" i="1"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endParaRPr lang="tr-TR" sz="4900" dirty="0" smtClean="0">
              <a:solidFill>
                <a:srgbClr val="000000"/>
              </a:solidFill>
              <a:latin typeface="Arial Black" pitchFamily="34" charset="0"/>
              <a:cs typeface="Arial" pitchFamily="34" charset="0"/>
            </a:endParaRPr>
          </a:p>
          <a:p>
            <a:pPr eaLnBrk="1" hangingPunct="1">
              <a:lnSpc>
                <a:spcPct val="80000"/>
              </a:lnSpc>
              <a:spcBef>
                <a:spcPct val="0"/>
              </a:spcBef>
              <a:buClrTx/>
              <a:buFontTx/>
              <a:buNone/>
            </a:pPr>
            <a:endParaRPr lang="tr-TR" sz="4900" b="1" i="1" dirty="0" smtClean="0">
              <a:solidFill>
                <a:srgbClr val="000000"/>
              </a:solidFill>
              <a:latin typeface="Arial Black" pitchFamily="34" charset="0"/>
              <a:cs typeface="Arial" pitchFamily="34" charset="0"/>
            </a:endParaRPr>
          </a:p>
          <a:p>
            <a:pPr eaLnBrk="1" hangingPunct="1">
              <a:lnSpc>
                <a:spcPct val="80000"/>
              </a:lnSpc>
            </a:pPr>
            <a:endParaRPr lang="tr-TR" sz="4900" dirty="0" smtClean="0">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914400" y="274638"/>
            <a:ext cx="7772400" cy="634082"/>
          </a:xfrm>
        </p:spPr>
        <p:txBody>
          <a:bodyPr/>
          <a:lstStyle/>
          <a:p>
            <a:pPr eaLnBrk="1" hangingPunct="1"/>
            <a:r>
              <a:rPr lang="tr-TR" sz="3200" b="1" smtClean="0"/>
              <a:t> </a:t>
            </a:r>
          </a:p>
        </p:txBody>
      </p:sp>
      <p:sp>
        <p:nvSpPr>
          <p:cNvPr id="3077" name="Rectangle 5"/>
          <p:cNvSpPr>
            <a:spLocks noChangeArrowheads="1"/>
          </p:cNvSpPr>
          <p:nvPr/>
        </p:nvSpPr>
        <p:spPr bwMode="auto">
          <a:xfrm>
            <a:off x="683568" y="6165304"/>
            <a:ext cx="7920038" cy="396875"/>
          </a:xfrm>
          <a:prstGeom prst="rect">
            <a:avLst/>
          </a:prstGeom>
          <a:noFill/>
          <a:ln w="9525">
            <a:noFill/>
            <a:miter lim="800000"/>
            <a:headEnd/>
            <a:tailEnd/>
          </a:ln>
          <a:effectLst/>
        </p:spPr>
        <p:txBody>
          <a:bodyPr>
            <a:spAutoFit/>
          </a:bodyPr>
          <a:lstStyle/>
          <a:p>
            <a:pPr>
              <a:spcBef>
                <a:spcPct val="50000"/>
              </a:spcBef>
              <a:buClr>
                <a:schemeClr val="hlink"/>
              </a:buClr>
              <a:buSzPct val="65000"/>
              <a:buFont typeface="Wingdings" pitchFamily="2" charset="2"/>
              <a:buNone/>
              <a:defRPr/>
            </a:pPr>
            <a:r>
              <a:rPr lang="tr-TR" sz="2000" b="1" dirty="0">
                <a:solidFill>
                  <a:srgbClr val="C00000"/>
                </a:solidFill>
                <a:effectLst>
                  <a:outerShdw blurRad="38100" dist="38100" dir="2700000" algn="tl">
                    <a:srgbClr val="C0C0C0"/>
                  </a:outerShdw>
                </a:effectLst>
                <a:latin typeface="Tahoma" pitchFamily="34" charset="0"/>
                <a:cs typeface="+mn-cs"/>
              </a:rPr>
              <a:t>BAŞARIYI KAZANMADA HER ZAMAN TAKIM RUHU </a:t>
            </a:r>
            <a:r>
              <a:rPr lang="tr-TR" sz="2000" b="1" dirty="0" smtClean="0">
                <a:solidFill>
                  <a:srgbClr val="C00000"/>
                </a:solidFill>
                <a:effectLst>
                  <a:outerShdw blurRad="38100" dist="38100" dir="2700000" algn="tl">
                    <a:srgbClr val="C0C0C0"/>
                  </a:outerShdw>
                </a:effectLst>
                <a:latin typeface="Tahoma" pitchFamily="34" charset="0"/>
                <a:cs typeface="+mn-cs"/>
              </a:rPr>
              <a:t>ESASTIR.</a:t>
            </a:r>
            <a:endParaRPr lang="tr-TR" sz="2000" b="1" dirty="0">
              <a:solidFill>
                <a:srgbClr val="C00000"/>
              </a:solidFill>
              <a:effectLst>
                <a:outerShdw blurRad="38100" dist="38100" dir="2700000" algn="tl">
                  <a:srgbClr val="C0C0C0"/>
                </a:outerShdw>
              </a:effectLst>
              <a:latin typeface="Tahoma" pitchFamily="34" charset="0"/>
              <a:cs typeface="+mn-cs"/>
            </a:endParaRPr>
          </a:p>
        </p:txBody>
      </p:sp>
      <p:sp>
        <p:nvSpPr>
          <p:cNvPr id="18437" name="Rectangle 7"/>
          <p:cNvSpPr>
            <a:spLocks noChangeArrowheads="1"/>
          </p:cNvSpPr>
          <p:nvPr/>
        </p:nvSpPr>
        <p:spPr bwMode="auto">
          <a:xfrm>
            <a:off x="2287162" y="399327"/>
            <a:ext cx="4381905" cy="584775"/>
          </a:xfrm>
          <a:prstGeom prst="rect">
            <a:avLst/>
          </a:prstGeom>
          <a:noFill/>
          <a:ln w="9525">
            <a:noFill/>
            <a:miter lim="800000"/>
            <a:headEnd/>
            <a:tailEnd/>
          </a:ln>
        </p:spPr>
        <p:txBody>
          <a:bodyPr wrap="none" anchor="b">
            <a:spAutoFit/>
          </a:bodyPr>
          <a:lstStyle/>
          <a:p>
            <a:pPr algn="ctr"/>
            <a:r>
              <a:rPr lang="tr-TR" sz="3200" b="1" dirty="0">
                <a:solidFill>
                  <a:srgbClr val="C00000"/>
                </a:solidFill>
                <a:latin typeface="Times New Roman" pitchFamily="18" charset="0"/>
                <a:cs typeface="Times New Roman" pitchFamily="18" charset="0"/>
              </a:rPr>
              <a:t>AİLE BİR </a:t>
            </a:r>
            <a:r>
              <a:rPr lang="tr-TR" sz="3200" b="1" dirty="0" smtClean="0">
                <a:solidFill>
                  <a:srgbClr val="C00000"/>
                </a:solidFill>
                <a:latin typeface="Times New Roman" pitchFamily="18" charset="0"/>
                <a:cs typeface="Times New Roman" pitchFamily="18" charset="0"/>
              </a:rPr>
              <a:t>TAKIMDIR.</a:t>
            </a:r>
            <a:endParaRPr lang="tr-TR" sz="3200" b="1" dirty="0">
              <a:solidFill>
                <a:srgbClr val="C00000"/>
              </a:solidFill>
              <a:latin typeface="Times New Roman" pitchFamily="18" charset="0"/>
              <a:cs typeface="Times New Roman" pitchFamily="18" charset="0"/>
            </a:endParaRPr>
          </a:p>
        </p:txBody>
      </p:sp>
      <p:pic>
        <p:nvPicPr>
          <p:cNvPr id="18438" name="Picture 10" descr="Resim1AĞAÇÇ"/>
          <p:cNvPicPr>
            <a:picLocks noChangeAspect="1" noChangeArrowheads="1"/>
          </p:cNvPicPr>
          <p:nvPr/>
        </p:nvPicPr>
        <p:blipFill>
          <a:blip r:embed="rId3" cstate="print"/>
          <a:srcRect/>
          <a:stretch>
            <a:fillRect/>
          </a:stretch>
        </p:blipFill>
        <p:spPr bwMode="auto">
          <a:xfrm>
            <a:off x="1547664" y="1124744"/>
            <a:ext cx="6408712"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FF0000"/>
                </a:solidFill>
                <a:latin typeface="Calibri" pitchFamily="34" charset="0"/>
              </a:rPr>
              <a:t>OMÜ VAKFI ÖZEL ORTAOKULU KOÇLUK SİSTEMİ </a:t>
            </a:r>
            <a:endParaRPr lang="tr-TR" b="1" dirty="0">
              <a:solidFill>
                <a:srgbClr val="FF0000"/>
              </a:solidFill>
              <a:latin typeface="Calibri" pitchFamily="34" charset="0"/>
            </a:endParaRPr>
          </a:p>
        </p:txBody>
      </p:sp>
      <p:sp>
        <p:nvSpPr>
          <p:cNvPr id="3" name="2 İçerik Yer Tutucusu"/>
          <p:cNvSpPr>
            <a:spLocks noGrp="1"/>
          </p:cNvSpPr>
          <p:nvPr>
            <p:ph sz="quarter" idx="1"/>
          </p:nvPr>
        </p:nvSpPr>
        <p:spPr>
          <a:xfrm>
            <a:off x="1331640" y="2169368"/>
            <a:ext cx="6696744" cy="4572000"/>
          </a:xfrm>
        </p:spPr>
        <p:txBody>
          <a:bodyPr/>
          <a:lstStyle/>
          <a:p>
            <a:endParaRPr lang="tr-TR" dirty="0" smtClean="0">
              <a:latin typeface="Calibri Light" pitchFamily="34" charset="0"/>
            </a:endParaRPr>
          </a:p>
          <a:p>
            <a:r>
              <a:rPr lang="tr-TR" b="1" dirty="0" smtClean="0">
                <a:solidFill>
                  <a:srgbClr val="0070C0"/>
                </a:solidFill>
                <a:latin typeface="Calibri Light" pitchFamily="34" charset="0"/>
              </a:rPr>
              <a:t>KOÇLUK NEDİR?</a:t>
            </a:r>
          </a:p>
          <a:p>
            <a:endParaRPr lang="tr-TR" b="1" dirty="0" smtClean="0">
              <a:solidFill>
                <a:srgbClr val="0070C0"/>
              </a:solidFill>
              <a:latin typeface="Calibri Light" pitchFamily="34" charset="0"/>
            </a:endParaRPr>
          </a:p>
          <a:p>
            <a:r>
              <a:rPr lang="tr-TR" b="1" dirty="0" smtClean="0">
                <a:solidFill>
                  <a:srgbClr val="0070C0"/>
                </a:solidFill>
                <a:latin typeface="Calibri Light" pitchFamily="34" charset="0"/>
              </a:rPr>
              <a:t>KOÇ ÖĞRETMEN ÖĞRENCİ İLETİŞİMİ</a:t>
            </a:r>
          </a:p>
          <a:p>
            <a:endParaRPr lang="tr-TR" b="1" dirty="0" smtClean="0">
              <a:solidFill>
                <a:srgbClr val="0070C0"/>
              </a:solidFill>
              <a:latin typeface="Calibri Light" pitchFamily="34" charset="0"/>
            </a:endParaRPr>
          </a:p>
          <a:p>
            <a:r>
              <a:rPr lang="tr-TR" b="1" dirty="0" smtClean="0">
                <a:solidFill>
                  <a:srgbClr val="0070C0"/>
                </a:solidFill>
                <a:latin typeface="Calibri Light" pitchFamily="34" charset="0"/>
              </a:rPr>
              <a:t>KOÇ ÖĞRETMEN VELİ İLETİŞİMİ</a:t>
            </a:r>
            <a:endParaRPr lang="tr-TR" b="1" dirty="0">
              <a:solidFill>
                <a:srgbClr val="0070C0"/>
              </a:solidFill>
              <a:latin typeface="Calibri Light"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1052736"/>
            <a:ext cx="7772400" cy="4464496"/>
          </a:xfrm>
        </p:spPr>
        <p:txBody>
          <a:bodyPr>
            <a:normAutofit fontScale="90000"/>
          </a:bodyPr>
          <a:lstStyle/>
          <a:p>
            <a:pPr algn="ctr"/>
            <a:r>
              <a:rPr lang="tr-TR" dirty="0" smtClean="0">
                <a:solidFill>
                  <a:srgbClr val="FF0000"/>
                </a:solidFill>
                <a:latin typeface="Calibri" pitchFamily="34" charset="0"/>
              </a:rPr>
              <a:t>Okulumuzda öğrencilerimizin hedef belirlemelerine yardımcı olmak, akademik başarılarını arttırıp sosyal yönlerini geliştirmeleri, kendileri ve çevrelerine dair farkındalıklarını arttırmalarına yönelik destek sağlamak amacıyla koçluk sistemi uygulanmaktadır.</a:t>
            </a:r>
            <a:endParaRPr lang="tr-TR" dirty="0">
              <a:solidFill>
                <a:srgbClr val="FF0000"/>
              </a:solidFill>
              <a:latin typeface="Calibri"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2276872"/>
            <a:ext cx="7772400" cy="1647056"/>
          </a:xfrm>
        </p:spPr>
        <p:txBody>
          <a:bodyPr>
            <a:normAutofit fontScale="90000"/>
          </a:bodyPr>
          <a:lstStyle/>
          <a:p>
            <a:r>
              <a:rPr lang="tr-TR" dirty="0" smtClean="0">
                <a:solidFill>
                  <a:srgbClr val="FF0000"/>
                </a:solidFill>
              </a:rPr>
              <a:t>Koçluk nedir?</a:t>
            </a:r>
            <a:r>
              <a:rPr lang="tr-TR" dirty="0" smtClean="0"/>
              <a:t/>
            </a:r>
            <a:br>
              <a:rPr lang="tr-TR" dirty="0" smtClean="0"/>
            </a:br>
            <a:r>
              <a:rPr lang="tr-TR" dirty="0" smtClean="0"/>
              <a:t/>
            </a:r>
            <a:br>
              <a:rPr lang="tr-TR" dirty="0" smtClean="0"/>
            </a:br>
            <a:r>
              <a:rPr lang="tr-TR" dirty="0" smtClean="0">
                <a:solidFill>
                  <a:srgbClr val="0070C0"/>
                </a:solidFill>
              </a:rPr>
              <a:t>Bireylere kendilerine ve yaşama dair farkındalık kazanmaları sürecine alternatif destektir.</a:t>
            </a:r>
            <a:endParaRPr lang="tr-TR" dirty="0">
              <a:solidFill>
                <a:srgbClr val="0070C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130622"/>
            <a:ext cx="7772400" cy="778098"/>
          </a:xfrm>
        </p:spPr>
        <p:txBody>
          <a:bodyPr>
            <a:normAutofit/>
          </a:bodyPr>
          <a:lstStyle/>
          <a:p>
            <a:r>
              <a:rPr lang="tr-TR" b="1" dirty="0" smtClean="0">
                <a:solidFill>
                  <a:srgbClr val="FF0000"/>
                </a:solidFill>
              </a:rPr>
              <a:t>Koç Öğretmenin Görevleri Nelerdir?</a:t>
            </a:r>
            <a:endParaRPr lang="tr-TR" b="1" dirty="0">
              <a:solidFill>
                <a:srgbClr val="FF0000"/>
              </a:solidFill>
            </a:endParaRPr>
          </a:p>
        </p:txBody>
      </p:sp>
      <p:sp>
        <p:nvSpPr>
          <p:cNvPr id="3" name="2 İçerik Yer Tutucusu"/>
          <p:cNvSpPr>
            <a:spLocks noGrp="1"/>
          </p:cNvSpPr>
          <p:nvPr>
            <p:ph sz="quarter" idx="1"/>
          </p:nvPr>
        </p:nvSpPr>
        <p:spPr>
          <a:xfrm>
            <a:off x="914400" y="1196752"/>
            <a:ext cx="7772400" cy="5400600"/>
          </a:xfrm>
        </p:spPr>
        <p:txBody>
          <a:bodyPr>
            <a:noAutofit/>
          </a:bodyPr>
          <a:lstStyle/>
          <a:p>
            <a:pPr>
              <a:buFont typeface="Wingdings" pitchFamily="2" charset="2"/>
              <a:buChar char="v"/>
            </a:pPr>
            <a:r>
              <a:rPr lang="tr-TR" sz="1800" dirty="0" smtClean="0">
                <a:solidFill>
                  <a:srgbClr val="0070C0"/>
                </a:solidFill>
                <a:latin typeface="Times New Roman" pitchFamily="18" charset="0"/>
                <a:cs typeface="Times New Roman" pitchFamily="18" charset="0"/>
              </a:rPr>
              <a:t>Veliyi okula davet eder kendini tanıtır. Öğrenci ve aileyi yakından tanımak için gerek veliden gerek rehber öğretmenden bilgi alır.</a:t>
            </a:r>
          </a:p>
          <a:p>
            <a:pPr>
              <a:buFont typeface="Wingdings" pitchFamily="2" charset="2"/>
              <a:buChar char="v"/>
            </a:pPr>
            <a:r>
              <a:rPr lang="tr-TR" sz="1800" dirty="0" smtClean="0">
                <a:solidFill>
                  <a:srgbClr val="0070C0"/>
                </a:solidFill>
                <a:latin typeface="Times New Roman" pitchFamily="18" charset="0"/>
                <a:cs typeface="Times New Roman" pitchFamily="18" charset="0"/>
              </a:rPr>
              <a:t>Öğrenci ve veliye dair bilgileri gizli tutar.</a:t>
            </a:r>
          </a:p>
          <a:p>
            <a:pPr>
              <a:buFont typeface="Wingdings" pitchFamily="2" charset="2"/>
              <a:buChar char="v"/>
            </a:pPr>
            <a:r>
              <a:rPr lang="tr-TR" sz="1800" dirty="0" smtClean="0">
                <a:solidFill>
                  <a:srgbClr val="0070C0"/>
                </a:solidFill>
                <a:latin typeface="Times New Roman" pitchFamily="18" charset="0"/>
                <a:cs typeface="Times New Roman" pitchFamily="18" charset="0"/>
              </a:rPr>
              <a:t>Öğrenciyle haftalık görüşme zamanı planlar .</a:t>
            </a:r>
          </a:p>
          <a:p>
            <a:pPr>
              <a:buFont typeface="Wingdings" pitchFamily="2" charset="2"/>
              <a:buChar char="v"/>
            </a:pPr>
            <a:r>
              <a:rPr lang="tr-TR" sz="1800" dirty="0" smtClean="0">
                <a:solidFill>
                  <a:srgbClr val="0070C0"/>
                </a:solidFill>
                <a:latin typeface="Times New Roman" pitchFamily="18" charset="0"/>
                <a:cs typeface="Times New Roman" pitchFamily="18" charset="0"/>
              </a:rPr>
              <a:t>Etütlere katılım , danışmaya yönlendirme, devam devamsızlık …vb. konularda destek olarak veliyi bilgilendirir.</a:t>
            </a:r>
          </a:p>
          <a:p>
            <a:pPr>
              <a:buFont typeface="Wingdings" pitchFamily="2" charset="2"/>
              <a:buChar char="v"/>
            </a:pPr>
            <a:r>
              <a:rPr lang="tr-TR" sz="1800" dirty="0" smtClean="0">
                <a:solidFill>
                  <a:srgbClr val="0070C0"/>
                </a:solidFill>
                <a:latin typeface="Times New Roman" pitchFamily="18" charset="0"/>
                <a:cs typeface="Times New Roman" pitchFamily="18" charset="0"/>
              </a:rPr>
              <a:t>Öğrencilerin, sistemi tanımaları ,üst eğitim programları ile ilgili bilgi edinmesi ve meslek eğilimlerine dair farkındalık kazanmalarına destek olur.</a:t>
            </a:r>
          </a:p>
          <a:p>
            <a:pPr>
              <a:buFont typeface="Wingdings" pitchFamily="2" charset="2"/>
              <a:buChar char="v"/>
            </a:pPr>
            <a:r>
              <a:rPr lang="tr-TR" sz="1800" dirty="0" smtClean="0">
                <a:solidFill>
                  <a:srgbClr val="0070C0"/>
                </a:solidFill>
                <a:latin typeface="Times New Roman" pitchFamily="18" charset="0"/>
                <a:cs typeface="Times New Roman" pitchFamily="18" charset="0"/>
              </a:rPr>
              <a:t>Öğrencinin herhangi konuda özel bir yeteneği varsa okul içi ve okul dışı faaliyetlere katılımına destek olur ve yönlendirir.</a:t>
            </a:r>
          </a:p>
          <a:p>
            <a:pPr>
              <a:buFont typeface="Wingdings" pitchFamily="2" charset="2"/>
              <a:buChar char="v"/>
            </a:pPr>
            <a:r>
              <a:rPr lang="tr-TR" sz="1800" dirty="0" smtClean="0">
                <a:solidFill>
                  <a:srgbClr val="0070C0"/>
                </a:solidFill>
                <a:latin typeface="Times New Roman" pitchFamily="18" charset="0"/>
                <a:cs typeface="Times New Roman" pitchFamily="18" charset="0"/>
              </a:rPr>
              <a:t>öğrenciye okul kuralları hakkında bilgi verir. Takibini yapar.</a:t>
            </a:r>
          </a:p>
          <a:p>
            <a:pPr>
              <a:buFont typeface="Wingdings" pitchFamily="2" charset="2"/>
              <a:buChar char="v"/>
            </a:pPr>
            <a:r>
              <a:rPr lang="tr-TR" sz="1800" dirty="0" smtClean="0">
                <a:solidFill>
                  <a:srgbClr val="0070C0"/>
                </a:solidFill>
                <a:latin typeface="Times New Roman" pitchFamily="18" charset="0"/>
                <a:cs typeface="Times New Roman" pitchFamily="18" charset="0"/>
              </a:rPr>
              <a:t>Öğrencinin verimli ders çalışması konusunda rehberlik birimi tarafından bireysel olarak düzenlenmiş ders çalışma planının takibini yapar.</a:t>
            </a:r>
          </a:p>
          <a:p>
            <a:pPr>
              <a:buFont typeface="Wingdings" pitchFamily="2" charset="2"/>
              <a:buChar char="v"/>
            </a:pPr>
            <a:r>
              <a:rPr lang="tr-TR" sz="1800" dirty="0" smtClean="0">
                <a:solidFill>
                  <a:srgbClr val="0070C0"/>
                </a:solidFill>
                <a:latin typeface="Times New Roman" pitchFamily="18" charset="0"/>
                <a:cs typeface="Times New Roman" pitchFamily="18" charset="0"/>
              </a:rPr>
              <a:t>Rehber öğretmen başkanlığında her ay düzenli olarak paylaşım toplantıları düzenlenerek öğrencilerin ayrıntılı bir biçimde değerlendirilmesini yapar.</a:t>
            </a:r>
          </a:p>
          <a:p>
            <a:pPr>
              <a:buFont typeface="Wingdings" pitchFamily="2" charset="2"/>
              <a:buChar char="v"/>
            </a:pPr>
            <a:r>
              <a:rPr lang="tr-TR" sz="1800" dirty="0" smtClean="0">
                <a:solidFill>
                  <a:srgbClr val="0070C0"/>
                </a:solidFill>
                <a:latin typeface="Times New Roman" pitchFamily="18" charset="0"/>
                <a:cs typeface="Times New Roman" pitchFamily="18" charset="0"/>
              </a:rPr>
              <a:t>Tüm bu çalışmaları rehberlik servisi koordinatörlüğünde yürütür.</a:t>
            </a:r>
            <a:endParaRPr lang="tr-TR" sz="1800" dirty="0">
              <a:solidFill>
                <a:srgbClr val="0070C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b="1" dirty="0" smtClean="0">
                <a:solidFill>
                  <a:srgbClr val="FF0000"/>
                </a:solidFill>
              </a:rPr>
              <a:t>KOÇ ÖĞRETMEN İLE ÖĞRENCİ İLETİŞİMİ</a:t>
            </a:r>
            <a:endParaRPr lang="tr-TR" b="1" dirty="0">
              <a:solidFill>
                <a:srgbClr val="FF0000"/>
              </a:solidFill>
            </a:endParaRPr>
          </a:p>
        </p:txBody>
      </p:sp>
      <p:sp>
        <p:nvSpPr>
          <p:cNvPr id="3" name="2 İçerik Yer Tutucusu"/>
          <p:cNvSpPr>
            <a:spLocks noGrp="1"/>
          </p:cNvSpPr>
          <p:nvPr>
            <p:ph sz="quarter" idx="1"/>
          </p:nvPr>
        </p:nvSpPr>
        <p:spPr>
          <a:xfrm>
            <a:off x="323528" y="1484784"/>
            <a:ext cx="8640960" cy="5221560"/>
          </a:xfrm>
        </p:spPr>
        <p:txBody>
          <a:bodyPr>
            <a:normAutofit/>
          </a:bodyPr>
          <a:lstStyle/>
          <a:p>
            <a:r>
              <a:rPr lang="tr-TR" dirty="0" smtClean="0">
                <a:solidFill>
                  <a:srgbClr val="FF0000"/>
                </a:solidFill>
                <a:latin typeface="Times New Roman" pitchFamily="18" charset="0"/>
                <a:cs typeface="Times New Roman" pitchFamily="18" charset="0"/>
              </a:rPr>
              <a:t>ÖĞRENCİNİN KENDİNİ TANIMASI ,İLGİ VE YETENEKLERİ İLE İLGİLİ FARKINDALIKLAR GELİŞTİREBİLMESİNE DESTEK OLUR.</a:t>
            </a:r>
          </a:p>
          <a:p>
            <a:r>
              <a:rPr lang="tr-TR" dirty="0" smtClean="0">
                <a:solidFill>
                  <a:srgbClr val="0070C0"/>
                </a:solidFill>
                <a:latin typeface="Times New Roman" pitchFamily="18" charset="0"/>
                <a:cs typeface="Times New Roman" pitchFamily="18" charset="0"/>
              </a:rPr>
              <a:t>ÖĞRENCİNİN HEDEF BELİRLEMESİNE DESTEK OLUR.</a:t>
            </a:r>
          </a:p>
          <a:p>
            <a:r>
              <a:rPr lang="tr-TR" dirty="0" smtClean="0">
                <a:solidFill>
                  <a:srgbClr val="00B050"/>
                </a:solidFill>
                <a:latin typeface="Times New Roman" pitchFamily="18" charset="0"/>
                <a:cs typeface="Times New Roman" pitchFamily="18" charset="0"/>
              </a:rPr>
              <a:t>ÖĞRENCİNİN HEDEFİ YOLUNDA MOTİVASYON DESTEĞİ SAĞLAR.</a:t>
            </a:r>
          </a:p>
          <a:p>
            <a:r>
              <a:rPr lang="tr-TR" dirty="0" smtClean="0">
                <a:solidFill>
                  <a:srgbClr val="FF3399"/>
                </a:solidFill>
                <a:latin typeface="Times New Roman" pitchFamily="18" charset="0"/>
                <a:cs typeface="Times New Roman" pitchFamily="18" charset="0"/>
              </a:rPr>
              <a:t>ÖĞRENCİ İLE ON BEŞ GÜNDE BİR GÖRÜŞME YAPAR VE VELİYE DÖNÜT SAĞLAR.</a:t>
            </a:r>
          </a:p>
          <a:p>
            <a:r>
              <a:rPr lang="tr-TR" dirty="0" smtClean="0">
                <a:solidFill>
                  <a:srgbClr val="7030A0"/>
                </a:solidFill>
                <a:latin typeface="Times New Roman" pitchFamily="18" charset="0"/>
                <a:cs typeface="Times New Roman" pitchFamily="18" charset="0"/>
              </a:rPr>
              <a:t>KOÇ ÖĞRETMEN SORUN ÇÖZMEZ, SORUNU ÇÖZMEK KONUSUNDA BİREYİN KENDİ SORUMLULUĞUNU ALMASINI SAĞLAR.</a:t>
            </a:r>
            <a:endParaRPr lang="tr-TR" dirty="0">
              <a:solidFill>
                <a:srgbClr val="7030A0"/>
              </a:solidFill>
              <a:latin typeface="Times New Roman" pitchFamily="18" charset="0"/>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274638"/>
            <a:ext cx="7772400" cy="778098"/>
          </a:xfrm>
        </p:spPr>
        <p:txBody>
          <a:bodyPr/>
          <a:lstStyle/>
          <a:p>
            <a:r>
              <a:rPr lang="tr-TR" dirty="0" smtClean="0">
                <a:solidFill>
                  <a:schemeClr val="accent2">
                    <a:lumMod val="60000"/>
                    <a:lumOff val="40000"/>
                  </a:schemeClr>
                </a:solidFill>
              </a:rPr>
              <a:t>YAZ OKULU KAMP PROGRAMI</a:t>
            </a:r>
            <a:endParaRPr lang="tr-TR" dirty="0">
              <a:solidFill>
                <a:schemeClr val="accent2">
                  <a:lumMod val="60000"/>
                  <a:lumOff val="40000"/>
                </a:schemeClr>
              </a:solidFill>
            </a:endParaRPr>
          </a:p>
        </p:txBody>
      </p:sp>
      <p:graphicFrame>
        <p:nvGraphicFramePr>
          <p:cNvPr id="77827" name="Object 3"/>
          <p:cNvGraphicFramePr>
            <a:graphicFrameLocks noChangeAspect="1"/>
          </p:cNvGraphicFramePr>
          <p:nvPr/>
        </p:nvGraphicFramePr>
        <p:xfrm>
          <a:off x="899592" y="980728"/>
          <a:ext cx="7776864" cy="5112568"/>
        </p:xfrm>
        <a:graphic>
          <a:graphicData uri="http://schemas.openxmlformats.org/presentationml/2006/ole">
            <p:oleObj spid="_x0000_s77827" name="Çalışma Sayfası" r:id="rId3" imgW="8544098" imgH="7391552" progId="Excel.Sheet.12">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8313" y="1628775"/>
            <a:ext cx="8280400" cy="4895850"/>
          </a:xfrm>
        </p:spPr>
        <p:txBody>
          <a:bodyPr>
            <a:normAutofit fontScale="92500"/>
          </a:bodyPr>
          <a:lstStyle/>
          <a:p>
            <a:pPr marL="274320" indent="-274320" algn="just" eaLnBrk="1" fontAlgn="auto" hangingPunct="1">
              <a:spcBef>
                <a:spcPts val="580"/>
              </a:spcBef>
              <a:spcAft>
                <a:spcPts val="0"/>
              </a:spcAft>
              <a:buFont typeface="Arial" charset="0"/>
              <a:buChar char="•"/>
              <a:defRPr/>
            </a:pPr>
            <a:r>
              <a:rPr lang="tr-TR" dirty="0" smtClean="0"/>
              <a:t>Ortak yapılan sınavlar, her dönem </a:t>
            </a:r>
            <a:r>
              <a:rPr lang="tr-TR" dirty="0"/>
              <a:t>2</a:t>
            </a:r>
            <a:r>
              <a:rPr lang="tr-TR" dirty="0" smtClean="0"/>
              <a:t> yazılısı olan derslerden birincisi, 3 yazılısı olan derslerden ise ikincisi olmak üzere, akademik takvime göre işlenen müfredatı kapsayacak şekilde yapılacak.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dirty="0" smtClean="0"/>
              <a:t>Ortak sınavlar iki okul gününe yayılarak yapılacak, o günlerde okullar tatil edilecek, ders yapılmayacak.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dirty="0" smtClean="0"/>
              <a:t>Sorular çoktan seçmeli (</a:t>
            </a:r>
            <a:r>
              <a:rPr lang="tr-TR" b="1" dirty="0" smtClean="0">
                <a:solidFill>
                  <a:srgbClr val="0000FF"/>
                </a:solidFill>
              </a:rPr>
              <a:t>4 seçenekli</a:t>
            </a:r>
            <a:r>
              <a:rPr lang="tr-TR" dirty="0" smtClean="0"/>
              <a:t>) olacak.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b="1" dirty="0" smtClean="0">
                <a:solidFill>
                  <a:srgbClr val="0000FF"/>
                </a:solidFill>
              </a:rPr>
              <a:t>Yanlış cevaplar doğru cevapları etkilemeyecek.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dirty="0" smtClean="0"/>
              <a:t>Sınavlarda </a:t>
            </a:r>
            <a:r>
              <a:rPr lang="tr-TR" b="1" dirty="0" smtClean="0">
                <a:solidFill>
                  <a:srgbClr val="0000FF"/>
                </a:solidFill>
              </a:rPr>
              <a:t>A , B,C  ve D diye dört kitapçık türü </a:t>
            </a:r>
            <a:r>
              <a:rPr lang="tr-TR" dirty="0" smtClean="0"/>
              <a:t>bulunacak.</a:t>
            </a:r>
          </a:p>
          <a:p>
            <a:pPr marL="274320" indent="-274320" algn="just" eaLnBrk="1" fontAlgn="auto" hangingPunct="1">
              <a:spcBef>
                <a:spcPts val="580"/>
              </a:spcBef>
              <a:spcAft>
                <a:spcPts val="0"/>
              </a:spcAft>
              <a:buFont typeface="Arial" charset="0"/>
              <a:buChar char="•"/>
              <a:defRPr/>
            </a:pPr>
            <a:endParaRPr lang="tr-TR" sz="1000" dirty="0" smtClean="0"/>
          </a:p>
          <a:p>
            <a:pPr marL="274320" indent="-274320" algn="just" eaLnBrk="1" fontAlgn="auto" hangingPunct="1">
              <a:spcBef>
                <a:spcPts val="580"/>
              </a:spcBef>
              <a:spcAft>
                <a:spcPts val="0"/>
              </a:spcAft>
              <a:buFont typeface="Arial" charset="0"/>
              <a:buChar char="•"/>
              <a:defRPr/>
            </a:pPr>
            <a:r>
              <a:rPr lang="tr-TR" dirty="0" smtClean="0"/>
              <a:t>Ortak sınavlarda öğrencilerden </a:t>
            </a:r>
            <a:r>
              <a:rPr lang="tr-TR" b="1" dirty="0" smtClean="0">
                <a:solidFill>
                  <a:srgbClr val="0000FF"/>
                </a:solidFill>
              </a:rPr>
              <a:t>ücret alınmayacak.</a:t>
            </a:r>
          </a:p>
        </p:txBody>
      </p:sp>
      <p:sp>
        <p:nvSpPr>
          <p:cNvPr id="5" name="1 Başlık"/>
          <p:cNvSpPr>
            <a:spLocks noGrp="1"/>
          </p:cNvSpPr>
          <p:nvPr>
            <p:ph type="title"/>
          </p:nvPr>
        </p:nvSpPr>
        <p:spPr>
          <a:xfrm>
            <a:off x="467544" y="188640"/>
            <a:ext cx="8352928" cy="1296144"/>
          </a:xfrm>
          <a:solidFill>
            <a:schemeClr val="accent3">
              <a:lumMod val="60000"/>
              <a:lumOff val="40000"/>
            </a:schemeClr>
          </a:solidFill>
          <a:extLst>
            <a:ext uri="{91240B29-F687-4F45-9708-019B960494DF}">
              <a14:hiddenLine xmlns:a14="http://schemas.microsoft.com/office/drawing/2010/main" xmlns="" w="9525">
                <a:solidFill>
                  <a:srgbClr val="000000"/>
                </a:solidFill>
                <a:miter lim="800000"/>
                <a:headEnd/>
                <a:tailEnd/>
              </a14:hiddenLine>
            </a:ext>
          </a:extLst>
        </p:spPr>
        <p:txBody>
          <a:bodyPr>
            <a:noAutofit/>
          </a:bodyPr>
          <a:lstStyle/>
          <a:p>
            <a:pPr algn="ctr" eaLnBrk="1" fontAlgn="auto" hangingPunct="1">
              <a:spcAft>
                <a:spcPts val="0"/>
              </a:spcAft>
              <a:defRPr/>
            </a:pPr>
            <a:r>
              <a:rPr lang="tr-TR" b="1" dirty="0" smtClean="0">
                <a:ln w="18000">
                  <a:solidFill>
                    <a:schemeClr val="accent2">
                      <a:lumMod val="75000"/>
                    </a:schemeClr>
                  </a:solidFill>
                  <a:prstDash val="solid"/>
                  <a:miter lim="800000"/>
                </a:ln>
                <a:solidFill>
                  <a:srgbClr val="00B050"/>
                </a:solidFill>
                <a:effectLst>
                  <a:outerShdw blurRad="25500" dist="23000" dir="7020000" algn="tl">
                    <a:srgbClr val="000000">
                      <a:alpha val="50000"/>
                    </a:srgbClr>
                  </a:outerShdw>
                </a:effectLst>
              </a:rPr>
              <a:t>DERSLERE GÖRE SINAVLAR NASIL GERÇEKLEŞTİRİLECEK?</a:t>
            </a:r>
            <a:endParaRPr lang="tr-TR" b="1" dirty="0">
              <a:ln w="18000">
                <a:solidFill>
                  <a:schemeClr val="accent2">
                    <a:lumMod val="75000"/>
                  </a:schemeClr>
                </a:solidFill>
                <a:prstDash val="solid"/>
                <a:miter lim="800000"/>
              </a:ln>
              <a:solidFill>
                <a:srgbClr val="00B05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827584" y="2924944"/>
            <a:ext cx="7772400" cy="1143000"/>
          </a:xfrm>
        </p:spPr>
        <p:txBody>
          <a:bodyPr>
            <a:normAutofit fontScale="90000"/>
          </a:bodyPr>
          <a:lstStyle/>
          <a:p>
            <a:r>
              <a:rPr lang="tr-TR" dirty="0" smtClean="0">
                <a:solidFill>
                  <a:srgbClr val="FF0000"/>
                </a:solidFill>
              </a:rPr>
              <a:t>TOPLANTIMIZA GÖSTERMİŞ OLDUĞUNUZ İLGİ İÇİN TEŞEKKÜRLER…</a:t>
            </a:r>
            <a:endParaRPr lang="tr-TR"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251520" y="332656"/>
            <a:ext cx="8712968" cy="720080"/>
          </a:xfrm>
          <a:prstGeom prst="rect">
            <a:avLst/>
          </a:prstGeom>
          <a:solidFill>
            <a:schemeClr val="accent3">
              <a:lumMod val="60000"/>
              <a:lumOff val="40000"/>
            </a:schemeClr>
          </a:solidFill>
        </p:spPr>
        <p:txBody>
          <a:bodyPr/>
          <a:lst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a:defRPr/>
            </a:pPr>
            <a:r>
              <a:rPr lang="tr-TR" sz="3200" b="1" dirty="0" smtClean="0">
                <a:ln w="18000">
                  <a:solidFill>
                    <a:schemeClr val="accent2">
                      <a:lumMod val="75000"/>
                    </a:schemeClr>
                  </a:solidFill>
                  <a:prstDash val="solid"/>
                  <a:miter lim="800000"/>
                </a:ln>
                <a:solidFill>
                  <a:schemeClr val="accent1">
                    <a:lumMod val="75000"/>
                  </a:schemeClr>
                </a:solidFill>
                <a:effectLst>
                  <a:outerShdw blurRad="25500" dist="23000" dir="7020000" algn="tl">
                    <a:srgbClr val="000000">
                      <a:alpha val="50000"/>
                    </a:srgbClr>
                  </a:outerShdw>
                </a:effectLst>
              </a:rPr>
              <a:t>TEOG SINAVLARININ TARİHLERİ</a:t>
            </a:r>
            <a:endParaRPr lang="tr-TR" b="1" dirty="0">
              <a:ln w="18000">
                <a:solidFill>
                  <a:schemeClr val="accent2">
                    <a:lumMod val="75000"/>
                  </a:schemeClr>
                </a:solidFill>
                <a:prstDash val="solid"/>
                <a:miter lim="800000"/>
              </a:ln>
              <a:solidFill>
                <a:schemeClr val="accent1">
                  <a:lumMod val="75000"/>
                </a:schemeClr>
              </a:solidFill>
              <a:effectLst>
                <a:outerShdw blurRad="25500" dist="23000" dir="7020000" algn="tl">
                  <a:srgbClr val="000000">
                    <a:alpha val="50000"/>
                  </a:srgbClr>
                </a:outerShdw>
              </a:effectLst>
            </a:endParaRPr>
          </a:p>
        </p:txBody>
      </p:sp>
      <p:sp>
        <p:nvSpPr>
          <p:cNvPr id="141315" name="Metin kutusu 1"/>
          <p:cNvSpPr txBox="1">
            <a:spLocks noChangeArrowheads="1"/>
          </p:cNvSpPr>
          <p:nvPr/>
        </p:nvSpPr>
        <p:spPr bwMode="auto">
          <a:xfrm>
            <a:off x="179512" y="1406525"/>
            <a:ext cx="8712968" cy="3416320"/>
          </a:xfrm>
          <a:prstGeom prst="rect">
            <a:avLst/>
          </a:prstGeom>
          <a:noFill/>
          <a:ln w="9525">
            <a:noFill/>
            <a:miter lim="800000"/>
            <a:headEnd/>
            <a:tailEnd/>
          </a:ln>
        </p:spPr>
        <p:txBody>
          <a:bodyPr wrap="square">
            <a:spAutoFit/>
          </a:bodyPr>
          <a:lstStyle/>
          <a:p>
            <a:r>
              <a:rPr lang="tr-TR" sz="3200" b="1" dirty="0">
                <a:solidFill>
                  <a:srgbClr val="0000FF"/>
                </a:solidFill>
              </a:rPr>
              <a:t>1.DÖNEM: </a:t>
            </a:r>
            <a:r>
              <a:rPr lang="tr-TR" sz="3200" dirty="0" smtClean="0"/>
              <a:t>Kasım ayının son haftası (25-26 Kasım)</a:t>
            </a:r>
            <a:endParaRPr lang="tr-TR" sz="3200" dirty="0"/>
          </a:p>
          <a:p>
            <a:r>
              <a:rPr lang="tr-TR" sz="3200" b="1" dirty="0">
                <a:solidFill>
                  <a:srgbClr val="FF0000"/>
                </a:solidFill>
              </a:rPr>
              <a:t>2.DÖNEM: </a:t>
            </a:r>
            <a:r>
              <a:rPr lang="tr-TR" sz="3200" dirty="0" smtClean="0"/>
              <a:t>Nisan ayının son haftası (27-28 Nisan)</a:t>
            </a:r>
            <a:endParaRPr lang="tr-TR" sz="3200" dirty="0"/>
          </a:p>
          <a:p>
            <a:endParaRPr lang="tr-TR" sz="3200" dirty="0"/>
          </a:p>
          <a:p>
            <a:pPr algn="ctr"/>
            <a:r>
              <a:rPr lang="tr-TR" sz="4400" dirty="0"/>
              <a:t>Tarihlerinde günde 3 sınav olmak üzere</a:t>
            </a:r>
          </a:p>
          <a:p>
            <a:pPr algn="ctr"/>
            <a:r>
              <a:rPr lang="tr-TR" sz="4400" dirty="0"/>
              <a:t>2 günde ortak sınavlar yapılacaktır.</a:t>
            </a:r>
          </a:p>
          <a:p>
            <a:endParaRPr lang="tr-TR"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251520" y="332656"/>
            <a:ext cx="8712968" cy="720080"/>
          </a:xfrm>
          <a:prstGeom prst="rect">
            <a:avLst/>
          </a:prstGeom>
          <a:solidFill>
            <a:schemeClr val="accent3">
              <a:lumMod val="60000"/>
              <a:lumOff val="40000"/>
            </a:schemeClr>
          </a:solidFill>
        </p:spPr>
        <p:txBody>
          <a:bodyPr/>
          <a:lst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a:lstStyle>
          <a:p>
            <a:pPr>
              <a:defRPr/>
            </a:pPr>
            <a:r>
              <a:rPr lang="tr-TR" sz="3200" b="1" dirty="0" smtClean="0">
                <a:ln w="18000">
                  <a:solidFill>
                    <a:srgbClr val="CCB400">
                      <a:lumMod val="75000"/>
                    </a:srgbClr>
                  </a:solidFill>
                  <a:prstDash val="solid"/>
                  <a:miter lim="800000"/>
                </a:ln>
                <a:solidFill>
                  <a:srgbClr val="D16349">
                    <a:lumMod val="75000"/>
                  </a:srgbClr>
                </a:solidFill>
                <a:effectLst>
                  <a:outerShdw blurRad="25500" dist="23000" dir="7020000" algn="tl">
                    <a:srgbClr val="000000">
                      <a:alpha val="50000"/>
                    </a:srgbClr>
                  </a:outerShdw>
                </a:effectLst>
              </a:rPr>
              <a:t>SINAVLARIN GÜNLERİ VE SAATLERİ</a:t>
            </a:r>
            <a:endParaRPr lang="tr-TR" b="1" dirty="0">
              <a:ln w="18000">
                <a:solidFill>
                  <a:srgbClr val="CCB400">
                    <a:lumMod val="75000"/>
                  </a:srgbClr>
                </a:solidFill>
                <a:prstDash val="solid"/>
                <a:miter lim="800000"/>
              </a:ln>
              <a:solidFill>
                <a:srgbClr val="D16349">
                  <a:lumMod val="75000"/>
                </a:srgbClr>
              </a:solidFill>
              <a:effectLst>
                <a:outerShdw blurRad="25500" dist="23000" dir="7020000" algn="tl">
                  <a:srgbClr val="000000">
                    <a:alpha val="50000"/>
                  </a:srgbClr>
                </a:outerShdw>
              </a:effectLst>
            </a:endParaRPr>
          </a:p>
        </p:txBody>
      </p:sp>
      <p:graphicFrame>
        <p:nvGraphicFramePr>
          <p:cNvPr id="5" name="Tablo 4"/>
          <p:cNvGraphicFramePr>
            <a:graphicFrameLocks noGrp="1"/>
          </p:cNvGraphicFramePr>
          <p:nvPr/>
        </p:nvGraphicFramePr>
        <p:xfrm>
          <a:off x="395288" y="1628775"/>
          <a:ext cx="8208912" cy="3312367"/>
        </p:xfrm>
        <a:graphic>
          <a:graphicData uri="http://schemas.openxmlformats.org/drawingml/2006/table">
            <a:tbl>
              <a:tblPr/>
              <a:tblGrid>
                <a:gridCol w="2167257"/>
                <a:gridCol w="1286809"/>
                <a:gridCol w="2594606"/>
                <a:gridCol w="2160240"/>
              </a:tblGrid>
              <a:tr h="535487">
                <a:tc>
                  <a:txBody>
                    <a:bodyPr/>
                    <a:lstStyle/>
                    <a:p>
                      <a:pPr algn="ctr" fontAlgn="ctr"/>
                      <a:r>
                        <a:rPr lang="tr-TR" sz="2400" b="1" i="0" u="none" strike="noStrike" dirty="0">
                          <a:solidFill>
                            <a:srgbClr val="FFFFFF"/>
                          </a:solidFill>
                          <a:effectLst/>
                          <a:latin typeface="Calibri"/>
                        </a:rPr>
                        <a:t>SINAV GÜNÜ</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algn="ctr" fontAlgn="ctr"/>
                      <a:r>
                        <a:rPr lang="tr-TR" sz="2400" b="1" i="0" u="none" strike="noStrike" dirty="0">
                          <a:solidFill>
                            <a:srgbClr val="FFFFFF"/>
                          </a:solidFill>
                          <a:effectLst/>
                          <a:latin typeface="Calibri"/>
                        </a:rPr>
                        <a:t>SAATİ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algn="ctr" fontAlgn="ctr"/>
                      <a:r>
                        <a:rPr lang="tr-TR" sz="2400" b="1" i="0" u="none" strike="noStrike" dirty="0">
                          <a:solidFill>
                            <a:srgbClr val="FFFFFF"/>
                          </a:solidFill>
                          <a:effectLst/>
                          <a:latin typeface="Calibri"/>
                        </a:rPr>
                        <a:t>DERS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c>
                  <a:txBody>
                    <a:bodyPr/>
                    <a:lstStyle/>
                    <a:p>
                      <a:pPr algn="ctr" fontAlgn="ctr"/>
                      <a:r>
                        <a:rPr lang="tr-TR" sz="2400" b="1" i="0" u="none" strike="noStrike" dirty="0">
                          <a:solidFill>
                            <a:srgbClr val="FFFFFF"/>
                          </a:solidFill>
                          <a:effectLst/>
                          <a:latin typeface="Calibri"/>
                        </a:rPr>
                        <a:t>SINAV SÜRESİ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62626"/>
                    </a:solidFill>
                  </a:tcPr>
                </a:tc>
              </a:tr>
              <a:tr h="395240">
                <a:tc rowSpan="3">
                  <a:txBody>
                    <a:bodyPr/>
                    <a:lstStyle/>
                    <a:p>
                      <a:pPr algn="ctr" fontAlgn="ctr"/>
                      <a:r>
                        <a:rPr lang="tr-TR" sz="2400" b="0" i="0" u="none" strike="noStrike" dirty="0" smtClean="0">
                          <a:solidFill>
                            <a:srgbClr val="000000"/>
                          </a:solidFill>
                          <a:effectLst/>
                          <a:latin typeface="Calibri"/>
                        </a:rPr>
                        <a:t>1.Oturum           25 Kasım Çarşamba</a:t>
                      </a:r>
                      <a:endParaRPr lang="tr-TR" sz="2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400" b="0" i="0" u="none" strike="noStrike" dirty="0">
                          <a:solidFill>
                            <a:srgbClr val="000000"/>
                          </a:solidFill>
                          <a:effectLst/>
                          <a:latin typeface="Calibri"/>
                        </a:rPr>
                        <a:t>09.00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400" b="0" i="0" u="none" strike="noStrike" dirty="0">
                          <a:solidFill>
                            <a:srgbClr val="000000"/>
                          </a:solidFill>
                          <a:effectLst/>
                          <a:latin typeface="Calibri"/>
                        </a:rPr>
                        <a:t>TÜRKÇE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400" b="0" i="0" u="none" strike="noStrike" dirty="0">
                          <a:solidFill>
                            <a:srgbClr val="000000"/>
                          </a:solidFill>
                          <a:effectLst/>
                          <a:latin typeface="Calibri"/>
                        </a:rPr>
                        <a:t>40 DAKİKA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95240">
                <a:tc vMerge="1">
                  <a:txBody>
                    <a:bodyPr/>
                    <a:lstStyle/>
                    <a:p>
                      <a:endParaRPr lang="tr-TR"/>
                    </a:p>
                  </a:txBody>
                  <a:tcPr/>
                </a:tc>
                <a:tc>
                  <a:txBody>
                    <a:bodyPr/>
                    <a:lstStyle/>
                    <a:p>
                      <a:pPr algn="ctr" fontAlgn="ctr"/>
                      <a:r>
                        <a:rPr lang="tr-TR" sz="2400" b="0" i="0" u="none" strike="noStrike" dirty="0">
                          <a:solidFill>
                            <a:srgbClr val="000000"/>
                          </a:solidFill>
                          <a:effectLst/>
                          <a:latin typeface="Calibri"/>
                        </a:rPr>
                        <a:t>10.30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400" b="0" i="0" u="none" strike="noStrike" dirty="0">
                          <a:solidFill>
                            <a:srgbClr val="000000"/>
                          </a:solidFill>
                          <a:effectLst/>
                          <a:latin typeface="Calibri"/>
                        </a:rPr>
                        <a:t>MATEMATİK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400" b="0" i="0" u="none" strike="noStrike" dirty="0">
                          <a:solidFill>
                            <a:srgbClr val="000000"/>
                          </a:solidFill>
                          <a:effectLst/>
                          <a:latin typeface="Calibri"/>
                        </a:rPr>
                        <a:t>40 DAKİKA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407990">
                <a:tc vMerge="1">
                  <a:txBody>
                    <a:bodyPr/>
                    <a:lstStyle/>
                    <a:p>
                      <a:endParaRPr lang="tr-TR"/>
                    </a:p>
                  </a:txBody>
                  <a:tcPr/>
                </a:tc>
                <a:tc>
                  <a:txBody>
                    <a:bodyPr/>
                    <a:lstStyle/>
                    <a:p>
                      <a:pPr algn="ctr" fontAlgn="ctr"/>
                      <a:r>
                        <a:rPr lang="tr-TR" sz="2400" b="0" i="0" u="none" strike="noStrike" dirty="0">
                          <a:solidFill>
                            <a:srgbClr val="000000"/>
                          </a:solidFill>
                          <a:effectLst/>
                          <a:latin typeface="Calibri"/>
                        </a:rPr>
                        <a:t>12.00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400" b="0" i="0" u="none" strike="noStrike" dirty="0">
                          <a:solidFill>
                            <a:srgbClr val="000000"/>
                          </a:solidFill>
                          <a:effectLst/>
                          <a:latin typeface="Calibri"/>
                        </a:rPr>
                        <a:t>DİN KÜLTÜRÜ</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algn="ctr" fontAlgn="ctr"/>
                      <a:r>
                        <a:rPr lang="tr-TR" sz="2400" b="0" i="0" u="none" strike="noStrike" dirty="0">
                          <a:solidFill>
                            <a:srgbClr val="000000"/>
                          </a:solidFill>
                          <a:effectLst/>
                          <a:latin typeface="Calibri"/>
                        </a:rPr>
                        <a:t>40 DAKİKA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r h="379940">
                <a:tc gridSpan="4">
                  <a:txBody>
                    <a:bodyPr/>
                    <a:lstStyle/>
                    <a:p>
                      <a:pPr algn="ctr" fontAlgn="ctr"/>
                      <a:r>
                        <a:rPr lang="tr-TR" sz="2400" b="0" i="0" u="none" strike="noStrike" dirty="0">
                          <a:solidFill>
                            <a:srgbClr val="000000"/>
                          </a:solidFill>
                          <a:effectLst/>
                          <a:latin typeface="Calibri"/>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r>
              <a:tr h="395240">
                <a:tc rowSpan="3">
                  <a:txBody>
                    <a:bodyPr/>
                    <a:lstStyle/>
                    <a:p>
                      <a:pPr algn="ctr" fontAlgn="ctr"/>
                      <a:r>
                        <a:rPr lang="tr-TR" sz="2400" b="0" i="0" u="none" strike="noStrike" dirty="0" smtClean="0">
                          <a:solidFill>
                            <a:srgbClr val="000000"/>
                          </a:solidFill>
                          <a:effectLst/>
                          <a:latin typeface="Calibri"/>
                        </a:rPr>
                        <a:t>2.Oturum           26 Kasım</a:t>
                      </a:r>
                      <a:r>
                        <a:rPr lang="tr-TR" sz="2400" b="0" i="0" u="none" strike="noStrike" baseline="0" dirty="0" smtClean="0">
                          <a:solidFill>
                            <a:srgbClr val="000000"/>
                          </a:solidFill>
                          <a:effectLst/>
                          <a:latin typeface="Calibri"/>
                        </a:rPr>
                        <a:t> Perşembe </a:t>
                      </a:r>
                      <a:endParaRPr lang="tr-TR" sz="2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2400" b="0" i="0" u="none" strike="noStrike" dirty="0">
                          <a:solidFill>
                            <a:srgbClr val="000000"/>
                          </a:solidFill>
                          <a:effectLst/>
                          <a:latin typeface="Calibri"/>
                        </a:rPr>
                        <a:t>09.00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2400" b="0" i="0" u="none" strike="noStrike">
                          <a:solidFill>
                            <a:srgbClr val="000000"/>
                          </a:solidFill>
                          <a:effectLst/>
                          <a:latin typeface="Calibri"/>
                        </a:rPr>
                        <a:t>FEN VE TEKNOLOJİ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2400" b="0" i="0" u="none" strike="noStrike" dirty="0">
                          <a:solidFill>
                            <a:srgbClr val="000000"/>
                          </a:solidFill>
                          <a:effectLst/>
                          <a:latin typeface="Calibri"/>
                        </a:rPr>
                        <a:t>40 DAKİKA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395240">
                <a:tc vMerge="1">
                  <a:txBody>
                    <a:bodyPr/>
                    <a:lstStyle/>
                    <a:p>
                      <a:endParaRPr lang="tr-TR"/>
                    </a:p>
                  </a:txBody>
                  <a:tcPr/>
                </a:tc>
                <a:tc>
                  <a:txBody>
                    <a:bodyPr/>
                    <a:lstStyle/>
                    <a:p>
                      <a:pPr algn="ctr" fontAlgn="ctr"/>
                      <a:r>
                        <a:rPr lang="tr-TR" sz="2400" b="0" i="0" u="none" strike="noStrike">
                          <a:solidFill>
                            <a:srgbClr val="000000"/>
                          </a:solidFill>
                          <a:effectLst/>
                          <a:latin typeface="Calibri"/>
                        </a:rPr>
                        <a:t>10.30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2400" b="0" i="0" u="none" strike="noStrike">
                          <a:solidFill>
                            <a:srgbClr val="000000"/>
                          </a:solidFill>
                          <a:effectLst/>
                          <a:latin typeface="Calibri"/>
                        </a:rPr>
                        <a:t>İNKILAP TARİHİ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2400" b="0" i="0" u="none" strike="noStrike" dirty="0">
                          <a:solidFill>
                            <a:srgbClr val="000000"/>
                          </a:solidFill>
                          <a:effectLst/>
                          <a:latin typeface="Calibri"/>
                        </a:rPr>
                        <a:t>40 DAKİKA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407990">
                <a:tc vMerge="1">
                  <a:txBody>
                    <a:bodyPr/>
                    <a:lstStyle/>
                    <a:p>
                      <a:endParaRPr lang="tr-TR"/>
                    </a:p>
                  </a:txBody>
                  <a:tcPr/>
                </a:tc>
                <a:tc>
                  <a:txBody>
                    <a:bodyPr/>
                    <a:lstStyle/>
                    <a:p>
                      <a:pPr algn="ctr" fontAlgn="ctr"/>
                      <a:r>
                        <a:rPr lang="tr-TR" sz="2400" b="0" i="0" u="none" strike="noStrike">
                          <a:solidFill>
                            <a:srgbClr val="000000"/>
                          </a:solidFill>
                          <a:effectLst/>
                          <a:latin typeface="Calibri"/>
                        </a:rPr>
                        <a:t>12.00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2400" b="0" i="0" u="none" strike="noStrike">
                          <a:solidFill>
                            <a:srgbClr val="000000"/>
                          </a:solidFill>
                          <a:effectLst/>
                          <a:latin typeface="Calibri"/>
                        </a:rPr>
                        <a:t>YABANCI DİL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B8B7"/>
                    </a:solidFill>
                  </a:tcPr>
                </a:tc>
                <a:tc>
                  <a:txBody>
                    <a:bodyPr/>
                    <a:lstStyle/>
                    <a:p>
                      <a:pPr algn="ctr" fontAlgn="ctr"/>
                      <a:r>
                        <a:rPr lang="tr-TR" sz="2400" b="0" i="0" u="none" strike="noStrike" dirty="0">
                          <a:solidFill>
                            <a:srgbClr val="000000"/>
                          </a:solidFill>
                          <a:effectLst/>
                          <a:latin typeface="Calibri"/>
                        </a:rPr>
                        <a:t>40 DAKİKA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7"/>
          <p:cNvSpPr>
            <a:spLocks noGrp="1" noChangeArrowheads="1"/>
          </p:cNvSpPr>
          <p:nvPr>
            <p:ph sz="quarter" idx="1"/>
          </p:nvPr>
        </p:nvSpPr>
        <p:spPr>
          <a:xfrm>
            <a:off x="395288" y="404813"/>
            <a:ext cx="8353425" cy="4464347"/>
          </a:xfrm>
        </p:spPr>
        <p:txBody>
          <a:bodyPr>
            <a:normAutofit fontScale="77500" lnSpcReduction="20000"/>
          </a:bodyPr>
          <a:lstStyle/>
          <a:p>
            <a:pPr marL="320040" indent="-320040" algn="ctr" eaLnBrk="1" fontAlgn="auto" hangingPunct="1">
              <a:spcAft>
                <a:spcPts val="0"/>
              </a:spcAft>
              <a:buFontTx/>
              <a:buNone/>
              <a:defRPr/>
            </a:pPr>
            <a:r>
              <a:rPr lang="tr-TR" sz="4300" b="1" dirty="0" smtClean="0">
                <a:solidFill>
                  <a:srgbClr val="0000FF"/>
                </a:solidFill>
                <a:latin typeface="Comic Sans MS" pitchFamily="66" charset="0"/>
              </a:rPr>
              <a:t>MAZARET SINAVI UYARISI!</a:t>
            </a:r>
          </a:p>
          <a:p>
            <a:pPr marL="0" indent="0" algn="just" eaLnBrk="1" fontAlgn="auto" hangingPunct="1">
              <a:spcAft>
                <a:spcPts val="0"/>
              </a:spcAft>
              <a:buFontTx/>
              <a:buNone/>
              <a:defRPr/>
            </a:pPr>
            <a:r>
              <a:rPr lang="tr-TR" sz="2800" dirty="0" smtClean="0">
                <a:latin typeface="Comic Sans MS" pitchFamily="66" charset="0"/>
              </a:rPr>
              <a:t>	</a:t>
            </a:r>
          </a:p>
          <a:p>
            <a:pPr marL="0" indent="0" algn="just" eaLnBrk="1" fontAlgn="auto" hangingPunct="1">
              <a:spcAft>
                <a:spcPts val="0"/>
              </a:spcAft>
              <a:buFontTx/>
              <a:buNone/>
              <a:defRPr/>
            </a:pPr>
            <a:endParaRPr lang="tr-TR" sz="1300" dirty="0">
              <a:latin typeface="Comic Sans MS" pitchFamily="66" charset="0"/>
            </a:endParaRPr>
          </a:p>
          <a:p>
            <a:pPr algn="just">
              <a:defRPr/>
            </a:pPr>
            <a:r>
              <a:rPr lang="tr-TR" sz="3200" dirty="0">
                <a:latin typeface="Comic Sans MS" pitchFamily="66" charset="0"/>
              </a:rPr>
              <a:t>Geçerli bir mazereti sebebiyle ortak sınava </a:t>
            </a:r>
            <a:r>
              <a:rPr lang="tr-TR" sz="3200" dirty="0" smtClean="0">
                <a:latin typeface="Comic Sans MS" pitchFamily="66" charset="0"/>
              </a:rPr>
              <a:t>giremeyen </a:t>
            </a:r>
            <a:r>
              <a:rPr lang="tr-TR" sz="3200" dirty="0">
                <a:latin typeface="Comic Sans MS" pitchFamily="66" charset="0"/>
              </a:rPr>
              <a:t>öğrenciler için önceden belirlenen bir </a:t>
            </a:r>
            <a:r>
              <a:rPr lang="tr-TR" sz="3200" dirty="0" smtClean="0">
                <a:latin typeface="Comic Sans MS" pitchFamily="66" charset="0"/>
              </a:rPr>
              <a:t> hafta sonunda </a:t>
            </a:r>
            <a:r>
              <a:rPr lang="tr-TR" sz="3200" dirty="0">
                <a:latin typeface="Comic Sans MS" pitchFamily="66" charset="0"/>
              </a:rPr>
              <a:t>mazeret sınavı </a:t>
            </a:r>
            <a:r>
              <a:rPr lang="tr-TR" sz="3200" dirty="0" smtClean="0">
                <a:latin typeface="Comic Sans MS" pitchFamily="66" charset="0"/>
              </a:rPr>
              <a:t>yapılacak.</a:t>
            </a:r>
          </a:p>
          <a:p>
            <a:pPr algn="just">
              <a:defRPr/>
            </a:pPr>
            <a:endParaRPr lang="tr-TR" sz="2600" dirty="0" smtClean="0">
              <a:latin typeface="Comic Sans MS" pitchFamily="66" charset="0"/>
            </a:endParaRPr>
          </a:p>
          <a:p>
            <a:pPr algn="just">
              <a:defRPr/>
            </a:pPr>
            <a:r>
              <a:rPr lang="tr-TR" sz="3200" dirty="0" smtClean="0">
                <a:latin typeface="Comic Sans MS" pitchFamily="66" charset="0"/>
              </a:rPr>
              <a:t>Mazeret </a:t>
            </a:r>
            <a:r>
              <a:rPr lang="tr-TR" sz="3200" dirty="0">
                <a:latin typeface="Comic Sans MS" pitchFamily="66" charset="0"/>
              </a:rPr>
              <a:t>sınavı, belirlenen </a:t>
            </a:r>
            <a:r>
              <a:rPr lang="tr-TR" sz="3200" dirty="0" smtClean="0">
                <a:latin typeface="Comic Sans MS" pitchFamily="66" charset="0"/>
              </a:rPr>
              <a:t>sınav merkezlerinde </a:t>
            </a:r>
            <a:r>
              <a:rPr lang="tr-TR" sz="3200" dirty="0">
                <a:latin typeface="Comic Sans MS" pitchFamily="66" charset="0"/>
              </a:rPr>
              <a:t>y</a:t>
            </a:r>
            <a:r>
              <a:rPr lang="tr-TR" sz="3200" dirty="0" smtClean="0">
                <a:latin typeface="Comic Sans MS" pitchFamily="66" charset="0"/>
              </a:rPr>
              <a:t>apılacak. </a:t>
            </a:r>
          </a:p>
          <a:p>
            <a:pPr algn="just">
              <a:defRPr/>
            </a:pPr>
            <a:endParaRPr lang="tr-TR" sz="2400" dirty="0" smtClean="0">
              <a:latin typeface="Comic Sans MS" pitchFamily="66" charset="0"/>
            </a:endParaRPr>
          </a:p>
          <a:p>
            <a:pPr algn="just">
              <a:defRPr/>
            </a:pPr>
            <a:r>
              <a:rPr lang="tr-TR" sz="3200" dirty="0" smtClean="0">
                <a:latin typeface="Comic Sans MS" pitchFamily="66" charset="0"/>
              </a:rPr>
              <a:t>Mazeret sınavı 1.dönem </a:t>
            </a:r>
            <a:r>
              <a:rPr lang="tr-TR" sz="3200" dirty="0" smtClean="0">
                <a:solidFill>
                  <a:srgbClr val="FF0000"/>
                </a:solidFill>
                <a:latin typeface="Comic Sans MS" pitchFamily="66" charset="0"/>
              </a:rPr>
              <a:t>A</a:t>
            </a:r>
            <a:r>
              <a:rPr lang="tr-TR" sz="3200" b="1" dirty="0" smtClean="0">
                <a:solidFill>
                  <a:srgbClr val="FF0000"/>
                </a:solidFill>
                <a:latin typeface="Comic Sans MS" pitchFamily="66" charset="0"/>
              </a:rPr>
              <a:t>ralık </a:t>
            </a:r>
            <a:r>
              <a:rPr lang="tr-TR" sz="3200" dirty="0" smtClean="0">
                <a:latin typeface="Comic Sans MS" pitchFamily="66" charset="0"/>
              </a:rPr>
              <a:t>ayında yapılacaktır.</a:t>
            </a:r>
          </a:p>
          <a:p>
            <a:pPr algn="just">
              <a:defRPr/>
            </a:pPr>
            <a:r>
              <a:rPr lang="tr-TR" sz="3200" dirty="0" smtClean="0">
                <a:latin typeface="Comic Sans MS" pitchFamily="66" charset="0"/>
              </a:rPr>
              <a:t>Mazeret sınavı 2.dönem </a:t>
            </a:r>
            <a:r>
              <a:rPr lang="tr-TR" sz="3200" dirty="0" smtClean="0">
                <a:solidFill>
                  <a:srgbClr val="FF0000"/>
                </a:solidFill>
                <a:latin typeface="Comic Sans MS" pitchFamily="66" charset="0"/>
              </a:rPr>
              <a:t>Mayıs </a:t>
            </a:r>
            <a:r>
              <a:rPr lang="tr-TR" sz="3200" b="1" dirty="0" smtClean="0">
                <a:solidFill>
                  <a:srgbClr val="FF0000"/>
                </a:solidFill>
                <a:latin typeface="Comic Sans MS" pitchFamily="66" charset="0"/>
              </a:rPr>
              <a:t> </a:t>
            </a:r>
            <a:r>
              <a:rPr lang="tr-TR" sz="3200" dirty="0" smtClean="0">
                <a:latin typeface="Comic Sans MS" pitchFamily="66" charset="0"/>
              </a:rPr>
              <a:t>ayında yapılacaktır.</a:t>
            </a:r>
          </a:p>
          <a:p>
            <a:pPr algn="just">
              <a:defRPr/>
            </a:pPr>
            <a:endParaRPr lang="tr-TR" sz="3200" dirty="0" smtClean="0">
              <a:latin typeface="Comic Sans MS" pitchFamily="66" charset="0"/>
            </a:endParaRPr>
          </a:p>
          <a:p>
            <a:pPr algn="just">
              <a:defRPr/>
            </a:pPr>
            <a:endParaRPr lang="tr-TR" sz="3200" dirty="0" smtClean="0">
              <a:latin typeface="Comic Sans MS" pitchFamily="66" charset="0"/>
            </a:endParaRPr>
          </a:p>
          <a:p>
            <a:pPr algn="just">
              <a:buNone/>
              <a:defRPr/>
            </a:pPr>
            <a:endParaRPr lang="tr-TR" sz="3200" dirty="0" smtClean="0">
              <a:latin typeface="Comic Sans MS" pitchFamily="66" charset="0"/>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sse Senedi">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Hisse Senedi">
  <a:themeElements>
    <a:clrScheme name="Hisse Senedi">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Hisse Senedi">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Hisse Senedi">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965</TotalTime>
  <Words>1972</Words>
  <Application>Microsoft Office PowerPoint</Application>
  <PresentationFormat>Ekran Gösterisi (4:3)</PresentationFormat>
  <Paragraphs>377</Paragraphs>
  <Slides>60</Slides>
  <Notes>3</Notes>
  <HiddenSlides>0</HiddenSlides>
  <MMClips>0</MMClips>
  <ScaleCrop>false</ScaleCrop>
  <HeadingPairs>
    <vt:vector size="6" baseType="variant">
      <vt:variant>
        <vt:lpstr>Tema</vt:lpstr>
      </vt:variant>
      <vt:variant>
        <vt:i4>2</vt:i4>
      </vt:variant>
      <vt:variant>
        <vt:lpstr>Katıştırılmış OLE Hizmet Programları</vt:lpstr>
      </vt:variant>
      <vt:variant>
        <vt:i4>1</vt:i4>
      </vt:variant>
      <vt:variant>
        <vt:lpstr>Slayt Başlıkları</vt:lpstr>
      </vt:variant>
      <vt:variant>
        <vt:i4>60</vt:i4>
      </vt:variant>
    </vt:vector>
  </HeadingPairs>
  <TitlesOfParts>
    <vt:vector size="63" baseType="lpstr">
      <vt:lpstr>Hisse Senedi</vt:lpstr>
      <vt:lpstr>1_Hisse Senedi</vt:lpstr>
      <vt:lpstr>Çalışma Sayfası</vt:lpstr>
      <vt:lpstr>BAŞARIYA GÖTÜREN AİLE </vt:lpstr>
      <vt:lpstr>İçerik </vt:lpstr>
      <vt:lpstr>Slayt 3</vt:lpstr>
      <vt:lpstr>Slayt 4</vt:lpstr>
      <vt:lpstr>SINAVIN UYGULANACAĞI DERSLER</vt:lpstr>
      <vt:lpstr>DERSLERE GÖRE SINAVLAR NASIL GERÇEKLEŞTİRİLECEK?</vt:lpstr>
      <vt:lpstr>Slayt 7</vt:lpstr>
      <vt:lpstr>Slayt 8</vt:lpstr>
      <vt:lpstr>Slayt 9</vt:lpstr>
      <vt:lpstr>SINAV SONUÇLARI NE ZAMAN AÇIKLANACAK?</vt:lpstr>
      <vt:lpstr>8.SINIFLARIN  PARASIZ  YATILILIK VE BURSLULUK HAKKI</vt:lpstr>
      <vt:lpstr>Slayt 12</vt:lpstr>
      <vt:lpstr>Slayt 13</vt:lpstr>
      <vt:lpstr>Slayt 14</vt:lpstr>
      <vt:lpstr>Slayt 15</vt:lpstr>
      <vt:lpstr>Slayt 16</vt:lpstr>
      <vt:lpstr>Slayt 17</vt:lpstr>
      <vt:lpstr>Slayt 18</vt:lpstr>
      <vt:lpstr>Slayt 19</vt:lpstr>
      <vt:lpstr>Ortaöğretime Yerleştirmede Esas  Alınacak Puanın Hesaplanması</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SINAVA HAZIRLANAN AİLELERE ! ÖNERİLER</vt:lpstr>
      <vt:lpstr>SINAVA HAZIRLANAN ANNE-BABALAR</vt:lpstr>
      <vt:lpstr>Slayt 35</vt:lpstr>
      <vt:lpstr>Neler Yapılmalı?</vt:lpstr>
      <vt:lpstr>SAĞLIKLI BESLENMEK ÖNEMLİ</vt:lpstr>
      <vt:lpstr>Slayt 38</vt:lpstr>
      <vt:lpstr>TELEVİZYON VE BİLGİSAYAR KONUSUNDA  SEÇİCİ VE SINIRLAYICI OLMAK ÖNEMLİ  </vt:lpstr>
      <vt:lpstr>Slayt 40</vt:lpstr>
      <vt:lpstr>Slayt 41</vt:lpstr>
      <vt:lpstr>Slayt 42</vt:lpstr>
      <vt:lpstr>Slayt 43</vt:lpstr>
      <vt:lpstr>Slayt 44</vt:lpstr>
      <vt:lpstr>Slayt 45</vt:lpstr>
      <vt:lpstr>ANNE-BABALAR</vt:lpstr>
      <vt:lpstr>Slayt 47</vt:lpstr>
      <vt:lpstr>SINAV BAŞARISINI ARTIRMAK İÇİN AİLELERE DÜŞEN GÖREVLER</vt:lpstr>
      <vt:lpstr>SINAV BAŞARISINI ARTIRMAK İÇİN AİLELERE DÜŞEN GÖREVLER</vt:lpstr>
      <vt:lpstr>SINAV BAŞARISINI ARTIRMAK İÇİN AİLELERE DÜŞEN GÖREVLER</vt:lpstr>
      <vt:lpstr>SINAV BAŞARISINI ARTIRMAK İÇİN AİLELERE DÜŞEN GÖREVLER</vt:lpstr>
      <vt:lpstr>ÇOCUK NEYİ ÖĞRENİR? </vt:lpstr>
      <vt:lpstr> </vt:lpstr>
      <vt:lpstr>OMÜ VAKFI ÖZEL ORTAOKULU KOÇLUK SİSTEMİ </vt:lpstr>
      <vt:lpstr>Okulumuzda öğrencilerimizin hedef belirlemelerine yardımcı olmak, akademik başarılarını arttırıp sosyal yönlerini geliştirmeleri, kendileri ve çevrelerine dair farkındalıklarını arttırmalarına yönelik destek sağlamak amacıyla koçluk sistemi uygulanmaktadır.</vt:lpstr>
      <vt:lpstr>Koçluk nedir?  Bireylere kendilerine ve yaşama dair farkındalık kazanmaları sürecine alternatif destektir.</vt:lpstr>
      <vt:lpstr>Koç Öğretmenin Görevleri Nelerdir?</vt:lpstr>
      <vt:lpstr>KOÇ ÖĞRETMEN İLE ÖĞRENCİ İLETİŞİMİ</vt:lpstr>
      <vt:lpstr>YAZ OKULU KAMP PROGRAMI</vt:lpstr>
      <vt:lpstr>TOPLANTIMIZA GÖSTERMİŞ OLDUĞUNUZ İLGİ İÇİN 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Bugün Nelerden Bahsedeceğiz?</dc:title>
  <dc:creator>Reh</dc:creator>
  <cp:lastModifiedBy>Reh</cp:lastModifiedBy>
  <cp:revision>149</cp:revision>
  <dcterms:created xsi:type="dcterms:W3CDTF">2014-10-01T05:21:32Z</dcterms:created>
  <dcterms:modified xsi:type="dcterms:W3CDTF">2015-10-02T14:03:04Z</dcterms:modified>
</cp:coreProperties>
</file>