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  <p:sldMasterId id="2147484147" r:id="rId2"/>
  </p:sldMasterIdLst>
  <p:notesMasterIdLst>
    <p:notesMasterId r:id="rId37"/>
  </p:notesMasterIdLst>
  <p:sldIdLst>
    <p:sldId id="925" r:id="rId3"/>
    <p:sldId id="945" r:id="rId4"/>
    <p:sldId id="443" r:id="rId5"/>
    <p:sldId id="901" r:id="rId6"/>
    <p:sldId id="918" r:id="rId7"/>
    <p:sldId id="577" r:id="rId8"/>
    <p:sldId id="578" r:id="rId9"/>
    <p:sldId id="579" r:id="rId10"/>
    <p:sldId id="580" r:id="rId11"/>
    <p:sldId id="581" r:id="rId12"/>
    <p:sldId id="582" r:id="rId13"/>
    <p:sldId id="610" r:id="rId14"/>
    <p:sldId id="914" r:id="rId15"/>
    <p:sldId id="560" r:id="rId16"/>
    <p:sldId id="932" r:id="rId17"/>
    <p:sldId id="933" r:id="rId18"/>
    <p:sldId id="565" r:id="rId19"/>
    <p:sldId id="815" r:id="rId20"/>
    <p:sldId id="816" r:id="rId21"/>
    <p:sldId id="926" r:id="rId22"/>
    <p:sldId id="927" r:id="rId23"/>
    <p:sldId id="928" r:id="rId24"/>
    <p:sldId id="929" r:id="rId25"/>
    <p:sldId id="935" r:id="rId26"/>
    <p:sldId id="890" r:id="rId27"/>
    <p:sldId id="937" r:id="rId28"/>
    <p:sldId id="938" r:id="rId29"/>
    <p:sldId id="939" r:id="rId30"/>
    <p:sldId id="940" r:id="rId31"/>
    <p:sldId id="941" r:id="rId32"/>
    <p:sldId id="942" r:id="rId33"/>
    <p:sldId id="943" r:id="rId34"/>
    <p:sldId id="944" r:id="rId35"/>
    <p:sldId id="93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166BA3B6-F568-482F-ADE1-3BF7962EF705}">
          <p14:sldIdLst>
            <p14:sldId id="925"/>
            <p14:sldId id="945"/>
            <p14:sldId id="443"/>
            <p14:sldId id="901"/>
            <p14:sldId id="918"/>
            <p14:sldId id="577"/>
            <p14:sldId id="578"/>
            <p14:sldId id="579"/>
            <p14:sldId id="580"/>
            <p14:sldId id="581"/>
            <p14:sldId id="582"/>
            <p14:sldId id="610"/>
            <p14:sldId id="914"/>
            <p14:sldId id="560"/>
            <p14:sldId id="932"/>
            <p14:sldId id="933"/>
            <p14:sldId id="565"/>
            <p14:sldId id="815"/>
            <p14:sldId id="816"/>
            <p14:sldId id="926"/>
            <p14:sldId id="927"/>
            <p14:sldId id="928"/>
            <p14:sldId id="929"/>
            <p14:sldId id="935"/>
            <p14:sldId id="890"/>
            <p14:sldId id="937"/>
            <p14:sldId id="938"/>
            <p14:sldId id="939"/>
            <p14:sldId id="940"/>
            <p14:sldId id="941"/>
            <p14:sldId id="942"/>
            <p14:sldId id="943"/>
            <p14:sldId id="944"/>
            <p14:sldId id="9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186" autoAdjust="0"/>
  </p:normalViewPr>
  <p:slideViewPr>
    <p:cSldViewPr snapToGrid="0">
      <p:cViewPr varScale="1">
        <p:scale>
          <a:sx n="79" d="100"/>
          <a:sy n="79" d="100"/>
        </p:scale>
        <p:origin x="101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6B6BA-E60B-44D5-992E-6672923C8E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FCC7376-22DF-4F79-AE41-D8EB5F0AC8C6}">
      <dgm:prSet phldrT="[Metin]" custT="1"/>
      <dgm:spPr>
        <a:ln w="3175">
          <a:solidFill>
            <a:srgbClr val="002060"/>
          </a:solidFill>
        </a:ln>
      </dgm:spPr>
      <dgm:t>
        <a:bodyPr/>
        <a:lstStyle/>
        <a:p>
          <a:pPr algn="ctr"/>
          <a:r>
            <a:rPr lang="tr-TR" sz="2400" b="1" dirty="0"/>
            <a:t>EĞİTİM BÖLGESİ ve YEREL YERLEŞTİRME</a:t>
          </a:r>
        </a:p>
        <a:p>
          <a:pPr algn="ctr"/>
          <a:r>
            <a:rPr lang="tr-TR" sz="2400" b="1" dirty="0"/>
            <a:t>(Sınavsız)  </a:t>
          </a:r>
        </a:p>
      </dgm:t>
    </dgm:pt>
    <dgm:pt modelId="{2F9DFD23-EFC3-4393-9DBA-EC5E3799A827}" type="parTrans" cxnId="{8D208FA2-5DE7-468C-AE34-B03B878669D4}">
      <dgm:prSet/>
      <dgm:spPr/>
      <dgm:t>
        <a:bodyPr/>
        <a:lstStyle/>
        <a:p>
          <a:endParaRPr lang="tr-TR"/>
        </a:p>
      </dgm:t>
    </dgm:pt>
    <dgm:pt modelId="{96CD25ED-9FDC-49CF-BA66-ECF96B74FA17}" type="sibTrans" cxnId="{8D208FA2-5DE7-468C-AE34-B03B878669D4}">
      <dgm:prSet/>
      <dgm:spPr/>
      <dgm:t>
        <a:bodyPr/>
        <a:lstStyle/>
        <a:p>
          <a:endParaRPr lang="tr-TR"/>
        </a:p>
      </dgm:t>
    </dgm:pt>
    <dgm:pt modelId="{AB62C16B-E047-471E-B5D0-A322569E6048}">
      <dgm:prSet phldrT="[Metin]" custT="1"/>
      <dgm:spPr>
        <a:ln w="3175">
          <a:solidFill>
            <a:srgbClr val="002060"/>
          </a:solidFill>
        </a:ln>
      </dgm:spPr>
      <dgm:t>
        <a:bodyPr/>
        <a:lstStyle/>
        <a:p>
          <a:r>
            <a:rPr lang="tr-TR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MERKEZİ SINAV ve MERKEZİ YERLEŞTİRME</a:t>
          </a:r>
        </a:p>
        <a:p>
          <a:r>
            <a:rPr lang="tr-TR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(Sınavla)</a:t>
          </a:r>
        </a:p>
      </dgm:t>
    </dgm:pt>
    <dgm:pt modelId="{FEC1A729-5042-44AA-BB53-1B520F0AEF71}" type="sibTrans" cxnId="{825AC803-EDA6-4CB0-B034-5B921FF23F06}">
      <dgm:prSet/>
      <dgm:spPr/>
      <dgm:t>
        <a:bodyPr/>
        <a:lstStyle/>
        <a:p>
          <a:endParaRPr lang="tr-TR"/>
        </a:p>
      </dgm:t>
    </dgm:pt>
    <dgm:pt modelId="{9FE51311-06B6-4CF1-9615-61AE76A78FEC}" type="parTrans" cxnId="{825AC803-EDA6-4CB0-B034-5B921FF23F06}">
      <dgm:prSet/>
      <dgm:spPr/>
      <dgm:t>
        <a:bodyPr/>
        <a:lstStyle/>
        <a:p>
          <a:endParaRPr lang="tr-TR"/>
        </a:p>
      </dgm:t>
    </dgm:pt>
    <dgm:pt modelId="{4A23980E-23E5-4913-9EA1-90DFA9D4BC9F}" type="pres">
      <dgm:prSet presAssocID="{15F6B6BA-E60B-44D5-992E-6672923C8E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9CD8E9-8AD7-4DFB-83B9-810FDE8B7429}" type="pres">
      <dgm:prSet presAssocID="{2FCC7376-22DF-4F79-AE41-D8EB5F0AC8C6}" presName="node" presStyleLbl="node1" presStyleIdx="0" presStyleCnt="2" custScaleX="155006" custScaleY="236374" custLinFactX="160159" custLinFactNeighborX="200000" custLinFactNeighborY="-281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05C71F-B32C-4ACA-9F3F-3A1B40B83A75}" type="pres">
      <dgm:prSet presAssocID="{96CD25ED-9FDC-49CF-BA66-ECF96B74FA17}" presName="sibTrans" presStyleCnt="0"/>
      <dgm:spPr/>
    </dgm:pt>
    <dgm:pt modelId="{7222D36B-7785-4F9B-8C83-EC4413863B93}" type="pres">
      <dgm:prSet presAssocID="{AB62C16B-E047-471E-B5D0-A322569E6048}" presName="node" presStyleLbl="node1" presStyleIdx="1" presStyleCnt="2" custScaleX="157425" custScaleY="236349" custLinFactX="-100000" custLinFactNeighborX="-122273" custLinFactNeighborY="-56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25AC803-EDA6-4CB0-B034-5B921FF23F06}" srcId="{15F6B6BA-E60B-44D5-992E-6672923C8E07}" destId="{AB62C16B-E047-471E-B5D0-A322569E6048}" srcOrd="1" destOrd="0" parTransId="{9FE51311-06B6-4CF1-9615-61AE76A78FEC}" sibTransId="{FEC1A729-5042-44AA-BB53-1B520F0AEF71}"/>
    <dgm:cxn modelId="{D8F11D67-9EAF-44A7-BF24-A75BDE32AEDE}" type="presOf" srcId="{2FCC7376-22DF-4F79-AE41-D8EB5F0AC8C6}" destId="{199CD8E9-8AD7-4DFB-83B9-810FDE8B7429}" srcOrd="0" destOrd="0" presId="urn:microsoft.com/office/officeart/2005/8/layout/default"/>
    <dgm:cxn modelId="{8D208FA2-5DE7-468C-AE34-B03B878669D4}" srcId="{15F6B6BA-E60B-44D5-992E-6672923C8E07}" destId="{2FCC7376-22DF-4F79-AE41-D8EB5F0AC8C6}" srcOrd="0" destOrd="0" parTransId="{2F9DFD23-EFC3-4393-9DBA-EC5E3799A827}" sibTransId="{96CD25ED-9FDC-49CF-BA66-ECF96B74FA17}"/>
    <dgm:cxn modelId="{48CE1E79-C9A4-4C67-9268-92B5482890B7}" type="presOf" srcId="{AB62C16B-E047-471E-B5D0-A322569E6048}" destId="{7222D36B-7785-4F9B-8C83-EC4413863B93}" srcOrd="0" destOrd="0" presId="urn:microsoft.com/office/officeart/2005/8/layout/default"/>
    <dgm:cxn modelId="{5A510102-07BC-4016-88B8-A8B71F720BD9}" type="presOf" srcId="{15F6B6BA-E60B-44D5-992E-6672923C8E07}" destId="{4A23980E-23E5-4913-9EA1-90DFA9D4BC9F}" srcOrd="0" destOrd="0" presId="urn:microsoft.com/office/officeart/2005/8/layout/default"/>
    <dgm:cxn modelId="{CFDFA761-131D-4405-88BB-664415AC1201}" type="presParOf" srcId="{4A23980E-23E5-4913-9EA1-90DFA9D4BC9F}" destId="{199CD8E9-8AD7-4DFB-83B9-810FDE8B7429}" srcOrd="0" destOrd="0" presId="urn:microsoft.com/office/officeart/2005/8/layout/default"/>
    <dgm:cxn modelId="{682A4739-9E41-4388-8C2A-361DC564AB05}" type="presParOf" srcId="{4A23980E-23E5-4913-9EA1-90DFA9D4BC9F}" destId="{4F05C71F-B32C-4ACA-9F3F-3A1B40B83A75}" srcOrd="1" destOrd="0" presId="urn:microsoft.com/office/officeart/2005/8/layout/default"/>
    <dgm:cxn modelId="{1603EA46-AB61-4036-A329-3DD7DF099C2A}" type="presParOf" srcId="{4A23980E-23E5-4913-9EA1-90DFA9D4BC9F}" destId="{7222D36B-7785-4F9B-8C83-EC4413863B9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CD8E9-8AD7-4DFB-83B9-810FDE8B7429}">
      <dsp:nvSpPr>
        <dsp:cNvPr id="0" name=""/>
        <dsp:cNvSpPr/>
      </dsp:nvSpPr>
      <dsp:spPr>
        <a:xfrm>
          <a:off x="4328382" y="0"/>
          <a:ext cx="3304465" cy="3023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/>
            <a:t>EĞİTİM BÖLGESİ ve YEREL YERLEŞTİRME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/>
            <a:t>(Sınavsız)  </a:t>
          </a:r>
        </a:p>
      </dsp:txBody>
      <dsp:txXfrm>
        <a:off x="4328382" y="0"/>
        <a:ext cx="3304465" cy="3023455"/>
      </dsp:txXfrm>
    </dsp:sp>
    <dsp:sp modelId="{7222D36B-7785-4F9B-8C83-EC4413863B93}">
      <dsp:nvSpPr>
        <dsp:cNvPr id="0" name=""/>
        <dsp:cNvSpPr/>
      </dsp:nvSpPr>
      <dsp:spPr>
        <a:xfrm>
          <a:off x="0" y="0"/>
          <a:ext cx="3356034" cy="3023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MERKEZİ SINAV ve MERKEZİ YERLEŞTİRME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(Sınavla)</a:t>
          </a:r>
        </a:p>
      </dsp:txBody>
      <dsp:txXfrm>
        <a:off x="0" y="0"/>
        <a:ext cx="3356034" cy="3023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F559B-7030-45E4-9ACD-925D507C7C8D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B0D98-237D-42D2-891D-0E5F5B7943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11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469C8-553D-4949-844E-27CE06B9874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25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469C8-553D-4949-844E-27CE06B9874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42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Merkezi Sınavı Tanıyalım</a:t>
            </a:r>
            <a:endParaRPr lang="tr-TR" b="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Sınavda A, B, C ve D olmak üzere dört ayrı tür </a:t>
            </a:r>
            <a:r>
              <a:rPr lang="tr-T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Soru Kitapçığı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kullanılmaktadır. Her sorunun dört seçeneği vardır ve yapılan her 3 yanlış, ilgili testteki 1 doğru yanıtı silmektedir.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Sınav puanını oluşturan tek unsur adayın sınavdaki netleridir. Yani öğrencinin okuldaki başarısının LGS puanına hiçbir etkisi yoktur.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469C8-553D-4949-844E-27CE06B9874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728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 Başarı Puanı (OBP) nedir? LGS puanını etkiliyor mu?</a:t>
            </a:r>
            <a:r>
              <a:rPr lang="tr-TR" sz="1200" b="1" kern="12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1200" b="1" kern="12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/>
              <a:t>Okul Başarı Puanı, öğrencilerin 6., 7. ve 8. sınıf karne notlarının ortalamasını ifade eden ve 100 üzerinden hesaplanan puandır.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Sınav puanını oluşturan tek unsur adayın sınavdaki netleridir. Yani öğrencinin okuldaki başarısının, karne ortalamasının LGS puanına hiçbir etkisi yoktur. </a:t>
            </a:r>
            <a:endParaRPr lang="tr-TR" dirty="0"/>
          </a:p>
          <a:p>
            <a:r>
              <a:rPr lang="tr-TR" dirty="0"/>
              <a:t>Ancak tercih </a:t>
            </a:r>
            <a:r>
              <a:rPr lang="tr-TR" i="1" dirty="0"/>
              <a:t>sürecinde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sınav puanının eşitliği hâlinde kriter olarak kullanılmaktadır.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469C8-553D-4949-844E-27CE06B9874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92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0070C0"/>
                </a:solidFill>
                <a:ea typeface="+mj-ea"/>
                <a:cs typeface="+mj-cs"/>
              </a:rPr>
              <a:t>Merkezi yerleştirmede ‘puan eşitliğinde hangi kriterlere göre sıralama yapılır?</a:t>
            </a:r>
          </a:p>
          <a:p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Sınav puanının eşitliği hâlinde sırasıyla: </a:t>
            </a:r>
          </a:p>
          <a:p>
            <a:pPr marL="228600" indent="-228600">
              <a:buFont typeface="+mj-lt"/>
              <a:buAutoNum type="arabicPeriod"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Ortaokul Başarı Puanı yüksek olan öğrenciye,</a:t>
            </a:r>
          </a:p>
          <a:p>
            <a:pPr marL="228600" indent="-228600">
              <a:buFont typeface="+mj-lt"/>
              <a:buAutoNum type="arabicPeriod"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Sırasıyla 8’inci, 7’nci ve 6’ncı sınıflardaki Yılsonu Başarı puanı yüksek olana,</a:t>
            </a:r>
          </a:p>
          <a:p>
            <a:pPr marL="228600" indent="-228600">
              <a:buFont typeface="+mj-lt"/>
              <a:buAutoNum type="arabicPeriod"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8.Sınıfta özürsüz devamsızlık sayısı daha az olana </a:t>
            </a:r>
          </a:p>
          <a:p>
            <a:pPr marL="228600" indent="-228600">
              <a:buFont typeface="+mj-lt"/>
              <a:buAutoNum type="arabicPeriod"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Okulu daha üst sırada tercih etmiş olana,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Yaşı küçük olan öğrenciye</a:t>
            </a:r>
          </a:p>
          <a:p>
            <a:pPr marL="0" indent="0">
              <a:buFont typeface="+mj-lt"/>
              <a:buNone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öncelik verilecektir.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tr-TR" b="1" dirty="0"/>
              <a:t>Okul başarı Puanı nedir?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Ortaokulun 6, 7 ve 8’inci sınıf seviyesinde alınan yılsonu başarı puanlarının aritmetik ortalamasıdır.</a:t>
            </a:r>
          </a:p>
          <a:p>
            <a:pPr marL="0" indent="0">
              <a:buFont typeface="+mj-lt"/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B0D98-237D-42D2-891D-0E5F5B7943C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762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469C8-553D-4949-844E-27CE06B9874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87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469C8-553D-4949-844E-27CE06B9874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240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B0D98-237D-42D2-891D-0E5F5B7943C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78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B0D98-237D-42D2-891D-0E5F5B7943C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37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İzmir’deki en yüksek puanlı ilk 10 devlet lisesi</a:t>
            </a:r>
            <a:endParaRPr lang="tr-TR" dirty="0"/>
          </a:p>
          <a:p>
            <a:r>
              <a:rPr lang="tr-TR" dirty="0"/>
              <a:t>İzmir’de puanla öğrenci alan toplam devlet okulu sayısı </a:t>
            </a:r>
            <a:r>
              <a:rPr lang="tr-TR" b="1" dirty="0"/>
              <a:t>47’dir.</a:t>
            </a:r>
            <a:r>
              <a:rPr lang="tr-TR" dirty="0"/>
              <a:t> (meslek ve imam hatip liseleri hariç)</a:t>
            </a:r>
          </a:p>
          <a:p>
            <a:r>
              <a:rPr lang="tr-TR" dirty="0"/>
              <a:t>Tabloda İzmir’deki en yüksek taban puanlı ilk 10 devlet lisesi görülmektedir.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57 okulun hepsinin taban puanlarını içeren broşürü seminer sonrası sizlerle paylaşacağız.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B0D98-237D-42D2-891D-0E5F5B7943C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39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B0D98-237D-42D2-891D-0E5F5B7943C0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84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469C8-553D-4949-844E-27CE06B9874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80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Liseye Geçiş Sistemi</a:t>
            </a:r>
            <a:endParaRPr lang="tr-TR" b="1" dirty="0"/>
          </a:p>
          <a:p>
            <a:r>
              <a:rPr lang="tr-TR" b="0" dirty="0"/>
              <a:t>Liseye Geçiş Sisteminde izlenebilecek 2 yol bulunuyor. Bunlardan bir tanesi herhangi bir sınava girmeyip eğitim</a:t>
            </a:r>
            <a:r>
              <a:rPr lang="tr-TR" b="0" baseline="0" dirty="0"/>
              <a:t> bölgesi içerisindeki ev adresine yakın liselerden bir tanesine yerleşmek. Diğeri ise merkezi sınava girerek, LGS puanıyla öğrenci alan liselere yerleşmek. Şimdi bu seçenekleri detaylı bir şekilde inceleyelim. </a:t>
            </a:r>
            <a:endParaRPr lang="tr-TR" b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7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Merkezi yerleştirme ile Hangi Okul Türlerine Yerleşilebilir?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Merkezi yerleştirme ile;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Fen liselerine,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Sosyal bilimler liselerine,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Proje uygulayan Anadolu Liselerine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Anadolu İmam Hatip Liselerine 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Mesleki ve teknik Anadolu liselerinin Anadolu teknik programlarına öğrenci alınmaktadır.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DB39-9F67-4C70-A125-4A76BA28C2B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64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Yerel yerleştirme ile Hangi Okul Türlerine Yerleşilebilir?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Yerel yerleştirme ile;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Anadolu Liseleri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Mesleki ve Teknik Liseler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İmam Hatip Liseleri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DB39-9F67-4C70-A125-4A76BA28C2B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9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b="1" dirty="0"/>
              <a:t>Sözel ve sayısal alandaki tüm dersler için 8. sınıf kazanımları esas alınmaktadır. Bu derslerde ölçülmesi hedeflenen beceriler;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248ACA"/>
                </a:solidFill>
              </a:rPr>
              <a:t>okuduğunu anlama,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248ACA"/>
                </a:solidFill>
              </a:rPr>
              <a:t>yorumlama,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248ACA"/>
                </a:solidFill>
              </a:rPr>
              <a:t>sonuç çıkarma,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248ACA"/>
                </a:solidFill>
              </a:rPr>
              <a:t>problem çözme,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248ACA"/>
                </a:solidFill>
              </a:rPr>
              <a:t>analiz yapma,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248ACA"/>
                </a:solidFill>
              </a:rPr>
              <a:t>eleştirel düşünme,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248ACA"/>
                </a:solidFill>
              </a:rPr>
              <a:t>bilimsel süreç ve benzeri becerilerini</a:t>
            </a:r>
          </a:p>
          <a:p>
            <a:r>
              <a:rPr lang="tr-TR" sz="1200" dirty="0">
                <a:solidFill>
                  <a:srgbClr val="248ACA"/>
                </a:solidFill>
              </a:rPr>
              <a:t>ölçecek nitelikte sorular yer alacaktır.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LGS sorularında 8. sınıf kazanımları esas alınmakta ancak sistemin sarmal yapısı nedeniyle sorular 6 ve 7.sınıfta edinilmesi gereken kazanımları da kapsamaktadır. 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200" dirty="0">
                <a:solidFill>
                  <a:srgbClr val="248ACA"/>
                </a:solidFill>
              </a:rPr>
              <a:t/>
            </a:r>
            <a:br>
              <a:rPr lang="tr-TR" sz="1200" dirty="0">
                <a:solidFill>
                  <a:srgbClr val="248ACA"/>
                </a:solidFill>
              </a:rPr>
            </a:b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469C8-553D-4949-844E-27CE06B9874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9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b="1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LGS Sözel ve Sayısal olarak 2 oturumda uygulanmakta, toplam </a:t>
            </a:r>
            <a:r>
              <a:rPr lang="tr-TR" sz="1800" b="1" i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90 soru sorulmakta ve 155 dakika süre verilmektedir. </a:t>
            </a:r>
            <a:endParaRPr lang="tr-TR" sz="1800" b="1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b="0" i="0" dirty="0"/>
              <a:t>Sözel alanda toplam 50 soru; sayısal alanda ise toplam 40 soru bulunacaktır. </a:t>
            </a:r>
          </a:p>
          <a:p>
            <a:r>
              <a:rPr lang="tr-TR" b="0" i="0" dirty="0"/>
              <a:t>Sınav başlangıç ve bitiş saatlerine  bakıldığında birinci oturumda yapılacak olan sözel alanın 9.30’da başladığını ve 10.45’te bittiğini görüyoruz. </a:t>
            </a:r>
            <a:r>
              <a:rPr lang="tr-TR" b="1" i="0" dirty="0"/>
              <a:t>45 dakika ara sonrasında </a:t>
            </a:r>
            <a:r>
              <a:rPr lang="tr-TR" b="0" i="0" dirty="0"/>
              <a:t>11.30’da ikinci oturum olan sayısal alan başlayacak ve bu alan da 12.50 ‘de sona erecektir. 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469C8-553D-4949-844E-27CE06B9874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87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Birinci Bölüm </a:t>
            </a:r>
            <a:r>
              <a:rPr lang="tr-TR" sz="24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Sözel Alan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Sözel Bölüm Türkçe 20; İnkılap Tarihi ve  Atatürkçülük, Din Kültürü ve Ahlak Bilgisi ve Yabancı Dil dersleri ise 10’ar soru olmak üzere 50 sorudan oluşmaktadır.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Soru başına 1,25 dakika süre düşmektedir.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469C8-553D-4949-844E-27CE06B9874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43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İkinci Bölüm </a:t>
            </a:r>
            <a:r>
              <a:rPr lang="tr-TR" sz="24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Sayısal Alan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Sayısal Bölüm Matematik ve Fen Bilimlerinden 20’şer soru olmak üzere 40 sorudan oluşmaktadır. Soru başına 2 dakika süre düşmektedir.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469C8-553D-4949-844E-27CE06B9874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15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08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53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16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6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23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8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7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949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266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0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457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985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84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9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20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412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84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85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493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80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Number+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Right Triangle 23"/>
          <p:cNvSpPr/>
          <p:nvPr userDrawn="1"/>
        </p:nvSpPr>
        <p:spPr>
          <a:xfrm rot="8100000">
            <a:off x="5942382" y="6704379"/>
            <a:ext cx="307239" cy="30723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7"/>
          <p:cNvSpPr/>
          <p:nvPr userDrawn="1"/>
        </p:nvSpPr>
        <p:spPr>
          <a:xfrm>
            <a:off x="222203" y="6256701"/>
            <a:ext cx="384047" cy="384047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106" y="6265633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32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0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46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49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01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78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4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56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ACB2D1-414A-4A7C-B8D2-B51B52FFFD90}" type="datetimeFigureOut">
              <a:rPr lang="tr-TR" smtClean="0"/>
              <a:t>5.09.2025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9E99DC-85E6-414B-9767-86824E564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3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  <p:sldLayoutId id="2147484164" r:id="rId17"/>
    <p:sldLayoutId id="214748422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3">
            <a:extLst>
              <a:ext uri="{FF2B5EF4-FFF2-40B4-BE49-F238E27FC236}">
                <a16:creationId xmlns:a16="http://schemas.microsoft.com/office/drawing/2014/main" id="{61699D74-3180-40DE-B480-86578CACE93C}"/>
              </a:ext>
            </a:extLst>
          </p:cNvPr>
          <p:cNvSpPr/>
          <p:nvPr/>
        </p:nvSpPr>
        <p:spPr>
          <a:xfrm>
            <a:off x="804672" y="1353312"/>
            <a:ext cx="10594848" cy="4520282"/>
          </a:xfrm>
          <a:prstGeom prst="roundRect">
            <a:avLst/>
          </a:prstGeom>
          <a:noFill/>
          <a:ln>
            <a:prstDash val="sysDash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6000" b="1" cap="all" dirty="0" err="1" smtClean="0">
                <a:solidFill>
                  <a:srgbClr val="FF0000"/>
                </a:solidFill>
                <a:latin typeface="Calibri" panose="020F0502020204030204"/>
                <a:cs typeface="Aparajita" panose="020B0502040204020203" pitchFamily="18" charset="0"/>
              </a:rPr>
              <a:t>Omü</a:t>
            </a:r>
            <a:r>
              <a:rPr lang="tr-TR" sz="6000" b="1" cap="all" dirty="0" smtClean="0">
                <a:solidFill>
                  <a:srgbClr val="FF0000"/>
                </a:solidFill>
                <a:latin typeface="Calibri" panose="020F0502020204030204"/>
                <a:cs typeface="Aparajita" panose="020B0502040204020203" pitchFamily="18" charset="0"/>
              </a:rPr>
              <a:t> vakfı koleji</a:t>
            </a:r>
            <a:endParaRPr kumimoji="0" lang="tr-TR" sz="6000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502040204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tr-TR" sz="6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502040204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4300" b="1" cap="all" dirty="0" smtClean="0">
                <a:solidFill>
                  <a:schemeClr val="tx1"/>
                </a:solidFill>
                <a:latin typeface="Calibri" panose="020F0502020204030204"/>
                <a:cs typeface="Aparajita" panose="020B0502040204020203" pitchFamily="18" charset="0"/>
              </a:rPr>
              <a:t>2025-2026 eğitim öğretim yılı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4300" b="1" cap="all" dirty="0" smtClean="0">
                <a:solidFill>
                  <a:schemeClr val="tx1"/>
                </a:solidFill>
                <a:latin typeface="Calibri" panose="020F0502020204030204"/>
                <a:cs typeface="Aparajita" panose="020B0502040204020203" pitchFamily="18" charset="0"/>
              </a:rPr>
              <a:t> </a:t>
            </a:r>
            <a:r>
              <a:rPr lang="tr-TR" sz="4300" b="1" cap="all" dirty="0" err="1" smtClean="0">
                <a:solidFill>
                  <a:schemeClr val="tx1"/>
                </a:solidFill>
                <a:latin typeface="Calibri" panose="020F0502020204030204"/>
                <a:cs typeface="Aparajita" panose="020B0502040204020203" pitchFamily="18" charset="0"/>
              </a:rPr>
              <a:t>lgs</a:t>
            </a:r>
            <a:r>
              <a:rPr lang="tr-TR" sz="4300" b="1" cap="all" dirty="0" smtClean="0">
                <a:solidFill>
                  <a:schemeClr val="tx1"/>
                </a:solidFill>
                <a:latin typeface="Calibri" panose="020F0502020204030204"/>
                <a:cs typeface="Aparajita" panose="020B0502040204020203" pitchFamily="18" charset="0"/>
              </a:rPr>
              <a:t> sistem tanıtımı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4300" b="1" cap="all" dirty="0" smtClean="0">
                <a:solidFill>
                  <a:schemeClr val="tx1"/>
                </a:solidFill>
                <a:latin typeface="Calibri" panose="020F0502020204030204"/>
                <a:cs typeface="Aparajita" panose="020B0502040204020203" pitchFamily="18" charset="0"/>
              </a:rPr>
              <a:t>sunumu </a:t>
            </a:r>
            <a:endParaRPr kumimoji="0" lang="tr-TR" sz="6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Aparajita" panose="020B0502040204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49763" y="578313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Puan Hesaplanırken Kullanılacak </a:t>
            </a:r>
            <a:br>
              <a:rPr lang="tr-TR" sz="32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Ağırlık Katsayıları 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C9D90F49-20F2-4A74-B3BA-B9E27647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9187"/>
              </p:ext>
            </p:extLst>
          </p:nvPr>
        </p:nvGraphicFramePr>
        <p:xfrm>
          <a:off x="1365504" y="1721313"/>
          <a:ext cx="9656064" cy="443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853">
                  <a:extLst>
                    <a:ext uri="{9D8B030D-6E8A-4147-A177-3AD203B41FA5}">
                      <a16:colId xmlns:a16="http://schemas.microsoft.com/office/drawing/2014/main" val="3337549939"/>
                    </a:ext>
                  </a:extLst>
                </a:gridCol>
                <a:gridCol w="3976211">
                  <a:extLst>
                    <a:ext uri="{9D8B030D-6E8A-4147-A177-3AD203B41FA5}">
                      <a16:colId xmlns:a16="http://schemas.microsoft.com/office/drawing/2014/main" val="749360483"/>
                    </a:ext>
                  </a:extLst>
                </a:gridCol>
              </a:tblGrid>
              <a:tr h="914195">
                <a:tc>
                  <a:txBody>
                    <a:bodyPr/>
                    <a:lstStyle/>
                    <a:p>
                      <a:r>
                        <a:rPr lang="tr-TR" sz="3200" dirty="0"/>
                        <a:t>Alt Testler </a:t>
                      </a:r>
                      <a:endParaRPr lang="tr-TR" sz="3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Ağırlık Katsayıları</a:t>
                      </a:r>
                      <a:endParaRPr lang="tr-TR" sz="3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736396"/>
                  </a:ext>
                </a:extLst>
              </a:tr>
              <a:tr h="570771">
                <a:tc>
                  <a:txBody>
                    <a:bodyPr/>
                    <a:lstStyle/>
                    <a:p>
                      <a:r>
                        <a:rPr lang="tr-TR" sz="2800" dirty="0"/>
                        <a:t>Türkçe</a:t>
                      </a:r>
                      <a:endParaRPr lang="tr-T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4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24593"/>
                  </a:ext>
                </a:extLst>
              </a:tr>
              <a:tr h="623333">
                <a:tc>
                  <a:txBody>
                    <a:bodyPr/>
                    <a:lstStyle/>
                    <a:p>
                      <a:r>
                        <a:rPr lang="tr-TR" sz="2800" dirty="0"/>
                        <a:t>Matematik</a:t>
                      </a:r>
                      <a:endParaRPr lang="tr-T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4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499633"/>
                  </a:ext>
                </a:extLst>
              </a:tr>
              <a:tr h="570771">
                <a:tc>
                  <a:txBody>
                    <a:bodyPr/>
                    <a:lstStyle/>
                    <a:p>
                      <a:r>
                        <a:rPr lang="tr-TR" sz="2800" dirty="0"/>
                        <a:t>Fen Bilimleri</a:t>
                      </a:r>
                      <a:endParaRPr lang="tr-T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4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804946"/>
                  </a:ext>
                </a:extLst>
              </a:tr>
              <a:tr h="570771">
                <a:tc>
                  <a:txBody>
                    <a:bodyPr/>
                    <a:lstStyle/>
                    <a:p>
                      <a:r>
                        <a:rPr lang="tr-TR" sz="2800" dirty="0"/>
                        <a:t>T.C. İnkılap Tarihi ve Atatürkçülük</a:t>
                      </a:r>
                      <a:endParaRPr lang="tr-T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1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25752"/>
                  </a:ext>
                </a:extLst>
              </a:tr>
              <a:tr h="570771">
                <a:tc>
                  <a:txBody>
                    <a:bodyPr/>
                    <a:lstStyle/>
                    <a:p>
                      <a:r>
                        <a:rPr lang="tr-TR" sz="2800" dirty="0"/>
                        <a:t>Din Kültürü ve Ahlak Bilgisi</a:t>
                      </a:r>
                      <a:endParaRPr lang="tr-T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1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185090"/>
                  </a:ext>
                </a:extLst>
              </a:tr>
              <a:tr h="570771">
                <a:tc>
                  <a:txBody>
                    <a:bodyPr/>
                    <a:lstStyle/>
                    <a:p>
                      <a:r>
                        <a:rPr lang="tr-TR" sz="2800" dirty="0"/>
                        <a:t>Yabancı Dil</a:t>
                      </a:r>
                      <a:endParaRPr lang="tr-T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1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27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93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819705E-624D-4DC3-8899-F86893CC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26" y="1260157"/>
            <a:ext cx="7179252" cy="64807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tr-TR" sz="44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Merkezi Sınavı Tanıyalım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0CF6F82-C590-4F13-ACF5-42828171CEA3}"/>
              </a:ext>
            </a:extLst>
          </p:cNvPr>
          <p:cNvSpPr/>
          <p:nvPr/>
        </p:nvSpPr>
        <p:spPr>
          <a:xfrm>
            <a:off x="1714560" y="2337435"/>
            <a:ext cx="9038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Sınavda A, B, C ve D olmak üzere dört ayrı tür </a:t>
            </a:r>
            <a:r>
              <a:rPr kumimoji="0" lang="tr-TR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Soru Kitapçığı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kullanılacaktır.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rgbClr val="3550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Her sorunun dört seçeneği vardır ve yapılan her 3 yanlış, ilgili testteki 1 doğru yanıtı silmektedir.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>
            <a:extLst>
              <a:ext uri="{FF2B5EF4-FFF2-40B4-BE49-F238E27FC236}">
                <a16:creationId xmlns:a16="http://schemas.microsoft.com/office/drawing/2014/main" id="{3C5A601D-0B1C-4A61-B57F-A85D8348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854" y="2236825"/>
            <a:ext cx="9144000" cy="22043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tr-TR" sz="49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 Başarı Puanı (OBP) nedir?</a:t>
            </a:r>
            <a:br>
              <a:rPr lang="tr-TR" sz="49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9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49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9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LGS puanını etkiliyor mu?</a:t>
            </a:r>
            <a:r>
              <a:rPr lang="tr-TR" sz="4900" b="1" kern="12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4900" b="1" kern="12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900" b="1" kern="1200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9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67398" y="1277322"/>
            <a:ext cx="4988613" cy="616979"/>
            <a:chOff x="1315498" y="1139984"/>
            <a:chExt cx="3741460" cy="462734"/>
          </a:xfrm>
        </p:grpSpPr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1315499" y="1139984"/>
              <a:ext cx="2031710" cy="24617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Okul Başarı Puanı (OBP)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1315498" y="1448877"/>
              <a:ext cx="3741460" cy="1538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Ortaokul Başarı Puanı yüksek olan öğrenciye,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</p:grpSp>
      <p:sp>
        <p:nvSpPr>
          <p:cNvPr id="21" name="Text Placeholder 3"/>
          <p:cNvSpPr txBox="1">
            <a:spLocks/>
          </p:cNvSpPr>
          <p:nvPr/>
        </p:nvSpPr>
        <p:spPr>
          <a:xfrm>
            <a:off x="895398" y="1112000"/>
            <a:ext cx="833562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950757" y="5222471"/>
            <a:ext cx="4976284" cy="616979"/>
            <a:chOff x="1324745" y="2144505"/>
            <a:chExt cx="3732213" cy="462734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324745" y="2144505"/>
              <a:ext cx="326195" cy="24617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Yaşı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324745" y="2453398"/>
              <a:ext cx="3732213" cy="1538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Yaşı küçük olan öğrenciye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 Placeholder 3"/>
          <p:cNvSpPr txBox="1">
            <a:spLocks/>
          </p:cNvSpPr>
          <p:nvPr/>
        </p:nvSpPr>
        <p:spPr>
          <a:xfrm>
            <a:off x="895398" y="2223773"/>
            <a:ext cx="833562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784039" y="2463205"/>
            <a:ext cx="5143002" cy="616979"/>
            <a:chOff x="1313830" y="2893329"/>
            <a:chExt cx="3857252" cy="462734"/>
          </a:xfrm>
        </p:grpSpPr>
        <p:sp>
          <p:nvSpPr>
            <p:cNvPr id="25" name="Text Placeholder 3"/>
            <p:cNvSpPr txBox="1">
              <a:spLocks/>
            </p:cNvSpPr>
            <p:nvPr/>
          </p:nvSpPr>
          <p:spPr>
            <a:xfrm>
              <a:off x="1313830" y="2893329"/>
              <a:ext cx="2279086" cy="24617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Yıl Sonu Başarı Puanı (YBP)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313830" y="3202222"/>
              <a:ext cx="3857252" cy="1538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8’inci, 7’nci ve 6’ncı sınıflardaki yılsonu başarı puanı daha yüksek olana,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Text Placeholder 3"/>
          <p:cNvSpPr txBox="1">
            <a:spLocks/>
          </p:cNvSpPr>
          <p:nvPr/>
        </p:nvSpPr>
        <p:spPr>
          <a:xfrm>
            <a:off x="895398" y="3208658"/>
            <a:ext cx="833563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tr-TR" sz="6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3"/>
          <p:cNvGrpSpPr/>
          <p:nvPr/>
        </p:nvGrpSpPr>
        <p:grpSpPr>
          <a:xfrm>
            <a:off x="1906083" y="4361758"/>
            <a:ext cx="5340523" cy="402392"/>
            <a:chOff x="1315499" y="3928908"/>
            <a:chExt cx="4005392" cy="301794"/>
          </a:xfrm>
        </p:grpSpPr>
        <p:sp>
          <p:nvSpPr>
            <p:cNvPr id="40" name="Text Placeholder 3"/>
            <p:cNvSpPr txBox="1">
              <a:spLocks/>
            </p:cNvSpPr>
            <p:nvPr/>
          </p:nvSpPr>
          <p:spPr>
            <a:xfrm>
              <a:off x="1315499" y="3928908"/>
              <a:ext cx="1236925" cy="24617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Tercih Önceliği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1315499" y="4076861"/>
              <a:ext cx="4005392" cy="1538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</p:grpSp>
      <p:sp>
        <p:nvSpPr>
          <p:cNvPr id="42" name="Text Placeholder 3"/>
          <p:cNvSpPr txBox="1">
            <a:spLocks/>
          </p:cNvSpPr>
          <p:nvPr/>
        </p:nvSpPr>
        <p:spPr>
          <a:xfrm>
            <a:off x="869363" y="4174944"/>
            <a:ext cx="833563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tr-TR" sz="6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9BE7D85-7C75-48BC-8F1C-A048954E7D3C}"/>
              </a:ext>
            </a:extLst>
          </p:cNvPr>
          <p:cNvSpPr txBox="1">
            <a:spLocks/>
          </p:cNvSpPr>
          <p:nvPr/>
        </p:nvSpPr>
        <p:spPr>
          <a:xfrm>
            <a:off x="1867398" y="4773616"/>
            <a:ext cx="5340523" cy="2051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Okulu daha üst sırada tercih etmiş olana,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A71B57A-567F-4F66-A8CC-02D7D121170A}"/>
              </a:ext>
            </a:extLst>
          </p:cNvPr>
          <p:cNvSpPr/>
          <p:nvPr/>
        </p:nvSpPr>
        <p:spPr>
          <a:xfrm>
            <a:off x="1435885" y="568293"/>
            <a:ext cx="9515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Merkezi yerleştirmede ‘puan eşitliği’ olursa!!!</a:t>
            </a:r>
          </a:p>
        </p:txBody>
      </p:sp>
      <p:grpSp>
        <p:nvGrpSpPr>
          <p:cNvPr id="27" name="Group 32">
            <a:extLst>
              <a:ext uri="{FF2B5EF4-FFF2-40B4-BE49-F238E27FC236}">
                <a16:creationId xmlns:a16="http://schemas.microsoft.com/office/drawing/2014/main" id="{9531E225-3A7E-C34D-72B6-0C2E4310805B}"/>
              </a:ext>
            </a:extLst>
          </p:cNvPr>
          <p:cNvGrpSpPr/>
          <p:nvPr/>
        </p:nvGrpSpPr>
        <p:grpSpPr>
          <a:xfrm>
            <a:off x="1867398" y="3409568"/>
            <a:ext cx="4990837" cy="616979"/>
            <a:chOff x="1313830" y="2893329"/>
            <a:chExt cx="3743128" cy="462734"/>
          </a:xfrm>
        </p:grpSpPr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7A73877B-649A-56F5-8EE8-BF9383DFA048}"/>
                </a:ext>
              </a:extLst>
            </p:cNvPr>
            <p:cNvSpPr txBox="1">
              <a:spLocks/>
            </p:cNvSpPr>
            <p:nvPr/>
          </p:nvSpPr>
          <p:spPr>
            <a:xfrm>
              <a:off x="1313830" y="2893329"/>
              <a:ext cx="1008305" cy="24617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133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Devamsızlık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id="{361AB8F7-1B9B-92F1-2560-1F75F837A326}"/>
                </a:ext>
              </a:extLst>
            </p:cNvPr>
            <p:cNvSpPr txBox="1">
              <a:spLocks/>
            </p:cNvSpPr>
            <p:nvPr/>
          </p:nvSpPr>
          <p:spPr>
            <a:xfrm>
              <a:off x="1313830" y="3202222"/>
              <a:ext cx="3743128" cy="1538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8.Sınıfta özürsüz devamsızlık sayısı daha az olana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</p:grp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237C47B-25EB-5543-1176-DADB85B9B729}"/>
              </a:ext>
            </a:extLst>
          </p:cNvPr>
          <p:cNvSpPr txBox="1">
            <a:spLocks/>
          </p:cNvSpPr>
          <p:nvPr/>
        </p:nvSpPr>
        <p:spPr>
          <a:xfrm>
            <a:off x="910201" y="5026827"/>
            <a:ext cx="833563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tr-TR" sz="6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30AEB93-2C5E-7740-FC27-E674CBC91AE5}"/>
              </a:ext>
            </a:extLst>
          </p:cNvPr>
          <p:cNvSpPr txBox="1"/>
          <p:nvPr/>
        </p:nvSpPr>
        <p:spPr>
          <a:xfrm>
            <a:off x="4065764" y="5540243"/>
            <a:ext cx="20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öncelik verilecektir.</a:t>
            </a:r>
          </a:p>
        </p:txBody>
      </p:sp>
    </p:spTree>
    <p:extLst>
      <p:ext uri="{BB962C8B-B14F-4D97-AF65-F5344CB8AC3E}">
        <p14:creationId xmlns:p14="http://schemas.microsoft.com/office/powerpoint/2010/main" val="33430004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>
            <a:extLst>
              <a:ext uri="{FF2B5EF4-FFF2-40B4-BE49-F238E27FC236}">
                <a16:creationId xmlns:a16="http://schemas.microsoft.com/office/drawing/2014/main" id="{3C5A601D-0B1C-4A61-B57F-A85D8348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94982"/>
            <a:ext cx="9144000" cy="15948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sz="49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4900" b="1" kern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025-LGS </a:t>
            </a:r>
            <a:r>
              <a:rPr lang="tr-TR" sz="4900" b="1" kern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4900" b="1" kern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900" b="1" kern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İstatistikleri</a:t>
            </a:r>
            <a:endParaRPr lang="en-US" sz="49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C00000"/>
                </a:solidFill>
              </a:rPr>
              <a:t>YILLARA GÖRE TESTLERİN DOĞRU CEVAP ORTALAMALARI</a:t>
            </a:r>
            <a:endParaRPr lang="tr-TR" dirty="0">
              <a:solidFill>
                <a:srgbClr val="C00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55645"/>
              </p:ext>
            </p:extLst>
          </p:nvPr>
        </p:nvGraphicFramePr>
        <p:xfrm>
          <a:off x="837888" y="2285999"/>
          <a:ext cx="10516223" cy="4033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45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45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5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1" u="none" strike="noStrike" dirty="0">
                          <a:effectLst/>
                        </a:rPr>
                        <a:t>TESTLER</a:t>
                      </a:r>
                      <a:endParaRPr lang="tr-TR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300" b="1" u="none" strike="noStrike" dirty="0">
                          <a:effectLst/>
                        </a:rPr>
                        <a:t>soru sayısı</a:t>
                      </a:r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</a:rPr>
                        <a:t>2021 Doğru Ortalaması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</a:rPr>
                        <a:t>2022 Doğru Ortalaması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</a:rPr>
                        <a:t>2023 Doğru Ortalaması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</a:rPr>
                        <a:t>2024 Doğru Ortalaması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</a:rPr>
                        <a:t>2025 Doğru Ortalaması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1" u="none" strike="noStrike" dirty="0">
                          <a:effectLst/>
                        </a:rPr>
                        <a:t> </a:t>
                      </a:r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Türkçe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>
                          <a:effectLst/>
                        </a:rPr>
                        <a:t>20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9,41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9,22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9,99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9,63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8,4</a:t>
                      </a:r>
                      <a:endParaRPr lang="tr-T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Fen Bilimleri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8,04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9,5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9,1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8,63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8,8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Matematik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4,2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4,74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5,95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6,54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5,6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Din Kültürü Ve Ahlak Bilgisi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>
                          <a:effectLst/>
                        </a:rPr>
                        <a:t>10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6,35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6,45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6,23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5,74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5,9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T.C. İnkılap Tarihi ve Atatürkçülük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5,23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5,54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6,06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4,68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4,9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75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Yabancı Dil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4,93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4,59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4,91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5,15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4,4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6401" y="833932"/>
            <a:ext cx="11214100" cy="448283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YILLARA </a:t>
            </a:r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GÖRE TÜM </a:t>
            </a: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SORULARI DOĞRU </a:t>
            </a:r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YANITLAYAN ÖĞRENCİ </a:t>
            </a: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SAYILARI</a:t>
            </a:r>
            <a:b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tr-TR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682126"/>
              </p:ext>
            </p:extLst>
          </p:nvPr>
        </p:nvGraphicFramePr>
        <p:xfrm>
          <a:off x="152297" y="1096704"/>
          <a:ext cx="11722308" cy="560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Sınav</a:t>
                      </a:r>
                      <a:endParaRPr lang="tr-TR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Sınava Giren Öğrenci Sayısı</a:t>
                      </a:r>
                      <a:endParaRPr lang="tr-TR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Tüm soruları Doğru Yanıtlayan Öğrenci Sayısı</a:t>
                      </a:r>
                      <a:endParaRPr lang="tr-TR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2015-TEOG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1.108.182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4742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3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1193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2016-TEOG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1.176.714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1525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33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987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2017-TEOG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1.185.328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MEB açıklamadı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33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17.000 (tahmini)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2018-LGS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971.617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2019-LGS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1.029.555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565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2020-LGS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1.472.088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181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2021-LGS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1.038.492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97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2022-LGS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1.031.799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193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2023-LGS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1.030.195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562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2024-LGS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>
                          <a:effectLst/>
                        </a:rPr>
                        <a:t>992.906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352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8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u="none" strike="noStrike">
                          <a:effectLst/>
                        </a:rPr>
                        <a:t>2025 LGS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u="none" strike="noStrike" dirty="0">
                          <a:effectLst/>
                        </a:rPr>
                        <a:t>963.412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800" b="1" u="none" strike="noStrike" dirty="0">
                          <a:effectLst/>
                        </a:rPr>
                        <a:t>719</a:t>
                      </a:r>
                      <a:endParaRPr lang="tr-T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7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196" y="42859"/>
            <a:ext cx="9049607" cy="51033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İstanbul’daki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Yüksek Puanlı ilk </a:t>
            </a:r>
            <a:r>
              <a:rPr lang="tr-TR" sz="2400" b="1" cap="none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devlet lisesi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2 Metin kutusu"/>
          <p:cNvSpPr txBox="1"/>
          <p:nvPr/>
        </p:nvSpPr>
        <p:spPr>
          <a:xfrm>
            <a:off x="7162143" y="6550028"/>
            <a:ext cx="25921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41F9A0D4-08E0-EFEF-F88B-3A7B1AFBD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92679"/>
              </p:ext>
            </p:extLst>
          </p:nvPr>
        </p:nvGraphicFramePr>
        <p:xfrm>
          <a:off x="147485" y="553189"/>
          <a:ext cx="11754464" cy="5909949"/>
        </p:xfrm>
        <a:graphic>
          <a:graphicData uri="http://schemas.openxmlformats.org/drawingml/2006/table">
            <a:tbl>
              <a:tblPr/>
              <a:tblGrid>
                <a:gridCol w="4627329">
                  <a:extLst>
                    <a:ext uri="{9D8B030D-6E8A-4147-A177-3AD203B41FA5}">
                      <a16:colId xmlns:a16="http://schemas.microsoft.com/office/drawing/2014/main" val="3014383623"/>
                    </a:ext>
                  </a:extLst>
                </a:gridCol>
                <a:gridCol w="2395183">
                  <a:extLst>
                    <a:ext uri="{9D8B030D-6E8A-4147-A177-3AD203B41FA5}">
                      <a16:colId xmlns:a16="http://schemas.microsoft.com/office/drawing/2014/main" val="2461552900"/>
                    </a:ext>
                  </a:extLst>
                </a:gridCol>
                <a:gridCol w="764635">
                  <a:extLst>
                    <a:ext uri="{9D8B030D-6E8A-4147-A177-3AD203B41FA5}">
                      <a16:colId xmlns:a16="http://schemas.microsoft.com/office/drawing/2014/main" val="830185119"/>
                    </a:ext>
                  </a:extLst>
                </a:gridCol>
                <a:gridCol w="1002544">
                  <a:extLst>
                    <a:ext uri="{9D8B030D-6E8A-4147-A177-3AD203B41FA5}">
                      <a16:colId xmlns:a16="http://schemas.microsoft.com/office/drawing/2014/main" val="3767557614"/>
                    </a:ext>
                  </a:extLst>
                </a:gridCol>
                <a:gridCol w="929495">
                  <a:extLst>
                    <a:ext uri="{9D8B030D-6E8A-4147-A177-3AD203B41FA5}">
                      <a16:colId xmlns:a16="http://schemas.microsoft.com/office/drawing/2014/main" val="2097469590"/>
                    </a:ext>
                  </a:extLst>
                </a:gridCol>
                <a:gridCol w="1118829">
                  <a:extLst>
                    <a:ext uri="{9D8B030D-6E8A-4147-A177-3AD203B41FA5}">
                      <a16:colId xmlns:a16="http://schemas.microsoft.com/office/drawing/2014/main" val="1916682045"/>
                    </a:ext>
                  </a:extLst>
                </a:gridCol>
                <a:gridCol w="916449">
                  <a:extLst>
                    <a:ext uri="{9D8B030D-6E8A-4147-A177-3AD203B41FA5}">
                      <a16:colId xmlns:a16="http://schemas.microsoft.com/office/drawing/2014/main" val="1196607220"/>
                    </a:ext>
                  </a:extLst>
                </a:gridCol>
              </a:tblGrid>
              <a:tr h="65617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Okul Adı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Okul Türü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Öğretim Süresi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Öğretim Şekli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Pansiyon Durumu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Yabancı Dili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2025 -LGS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Taban Puanı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24650"/>
                  </a:ext>
                </a:extLst>
              </a:tr>
              <a:tr h="5050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İSTANBUL / FATİH / İstanbul Erkek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Sınıfı Bulunan Anadolu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+ 4 yıl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Pansiyon (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Kız/Erkek)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Almanca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863331"/>
                  </a:ext>
                </a:extLst>
              </a:tr>
              <a:tr h="5050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İSTANBUL / BEYOĞLU / Galatasaray Üniversitesi Galatasaray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Sınıfı Bulunan Anadolu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+ 4 yıl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Pansiyon (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Kız/Erkek)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Fransızca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227680"/>
                  </a:ext>
                </a:extLst>
              </a:tr>
              <a:tr h="5050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İSTANBUL / BEŞİKTAŞ / Kabataş Erkek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Sınıfı Bulunan Anadolu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+ 4 yıl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Pansiyon (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Erkek)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Almanca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654035"/>
                  </a:ext>
                </a:extLst>
              </a:tr>
              <a:tr h="5050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İSTANBUL / BEŞİKTAŞ / Kabataş Erkek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Sınıfı Bulunan Anadolu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+ 4 yıl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Pansiyon (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Erkek)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265486"/>
                  </a:ext>
                </a:extLst>
              </a:tr>
              <a:tr h="5050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İSTANBUL / KADIKÖY / İstanbul Atatürk Fen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Sınıfı Bulunan Fen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+ 4 yıl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Pansiyon (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Kız/Erkek)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Almanca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495,3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329251"/>
                  </a:ext>
                </a:extLst>
              </a:tr>
              <a:tr h="5050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İSTANBUL / KADIKÖY / İstanbul Atatürk Fen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Sınıfı Bulunan Fen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+ 4 yıl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Pansiyon (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Kız/Erkek)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493,9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286615"/>
                  </a:ext>
                </a:extLst>
              </a:tr>
              <a:tr h="5050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İSTANBUL / FATİH / Cağaloğlu Anadolu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Sınıfı Bulunan Anadolu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+ 4 yıl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Pansiyon (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Kız)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Almanca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493,9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872196"/>
                  </a:ext>
                </a:extLst>
              </a:tr>
              <a:tr h="5050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İSTANBUL / ÜSKÜDAR / Hüseyin Avni Sözen Anadolu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Sınıfı Bulunan Anadolu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+ 4 yıl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Pansiyon Yok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Almanca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493,9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226983"/>
                  </a:ext>
                </a:extLst>
              </a:tr>
              <a:tr h="5050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İSTANBUL / FATİH / Çapa Fen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Fen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 yıl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Pansiyon (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Kız/Erkek)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487,9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202388"/>
                  </a:ext>
                </a:extLst>
              </a:tr>
              <a:tr h="5050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İSTANBUL / ÜSKÜDAR / Hüseyin Avni Sözen Anadolu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Sınıfı Bulunan Anadolu Lisesi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Hazırlık + 4 yıl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Pansiyon Yok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489,1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669" marR="5669" marT="5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73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0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23" y="341300"/>
            <a:ext cx="7421355" cy="378028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Ankara’daki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Yüksek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uanlı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Liseler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2 Metin kutusu"/>
          <p:cNvSpPr txBox="1"/>
          <p:nvPr/>
        </p:nvSpPr>
        <p:spPr>
          <a:xfrm>
            <a:off x="7162143" y="6550028"/>
            <a:ext cx="25921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33C1CB90-C224-8953-0BE0-AEEFB6550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66552"/>
              </p:ext>
            </p:extLst>
          </p:nvPr>
        </p:nvGraphicFramePr>
        <p:xfrm>
          <a:off x="2" y="965195"/>
          <a:ext cx="12191999" cy="5753104"/>
        </p:xfrm>
        <a:graphic>
          <a:graphicData uri="http://schemas.openxmlformats.org/drawingml/2006/table">
            <a:tbl>
              <a:tblPr/>
              <a:tblGrid>
                <a:gridCol w="4794136">
                  <a:extLst>
                    <a:ext uri="{9D8B030D-6E8A-4147-A177-3AD203B41FA5}">
                      <a16:colId xmlns:a16="http://schemas.microsoft.com/office/drawing/2014/main" val="1778890139"/>
                    </a:ext>
                  </a:extLst>
                </a:gridCol>
                <a:gridCol w="1657532">
                  <a:extLst>
                    <a:ext uri="{9D8B030D-6E8A-4147-A177-3AD203B41FA5}">
                      <a16:colId xmlns:a16="http://schemas.microsoft.com/office/drawing/2014/main" val="683301430"/>
                    </a:ext>
                  </a:extLst>
                </a:gridCol>
                <a:gridCol w="992564">
                  <a:extLst>
                    <a:ext uri="{9D8B030D-6E8A-4147-A177-3AD203B41FA5}">
                      <a16:colId xmlns:a16="http://schemas.microsoft.com/office/drawing/2014/main" val="3600622560"/>
                    </a:ext>
                  </a:extLst>
                </a:gridCol>
                <a:gridCol w="1306877">
                  <a:extLst>
                    <a:ext uri="{9D8B030D-6E8A-4147-A177-3AD203B41FA5}">
                      <a16:colId xmlns:a16="http://schemas.microsoft.com/office/drawing/2014/main" val="541280367"/>
                    </a:ext>
                  </a:extLst>
                </a:gridCol>
                <a:gridCol w="1521932">
                  <a:extLst>
                    <a:ext uri="{9D8B030D-6E8A-4147-A177-3AD203B41FA5}">
                      <a16:colId xmlns:a16="http://schemas.microsoft.com/office/drawing/2014/main" val="2442216680"/>
                    </a:ext>
                  </a:extLst>
                </a:gridCol>
                <a:gridCol w="827139">
                  <a:extLst>
                    <a:ext uri="{9D8B030D-6E8A-4147-A177-3AD203B41FA5}">
                      <a16:colId xmlns:a16="http://schemas.microsoft.com/office/drawing/2014/main" val="3863919567"/>
                    </a:ext>
                  </a:extLst>
                </a:gridCol>
                <a:gridCol w="1091819">
                  <a:extLst>
                    <a:ext uri="{9D8B030D-6E8A-4147-A177-3AD203B41FA5}">
                      <a16:colId xmlns:a16="http://schemas.microsoft.com/office/drawing/2014/main" val="3019138319"/>
                    </a:ext>
                  </a:extLst>
                </a:gridCol>
              </a:tblGrid>
              <a:tr h="10805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Okul Adı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Okul Türü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Öğretim Süresi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Öğretim Şekli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Pansiyon Durumu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Yabancı Dili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2025 LGS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Taban Puanı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781784"/>
                  </a:ext>
                </a:extLst>
              </a:tr>
              <a:tr h="5532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ANKARA / ÇANKAYA / Ankara 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yıl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Pansiyon(Kız/Erkek)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494,5234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147060"/>
                  </a:ext>
                </a:extLst>
              </a:tr>
              <a:tr h="5532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ANKARA / ÇANKAYA / Prof. Dr. Aziz Sancar 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yıl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Pansiyon(Kız)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493,8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462459"/>
                  </a:ext>
                </a:extLst>
              </a:tr>
              <a:tr h="5532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ANKARA / PURSAKLAR / Ankara Pursaklar 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yıl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Pansiyon(Kız/Erkek)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489,01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991426"/>
                  </a:ext>
                </a:extLst>
              </a:tr>
              <a:tr h="5447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ANKARA / YENİMAHALLE / Atatürk Anadolu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Anadolu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yıl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 Yok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481,73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427316"/>
                  </a:ext>
                </a:extLst>
              </a:tr>
              <a:tr h="54477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ANKARA / ÇANKAYA / Cumhuriyet 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yıl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Pansiyon(Erkek)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477,3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941417"/>
                  </a:ext>
                </a:extLst>
              </a:tr>
              <a:tr h="5447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ANKARA / YENİMAHALLE / Yenimahalle 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yıl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Pansiyon(Kız)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474,69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948878"/>
                  </a:ext>
                </a:extLst>
              </a:tr>
              <a:tr h="5532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ANKARA / ETİMESGUT / 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Özkent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Akbilek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Fen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yıl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Pansiyon(Kız/Erkek)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470,75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638069"/>
                  </a:ext>
                </a:extLst>
              </a:tr>
              <a:tr h="8252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ANKARA / ÇANKAYA / Ankara Atatürk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Sınıfı Bulunan Anadolu Lisesi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+ 4 yıl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 Yok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462,68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11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9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588" y="253525"/>
            <a:ext cx="7057124" cy="5715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İzmir’deki </a:t>
            </a:r>
            <a:r>
              <a:rPr lang="tr-TR" sz="2400" b="1" cap="none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üksek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tr-TR" sz="2400" b="1" cap="none" noProof="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uanlı Liseler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2 Metin kutusu"/>
          <p:cNvSpPr txBox="1"/>
          <p:nvPr/>
        </p:nvSpPr>
        <p:spPr>
          <a:xfrm>
            <a:off x="7162143" y="6550028"/>
            <a:ext cx="25921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1B89C410-55D8-0204-5C36-28E46A06A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92677"/>
              </p:ext>
            </p:extLst>
          </p:nvPr>
        </p:nvGraphicFramePr>
        <p:xfrm>
          <a:off x="60960" y="955057"/>
          <a:ext cx="12077701" cy="5464939"/>
        </p:xfrm>
        <a:graphic>
          <a:graphicData uri="http://schemas.openxmlformats.org/drawingml/2006/table">
            <a:tbl>
              <a:tblPr/>
              <a:tblGrid>
                <a:gridCol w="3118392">
                  <a:extLst>
                    <a:ext uri="{9D8B030D-6E8A-4147-A177-3AD203B41FA5}">
                      <a16:colId xmlns:a16="http://schemas.microsoft.com/office/drawing/2014/main" val="3676734604"/>
                    </a:ext>
                  </a:extLst>
                </a:gridCol>
                <a:gridCol w="2437589">
                  <a:extLst>
                    <a:ext uri="{9D8B030D-6E8A-4147-A177-3AD203B41FA5}">
                      <a16:colId xmlns:a16="http://schemas.microsoft.com/office/drawing/2014/main" val="137767682"/>
                    </a:ext>
                  </a:extLst>
                </a:gridCol>
                <a:gridCol w="1812881">
                  <a:extLst>
                    <a:ext uri="{9D8B030D-6E8A-4147-A177-3AD203B41FA5}">
                      <a16:colId xmlns:a16="http://schemas.microsoft.com/office/drawing/2014/main" val="35402978"/>
                    </a:ext>
                  </a:extLst>
                </a:gridCol>
                <a:gridCol w="1408657">
                  <a:extLst>
                    <a:ext uri="{9D8B030D-6E8A-4147-A177-3AD203B41FA5}">
                      <a16:colId xmlns:a16="http://schemas.microsoft.com/office/drawing/2014/main" val="2408842736"/>
                    </a:ext>
                  </a:extLst>
                </a:gridCol>
                <a:gridCol w="1655737">
                  <a:extLst>
                    <a:ext uri="{9D8B030D-6E8A-4147-A177-3AD203B41FA5}">
                      <a16:colId xmlns:a16="http://schemas.microsoft.com/office/drawing/2014/main" val="3702746620"/>
                    </a:ext>
                  </a:extLst>
                </a:gridCol>
                <a:gridCol w="690943">
                  <a:extLst>
                    <a:ext uri="{9D8B030D-6E8A-4147-A177-3AD203B41FA5}">
                      <a16:colId xmlns:a16="http://schemas.microsoft.com/office/drawing/2014/main" val="573139463"/>
                    </a:ext>
                  </a:extLst>
                </a:gridCol>
                <a:gridCol w="953502">
                  <a:extLst>
                    <a:ext uri="{9D8B030D-6E8A-4147-A177-3AD203B41FA5}">
                      <a16:colId xmlns:a16="http://schemas.microsoft.com/office/drawing/2014/main" val="471428545"/>
                    </a:ext>
                  </a:extLst>
                </a:gridCol>
              </a:tblGrid>
              <a:tr h="8151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Okul Adı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Okul Türü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Öğretim Süresi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Öğretim Şekli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Pansiyon Durumu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Yabancı Dili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2025-LGS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 Black" panose="020B0A04020102020204" pitchFamily="34" charset="0"/>
                        </a:rPr>
                        <a:t>Taban Puanı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578748"/>
                  </a:ext>
                </a:extLst>
              </a:tr>
              <a:tr h="4649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İZMİR / BORNOVA / İzmir Fen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Fen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yıl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Pansiyon(Kız/Erkek)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493,96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14668"/>
                  </a:ext>
                </a:extLst>
              </a:tr>
              <a:tr h="4649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İZMİR / KONAK / Atatürk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Sınıfı Bulunan Anadolu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+ 4 yıl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Pansiyon(Kız/Erkek)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Almanca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493,96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756388"/>
                  </a:ext>
                </a:extLst>
              </a:tr>
              <a:tr h="4649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İZMİR / KONAK / Atatürk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Sınıfı Bulunan Anadolu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+ 4 yıl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Pansiyon(Kız/Erkek)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484,68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435534"/>
                  </a:ext>
                </a:extLst>
              </a:tr>
              <a:tr h="4649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İZMİR / KONAK / Atatürk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Sınıfı Bulunan Anadolu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+ 4 yıl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Pansiyon(Kız/Erkek)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Fransızca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484,0074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06037"/>
                  </a:ext>
                </a:extLst>
              </a:tr>
              <a:tr h="4649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İZMİR / BORNOVA / Bornova Anadolu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Sınıfı Bulunan Anadolu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+ 4 yıl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Pansiyon(Kız/Erkek)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Almanca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484,15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208913"/>
                  </a:ext>
                </a:extLst>
              </a:tr>
              <a:tr h="4649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İZMİR / BUCA / Buca İnci-Özer Tırnaklı Fen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Fen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yıl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Pansiyon(Kız/Erkek)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475,67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0499"/>
                  </a:ext>
                </a:extLst>
              </a:tr>
              <a:tr h="4649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İZMİR / BORNOVA / Bornova Anadolu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Sınıfı Bulunan Anadolu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+ 4 yıl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Pansiyon(Kız/Erkek)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Fransızca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480,27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384152"/>
                  </a:ext>
                </a:extLst>
              </a:tr>
              <a:tr h="4649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İZMİR / BORNOVA / Bornova Anadolu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Sınıfı Bulunan Anadolu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Hazırlık + 4 yıl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Pansiyon(Kız/Erkek)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476,40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29596"/>
                  </a:ext>
                </a:extLst>
              </a:tr>
              <a:tr h="4649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İZMİR / KONAK / İzmir Kız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Anadolu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yıl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Pansiyon(Kız)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Almanca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474,82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917785"/>
                  </a:ext>
                </a:extLst>
              </a:tr>
              <a:tr h="4649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İZMİR / KONAK / İzmir Kız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Anadolu Lisesi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yıl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Kız/Erkek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Pansiyon(Kız)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İngilizce</a:t>
                      </a: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468,11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14" marR="7114" marT="7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65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9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3">
            <a:extLst>
              <a:ext uri="{FF2B5EF4-FFF2-40B4-BE49-F238E27FC236}">
                <a16:creationId xmlns:a16="http://schemas.microsoft.com/office/drawing/2014/main" id="{61699D74-3180-40DE-B480-86578CACE93C}"/>
              </a:ext>
            </a:extLst>
          </p:cNvPr>
          <p:cNvSpPr/>
          <p:nvPr/>
        </p:nvSpPr>
        <p:spPr>
          <a:xfrm>
            <a:off x="804672" y="1353312"/>
            <a:ext cx="10594848" cy="4520282"/>
          </a:xfrm>
          <a:prstGeom prst="roundRect">
            <a:avLst/>
          </a:prstGeom>
          <a:noFill/>
          <a:ln>
            <a:prstDash val="sysDash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502040204020203" pitchFamily="18" charset="0"/>
              </a:rPr>
              <a:t>LGS </a:t>
            </a:r>
            <a:r>
              <a:rPr kumimoji="0" lang="tr-TR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502040204020203" pitchFamily="18" charset="0"/>
              </a:rPr>
              <a:t>SİSTEMİ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tr-TR" sz="6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502040204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4300" b="1" cap="all" dirty="0" smtClean="0">
                <a:solidFill>
                  <a:schemeClr val="tx1"/>
                </a:solidFill>
                <a:latin typeface="Calibri" panose="020F0502020204030204"/>
                <a:cs typeface="Aparajita" panose="020B0502040204020203" pitchFamily="18" charset="0"/>
              </a:rPr>
              <a:t>Nihal </a:t>
            </a:r>
            <a:r>
              <a:rPr lang="tr-TR" sz="4300" b="1" cap="all" dirty="0" err="1" smtClean="0">
                <a:solidFill>
                  <a:schemeClr val="tx1"/>
                </a:solidFill>
                <a:latin typeface="Calibri" panose="020F0502020204030204"/>
                <a:cs typeface="Aparajita" panose="020B0502040204020203" pitchFamily="18" charset="0"/>
              </a:rPr>
              <a:t>çinka</a:t>
            </a:r>
            <a:r>
              <a:rPr lang="tr-TR" sz="4300" b="1" cap="all" dirty="0" smtClean="0">
                <a:solidFill>
                  <a:schemeClr val="tx1"/>
                </a:solidFill>
                <a:latin typeface="Calibri" panose="020F0502020204030204"/>
                <a:cs typeface="Aparajita" panose="020B0502040204020203" pitchFamily="18" charset="0"/>
              </a:rPr>
              <a:t> akman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6000" b="1" cap="all" dirty="0" smtClean="0">
                <a:solidFill>
                  <a:schemeClr val="tx1"/>
                </a:solidFill>
                <a:latin typeface="Calibri" panose="020F0502020204030204"/>
                <a:cs typeface="Aparajita" panose="020B0502040204020203" pitchFamily="18" charset="0"/>
              </a:rPr>
              <a:t>Rehber öğretmen</a:t>
            </a:r>
            <a:endParaRPr kumimoji="0" lang="tr-TR" sz="6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Aparajita" panose="020B0502040204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7277" y="241139"/>
            <a:ext cx="9145251" cy="34012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SAMSUN’ </a:t>
            </a:r>
            <a:r>
              <a:rPr lang="tr-TR" sz="2800" b="1" dirty="0" err="1" smtClean="0">
                <a:solidFill>
                  <a:srgbClr val="FF0000"/>
                </a:solidFill>
              </a:rPr>
              <a:t>daki</a:t>
            </a:r>
            <a:r>
              <a:rPr lang="tr-TR" sz="2800" b="1" dirty="0" smtClean="0">
                <a:solidFill>
                  <a:srgbClr val="FF0000"/>
                </a:solidFill>
              </a:rPr>
              <a:t> FEN ve SOSYAL BİLİMLER LİSE PUANLARI</a:t>
            </a:r>
            <a:endParaRPr lang="tr-T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82229"/>
              </p:ext>
            </p:extLst>
          </p:nvPr>
        </p:nvGraphicFramePr>
        <p:xfrm>
          <a:off x="170687" y="707921"/>
          <a:ext cx="11838432" cy="608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2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6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OKUL ADI</a:t>
                      </a:r>
                      <a:endParaRPr lang="tr-TR" sz="1200" b="1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>
                          <a:effectLst/>
                        </a:rPr>
                        <a:t>OKUL TÜRÜ</a:t>
                      </a:r>
                      <a:endParaRPr lang="tr-TR" sz="1200" b="1" i="0" u="none" strike="noStrike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>
                          <a:effectLst/>
                        </a:rPr>
                        <a:t>ÖĞRETM SÜRESİ</a:t>
                      </a:r>
                      <a:endParaRPr lang="tr-TR" sz="1200" b="1" i="0" u="none" strike="noStrike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smtClean="0">
                          <a:effectLst/>
                        </a:rPr>
                        <a:t>2025</a:t>
                      </a:r>
                      <a:r>
                        <a:rPr lang="tr-T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tr-TR" sz="1600" b="1" u="none" strike="noStrike" dirty="0" smtClean="0">
                          <a:effectLst/>
                        </a:rPr>
                        <a:t>TABAN </a:t>
                      </a:r>
                      <a:r>
                        <a:rPr lang="tr-TR" sz="1600" b="1" u="none" strike="noStrike" dirty="0">
                          <a:effectLst/>
                        </a:rPr>
                        <a:t>PUANI</a:t>
                      </a:r>
                      <a:endParaRPr lang="tr-TR" sz="1600" b="1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0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ATAKUM / Samsun Garip Zeycan Yıldırım Fen Lisesi</a:t>
                      </a:r>
                      <a:endParaRPr lang="tr-TR" sz="1800" b="1" i="0" u="none" strike="noStrike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Fen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4 yıl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482,7</a:t>
                      </a:r>
                      <a:endParaRPr lang="tr-TR" sz="20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İLKADIM / Aziz Atik Fen Lisesi</a:t>
                      </a:r>
                      <a:endParaRPr lang="tr-TR" sz="1800" b="1" i="0" u="none" strike="noStrike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Fen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4 yıl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473,66</a:t>
                      </a:r>
                      <a:endParaRPr lang="tr-TR" sz="20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CANİK / Canik Fen Lisesi</a:t>
                      </a:r>
                      <a:endParaRPr lang="tr-TR" sz="18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Fen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4 yıl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469,0141</a:t>
                      </a:r>
                      <a:endParaRPr lang="tr-TR" sz="20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BAFRA / Bafra Fen Lisesi</a:t>
                      </a:r>
                      <a:endParaRPr lang="tr-TR" sz="18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Fen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4 yıl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448,66</a:t>
                      </a:r>
                      <a:endParaRPr lang="tr-TR" sz="20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0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ÇARŞAMBA / Çarşamba Fen Lisesi</a:t>
                      </a:r>
                      <a:endParaRPr lang="tr-TR" sz="18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Fen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4 yıl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433,74</a:t>
                      </a:r>
                      <a:endParaRPr lang="tr-TR" sz="20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6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TERME / Terme Fen Lisesi</a:t>
                      </a:r>
                      <a:endParaRPr lang="tr-TR" sz="18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Fen Lisesi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4 yıl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411,69</a:t>
                      </a:r>
                      <a:endParaRPr lang="tr-TR" sz="20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35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İLKADIM / Samsun İbrahim Tanrıverdi Sosyal Bilimler Lisesi</a:t>
                      </a:r>
                      <a:endParaRPr lang="tr-TR" sz="18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Sosyal Bilimler Lisesi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Hazırlık + 4 yıl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392,444</a:t>
                      </a:r>
                      <a:endParaRPr lang="tr-TR" sz="20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001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u="none" strike="noStrike">
                          <a:effectLst/>
                        </a:rPr>
                        <a:t>KAVAK / Rıdvan Çelikel Fen Lisesi</a:t>
                      </a:r>
                      <a:endParaRPr lang="fi-FI" sz="18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Fen Lisesi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4 yıl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401,95</a:t>
                      </a:r>
                      <a:endParaRPr lang="tr-TR" sz="20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6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HAVZA / Havza Fen Lisesi</a:t>
                      </a:r>
                      <a:endParaRPr lang="tr-TR" sz="18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Fen Lisesi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4 yıl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385</a:t>
                      </a:r>
                      <a:endParaRPr lang="tr-TR" sz="20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5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LADİK / Akpınar Fen Lisesi</a:t>
                      </a:r>
                      <a:endParaRPr lang="tr-TR" sz="18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Fen Lisesi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4 yıl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367,42</a:t>
                      </a:r>
                      <a:endParaRPr lang="tr-TR" sz="20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735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VEZİRKÖPRÜ / Vezirköprü Hatice-Kemal Kayalıoğlu Fen Lisesi</a:t>
                      </a:r>
                      <a:endParaRPr lang="tr-TR" sz="18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Fen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4 yıl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366</a:t>
                      </a:r>
                      <a:endParaRPr lang="tr-TR" sz="20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6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6968" y="3407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smtClean="0">
                <a:solidFill>
                  <a:srgbClr val="C00000"/>
                </a:solidFill>
              </a:rPr>
              <a:t>Samsun Anadolu Lisesi </a:t>
            </a:r>
            <a:r>
              <a:rPr lang="tr-TR" sz="4800" b="1" dirty="0">
                <a:solidFill>
                  <a:srgbClr val="C00000"/>
                </a:solidFill>
              </a:rPr>
              <a:t>P</a:t>
            </a:r>
            <a:r>
              <a:rPr lang="tr-TR" sz="4800" b="1" dirty="0" smtClean="0">
                <a:solidFill>
                  <a:srgbClr val="C00000"/>
                </a:solidFill>
              </a:rPr>
              <a:t>uanları</a:t>
            </a:r>
            <a:endParaRPr lang="tr-TR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329782"/>
              </p:ext>
            </p:extLst>
          </p:nvPr>
        </p:nvGraphicFramePr>
        <p:xfrm>
          <a:off x="407646" y="1666304"/>
          <a:ext cx="11474244" cy="4442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9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4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OKUL ADI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</a:rPr>
                        <a:t>OKUL TÜRÜ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effectLst/>
                        </a:rPr>
                        <a:t>ÖĞRETM SÜRESİ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 smtClean="0">
                          <a:effectLst/>
                        </a:rPr>
                        <a:t>2025</a:t>
                      </a:r>
                      <a:r>
                        <a:rPr lang="tr-TR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tr-TR" sz="2000" b="1" u="none" strike="noStrike" dirty="0" smtClean="0">
                          <a:effectLst/>
                        </a:rPr>
                        <a:t>TABAN </a:t>
                      </a:r>
                      <a:r>
                        <a:rPr lang="tr-TR" sz="2000" b="1" u="none" strike="noStrike" dirty="0">
                          <a:effectLst/>
                        </a:rPr>
                        <a:t>PUANI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effectLst/>
                        </a:rPr>
                        <a:t>İLKADIM / Samsun Anadolu Lisesi</a:t>
                      </a:r>
                      <a:endParaRPr lang="tr-TR" sz="2400" b="1" i="0" u="none" strike="noStrike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effectLst/>
                        </a:rPr>
                        <a:t>Anadolu Lisesi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>
                          <a:effectLst/>
                        </a:rPr>
                        <a:t>4 yıl</a:t>
                      </a:r>
                      <a:endParaRPr lang="tr-TR" sz="24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 smtClean="0">
                          <a:effectLst/>
                        </a:rPr>
                        <a:t>447,85</a:t>
                      </a:r>
                      <a:endParaRPr lang="tr-TR" sz="24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>
                          <a:effectLst/>
                        </a:rPr>
                        <a:t>ATAKUM / Onur Ateş Anadolu Lisesi</a:t>
                      </a:r>
                      <a:endParaRPr lang="tr-TR" sz="24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effectLst/>
                        </a:rPr>
                        <a:t>Anadolu Lisesi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effectLst/>
                        </a:rPr>
                        <a:t>4 yıl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 smtClean="0">
                          <a:effectLst/>
                        </a:rPr>
                        <a:t>429,88</a:t>
                      </a:r>
                      <a:endParaRPr lang="tr-TR" sz="24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>
                          <a:effectLst/>
                        </a:rPr>
                        <a:t>BAFRA / Bafra Anadolu Lisesi</a:t>
                      </a:r>
                      <a:endParaRPr lang="tr-TR" sz="24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>
                          <a:effectLst/>
                        </a:rPr>
                        <a:t>Anadolu Lisesi</a:t>
                      </a:r>
                      <a:endParaRPr lang="tr-TR" sz="24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effectLst/>
                        </a:rPr>
                        <a:t>4 yıl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 smtClean="0">
                          <a:effectLst/>
                        </a:rPr>
                        <a:t>386,12</a:t>
                      </a:r>
                      <a:endParaRPr lang="tr-TR" sz="24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0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>
                          <a:effectLst/>
                        </a:rPr>
                        <a:t>CANİK / Canik Borsa İstanbul Anadolu Lisesi</a:t>
                      </a:r>
                      <a:endParaRPr lang="tr-TR" sz="24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>
                          <a:effectLst/>
                        </a:rPr>
                        <a:t>Anadolu Lisesi</a:t>
                      </a:r>
                      <a:endParaRPr lang="tr-TR" sz="24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effectLst/>
                        </a:rPr>
                        <a:t>4 yıl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 smtClean="0">
                          <a:effectLst/>
                        </a:rPr>
                        <a:t>413,5</a:t>
                      </a:r>
                      <a:endParaRPr lang="tr-TR" sz="24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>
                          <a:effectLst/>
                        </a:rPr>
                        <a:t>ÇARŞAMBA / Ali Fuat Başgil Anadolu Lisesi</a:t>
                      </a:r>
                      <a:endParaRPr lang="tr-TR" sz="24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>
                          <a:effectLst/>
                        </a:rPr>
                        <a:t>Anadolu Lisesi</a:t>
                      </a:r>
                      <a:endParaRPr lang="tr-TR" sz="24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>
                          <a:effectLst/>
                        </a:rPr>
                        <a:t>4 yıl</a:t>
                      </a:r>
                      <a:endParaRPr lang="tr-TR" sz="24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 smtClean="0">
                          <a:effectLst/>
                        </a:rPr>
                        <a:t>367,9</a:t>
                      </a:r>
                      <a:endParaRPr lang="tr-TR" sz="24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6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8765" y="720051"/>
            <a:ext cx="10690211" cy="64984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Samsun’da </a:t>
            </a:r>
            <a:r>
              <a:rPr lang="tr-TR" b="1" dirty="0">
                <a:solidFill>
                  <a:srgbClr val="C00000"/>
                </a:solidFill>
              </a:rPr>
              <a:t>P</a:t>
            </a:r>
            <a:r>
              <a:rPr lang="tr-TR" b="1" dirty="0" smtClean="0">
                <a:solidFill>
                  <a:srgbClr val="C00000"/>
                </a:solidFill>
              </a:rPr>
              <a:t>roje </a:t>
            </a:r>
            <a:r>
              <a:rPr lang="tr-TR" b="1" dirty="0">
                <a:solidFill>
                  <a:srgbClr val="C00000"/>
                </a:solidFill>
              </a:rPr>
              <a:t>E</a:t>
            </a:r>
            <a:r>
              <a:rPr lang="tr-TR" b="1" dirty="0" smtClean="0">
                <a:solidFill>
                  <a:srgbClr val="C00000"/>
                </a:solidFill>
              </a:rPr>
              <a:t>ğitimi </a:t>
            </a:r>
            <a:r>
              <a:rPr lang="tr-TR" b="1" dirty="0">
                <a:solidFill>
                  <a:srgbClr val="C00000"/>
                </a:solidFill>
              </a:rPr>
              <a:t>U</a:t>
            </a:r>
            <a:r>
              <a:rPr lang="tr-TR" b="1" dirty="0" smtClean="0">
                <a:solidFill>
                  <a:srgbClr val="C00000"/>
                </a:solidFill>
              </a:rPr>
              <a:t>ygulayan </a:t>
            </a:r>
            <a:r>
              <a:rPr lang="tr-TR" b="1" dirty="0">
                <a:solidFill>
                  <a:srgbClr val="C00000"/>
                </a:solidFill>
              </a:rPr>
              <a:t>M</a:t>
            </a:r>
            <a:r>
              <a:rPr lang="tr-TR" b="1" dirty="0" smtClean="0">
                <a:solidFill>
                  <a:srgbClr val="C00000"/>
                </a:solidFill>
              </a:rPr>
              <a:t>eslek </a:t>
            </a:r>
            <a:r>
              <a:rPr lang="tr-TR" b="1" dirty="0">
                <a:solidFill>
                  <a:srgbClr val="C00000"/>
                </a:solidFill>
              </a:rPr>
              <a:t>L</a:t>
            </a:r>
            <a:r>
              <a:rPr lang="tr-TR" b="1" dirty="0" smtClean="0">
                <a:solidFill>
                  <a:srgbClr val="C00000"/>
                </a:solidFill>
              </a:rPr>
              <a:t>iseleri</a:t>
            </a:r>
            <a:endParaRPr lang="tr-TR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057602"/>
              </p:ext>
            </p:extLst>
          </p:nvPr>
        </p:nvGraphicFramePr>
        <p:xfrm>
          <a:off x="307160" y="1682890"/>
          <a:ext cx="11592232" cy="398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8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8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26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</a:rPr>
                        <a:t>OKUL ADI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</a:rPr>
                        <a:t>OKUL TÜRÜ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 smtClean="0">
                          <a:effectLst/>
                        </a:rPr>
                        <a:t>ÖĞRETİM </a:t>
                      </a:r>
                      <a:r>
                        <a:rPr lang="tr-TR" sz="1800" b="1" u="none" strike="noStrike" dirty="0">
                          <a:effectLst/>
                        </a:rPr>
                        <a:t>SÜRESİ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 smtClean="0">
                          <a:effectLst/>
                        </a:rPr>
                        <a:t>2025 </a:t>
                      </a:r>
                      <a:r>
                        <a:rPr lang="tr-TR" sz="2400" b="1" u="none" strike="noStrike" dirty="0">
                          <a:effectLst/>
                        </a:rPr>
                        <a:t>TABAN PUANI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5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</a:rPr>
                        <a:t>ATAKUM / OMÜ Mesleki ve Teknik Anadolu Lisesi</a:t>
                      </a:r>
                      <a:endParaRPr lang="tr-TR" sz="1600" b="1" i="0" u="none" strike="noStrike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</a:rPr>
                        <a:t>Anadolu Teknik Programı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SİBER GÜVENLİK ALANI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effectLst/>
                        </a:rPr>
                        <a:t>399</a:t>
                      </a:r>
                      <a:endParaRPr lang="tr-TR" sz="28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5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</a:rPr>
                        <a:t>ATAKUM / OMÜ Mesleki ve Teknik Anadolu Lisesi</a:t>
                      </a:r>
                      <a:endParaRPr lang="tr-TR" sz="1600" b="1" i="0" u="none" strike="noStrike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</a:rPr>
                        <a:t>Anadolu Teknik Programı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BİLİŞİM TEKNOLOJİLERİ ALANI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effectLst/>
                        </a:rPr>
                        <a:t>414,4</a:t>
                      </a:r>
                      <a:endParaRPr lang="tr-TR" sz="28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5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>
                          <a:effectLst/>
                        </a:rPr>
                        <a:t>ATAKUM / OMÜ Mesleki ve Teknik Anadolu Lisesi</a:t>
                      </a:r>
                      <a:endParaRPr lang="tr-TR" sz="16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</a:rPr>
                        <a:t>Anadolu Teknik Programı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ELEKTRİK-ELEKTRONİK TEKNOLOJİSİ ALANI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effectLst/>
                        </a:rPr>
                        <a:t>388,9</a:t>
                      </a:r>
                      <a:endParaRPr lang="tr-TR" sz="28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5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>
                          <a:effectLst/>
                        </a:rPr>
                        <a:t>ATAKUM / OMÜ Mesleki ve Teknik Anadolu Lisesi</a:t>
                      </a:r>
                      <a:endParaRPr lang="tr-TR" sz="16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Anadolu Teknik Programı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MOTORLU ARAÇLAR TEKNOLOJİSİ ALANI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effectLst/>
                        </a:rPr>
                        <a:t>383,9</a:t>
                      </a:r>
                      <a:endParaRPr lang="tr-TR" sz="28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5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</a:rPr>
                        <a:t>İLKADIM / Atatürk Mesleki ve Teknik Anadolu Lisesi</a:t>
                      </a:r>
                      <a:endParaRPr lang="tr-TR" sz="1600" b="1" i="0" u="none" strike="noStrike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</a:rPr>
                        <a:t>Anadolu Teknik Programı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SAĞLIK HİZMETLERİ ALANI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effectLst/>
                        </a:rPr>
                        <a:t>330,91</a:t>
                      </a:r>
                      <a:endParaRPr lang="tr-TR" sz="28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2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3063" y="12192"/>
            <a:ext cx="10059025" cy="106279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Samsun’da Proje Eğitimi Uygulayan İmam Hatip Liseleri</a:t>
            </a:r>
            <a:endParaRPr lang="tr-TR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744379"/>
              </p:ext>
            </p:extLst>
          </p:nvPr>
        </p:nvGraphicFramePr>
        <p:xfrm>
          <a:off x="316992" y="814397"/>
          <a:ext cx="11631168" cy="587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0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63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</a:rPr>
                        <a:t>OKUL ADI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</a:rPr>
                        <a:t>OKUL TÜRÜ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effectLst/>
                        </a:rPr>
                        <a:t>ÖĞRETM SÜRESİ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>
                          <a:effectLst/>
                        </a:rPr>
                        <a:t> 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>
                          <a:effectLst/>
                        </a:rPr>
                        <a:t>YABANCI DİL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2025 TABAN </a:t>
                      </a:r>
                      <a:r>
                        <a:rPr lang="tr-TR" sz="1600" b="1" u="none" strike="noStrike" dirty="0">
                          <a:effectLst/>
                        </a:rPr>
                        <a:t>PUANI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3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ATAKUM / </a:t>
                      </a:r>
                      <a:r>
                        <a:rPr lang="tr-TR" sz="1800" b="1" u="none" strike="noStrike" dirty="0" err="1">
                          <a:effectLst/>
                        </a:rPr>
                        <a:t>Atakum</a:t>
                      </a:r>
                      <a:r>
                        <a:rPr lang="tr-TR" sz="1800" b="1" u="none" strike="noStrike" dirty="0">
                          <a:effectLst/>
                        </a:rPr>
                        <a:t> Anadolu İmam Hatip Lisesi</a:t>
                      </a:r>
                      <a:endParaRPr lang="tr-TR" sz="1800" b="1" i="0" u="none" strike="noStrike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Hazırlık Sınıfı Bulunan Anadolu İmam Hatip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FEN VE SOSYAL BİLİMLER PROGRAMI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Hazırlık + 4 yıl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/>
                        </a:rPr>
                        <a:t>İngilizce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 smtClean="0">
                          <a:effectLst/>
                        </a:rPr>
                        <a:t>427,2</a:t>
                      </a:r>
                      <a:endParaRPr lang="tr-TR" sz="18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6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ATAKUM / </a:t>
                      </a:r>
                      <a:r>
                        <a:rPr lang="tr-TR" sz="1800" b="1" u="none" strike="noStrike" dirty="0" err="1">
                          <a:effectLst/>
                        </a:rPr>
                        <a:t>Atakum</a:t>
                      </a:r>
                      <a:r>
                        <a:rPr lang="tr-TR" sz="1800" b="1" u="none" strike="noStrike" dirty="0">
                          <a:effectLst/>
                        </a:rPr>
                        <a:t> Anadolu İmam Hatip Lisesi</a:t>
                      </a:r>
                      <a:endParaRPr lang="tr-TR" sz="1800" b="1" i="0" u="none" strike="noStrike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Anadolu İmam Hatip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FEN VE SOSYAL BİLİMLER PROGRAMI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4 yıl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İngilizce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 smtClean="0">
                          <a:effectLst/>
                        </a:rPr>
                        <a:t>432,20</a:t>
                      </a:r>
                      <a:endParaRPr lang="tr-TR" sz="18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3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/>
                        </a:rPr>
                        <a:t>ATAKUM / Atakum Anadolu İmam Hatip Lisesi</a:t>
                      </a:r>
                      <a:endParaRPr lang="tr-TR" sz="18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/>
                        </a:rPr>
                        <a:t>Hazırlık Sınıfı Bulunan Anadolu İmam Hatip Lisesi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FEN VE SOSYAL BİLİMLER PROGRAMI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Hazırlık + 4 yıl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Arapça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 smtClean="0">
                          <a:effectLst/>
                        </a:rPr>
                        <a:t>409,5</a:t>
                      </a:r>
                      <a:endParaRPr lang="tr-TR" sz="18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9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/>
                        </a:rPr>
                        <a:t>İLKADIM / Emine-Ahmet Yeni Kız Anadolu İmam Hatip Lisesi</a:t>
                      </a:r>
                      <a:endParaRPr lang="tr-TR" sz="1800" b="1" i="0" u="none" strike="noStrike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/>
                        </a:rPr>
                        <a:t>Anadolu İmam Hatip Lisesi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/>
                        </a:rPr>
                        <a:t>FEN VE SOSYAL BİLİMLER PROGRAMI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4 yıl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</a:rPr>
                        <a:t>İngilizce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 smtClean="0">
                          <a:effectLst/>
                        </a:rPr>
                        <a:t>364,65</a:t>
                      </a:r>
                      <a:endParaRPr lang="tr-TR" sz="1800" b="1" i="0" u="none" strike="noStrike" dirty="0">
                        <a:solidFill>
                          <a:srgbClr val="008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</a:rPr>
              <a:t>ÖZEL YABANCI OKUL PUANLARI VE EĞİTİM ÜCRETLERİ</a:t>
            </a:r>
            <a:endParaRPr lang="tr-TR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758731"/>
              </p:ext>
            </p:extLst>
          </p:nvPr>
        </p:nvGraphicFramePr>
        <p:xfrm>
          <a:off x="449706" y="1104477"/>
          <a:ext cx="11467476" cy="5643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1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1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70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İstanbul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Robert Kolej (Erkek)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489,337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1.819.800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İstanbul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Robert Kolej (Kız)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484,435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1.819.800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0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İstanbul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Alman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480,072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0,78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1.500.000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48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İstanbul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Üsküdar Amerikan Lisesi (Erkek)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0,79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1.395.000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48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İstanbul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Üsküdar Amerikan Lisesi (Kız)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0,79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1.395.000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İstanbul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St. Georg Avusturya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478,431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0,88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1.100.000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48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İstanbul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St. Georg Avusturya Ticaret 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472,907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1.100.000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0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İstanbul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Koç Lisesi (Kız)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1.625.400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0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İstanbul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Koç Lisesi (Erkek)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1.625.400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0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İstanbul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İtalyan Lisesi (Liceo Italiano)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471,507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ystem-ui"/>
                        </a:rPr>
                        <a:t>550.000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9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8402A-E7D2-47AA-9D10-41B37A788A03}"/>
              </a:ext>
            </a:extLst>
          </p:cNvPr>
          <p:cNvSpPr txBox="1">
            <a:spLocks/>
          </p:cNvSpPr>
          <p:nvPr/>
        </p:nvSpPr>
        <p:spPr>
          <a:xfrm>
            <a:off x="1327355" y="1832064"/>
            <a:ext cx="9213071" cy="3610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LGS Sistem Tanıtımı</a:t>
            </a: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Zaman</a:t>
            </a:r>
            <a:r>
              <a:rPr kumimoji="0" lang="tr-TR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Yönetimi Ve Planlı Çalışma (Bireysel Plan Hazırlamak)</a:t>
            </a: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Yarın Değil Bugün (Erteleme Davranışı )</a:t>
            </a: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Benlik Farkındalığı (Özsaygı-</a:t>
            </a:r>
            <a:r>
              <a:rPr lang="tr-T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özşefkat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Stres İle Başa Çıkma Yöntemleri</a:t>
            </a: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Adım Adım Hedefe(kariyer Yolculuğu)</a:t>
            </a: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Motivasyon Seminerleri</a:t>
            </a: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Bireysel Sınav Sonuç Değerlendirmeleri</a:t>
            </a: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Haftalık Ve Aylık Periyotlarda Soru Takip Çizelgeleri takibi</a:t>
            </a: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Kişisel Sosyal Görüşmeler</a:t>
            </a: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Veli Görüşmeleri</a:t>
            </a: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dirty="0" smtClean="0">
              <a:solidFill>
                <a:srgbClr val="D30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D300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720126" y="814787"/>
            <a:ext cx="642753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REHBERLİK SERVİSİ ETKİNLİKLERİ</a:t>
            </a:r>
          </a:p>
        </p:txBody>
      </p:sp>
    </p:spTree>
    <p:extLst>
      <p:ext uri="{BB962C8B-B14F-4D97-AF65-F5344CB8AC3E}">
        <p14:creationId xmlns:p14="http://schemas.microsoft.com/office/powerpoint/2010/main" val="3219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8402A-E7D2-47AA-9D10-41B37A788A03}"/>
              </a:ext>
            </a:extLst>
          </p:cNvPr>
          <p:cNvSpPr txBox="1">
            <a:spLocks/>
          </p:cNvSpPr>
          <p:nvPr/>
        </p:nvSpPr>
        <p:spPr>
          <a:xfrm>
            <a:off x="1327355" y="1832064"/>
            <a:ext cx="9213071" cy="3610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dirty="0" smtClean="0">
              <a:solidFill>
                <a:srgbClr val="D30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D300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111393" y="1695840"/>
            <a:ext cx="396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Ailelere Öneriler</a:t>
            </a:r>
            <a:endParaRPr lang="tr-TR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804100" y="2852279"/>
            <a:ext cx="8259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/>
              <a:t>“Çocuğuma Nasıl Destek Olabilirim?”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35037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8402A-E7D2-47AA-9D10-41B37A788A03}"/>
              </a:ext>
            </a:extLst>
          </p:cNvPr>
          <p:cNvSpPr txBox="1">
            <a:spLocks/>
          </p:cNvSpPr>
          <p:nvPr/>
        </p:nvSpPr>
        <p:spPr>
          <a:xfrm>
            <a:off x="1327355" y="1832064"/>
            <a:ext cx="9213071" cy="3610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dirty="0" smtClean="0">
              <a:solidFill>
                <a:srgbClr val="D30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D300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094055" y="1185733"/>
            <a:ext cx="369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Ailelere Öneriler</a:t>
            </a:r>
            <a:endParaRPr lang="tr-TR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813810" y="2233534"/>
            <a:ext cx="82595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3600" dirty="0">
                <a:latin typeface="Arial" panose="020B0604020202020204" pitchFamily="34" charset="0"/>
              </a:rPr>
              <a:t>Sınav süreci çocuk için kaygı, stres ve belirsizlik barındırır.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3600" b="1" dirty="0">
                <a:latin typeface="Arial" panose="020B0604020202020204" pitchFamily="34" charset="0"/>
              </a:rPr>
              <a:t>Dinleyin, anlamaya çalışın</a:t>
            </a:r>
            <a:r>
              <a:rPr lang="tr-TR" altLang="tr-TR" sz="3600" b="1" dirty="0" smtClean="0">
                <a:latin typeface="Arial" panose="020B0604020202020204" pitchFamily="34" charset="0"/>
              </a:rPr>
              <a:t>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altLang="tr-TR" sz="3600" dirty="0">
              <a:latin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3600" dirty="0">
                <a:solidFill>
                  <a:srgbClr val="00B0F0"/>
                </a:solidFill>
                <a:latin typeface="Arial" panose="020B0604020202020204" pitchFamily="34" charset="0"/>
              </a:rPr>
              <a:t>“Hissettiklerini anlıyorum” demek, moral verir.</a:t>
            </a:r>
          </a:p>
          <a:p>
            <a:pPr algn="ctr"/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08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8402A-E7D2-47AA-9D10-41B37A788A03}"/>
              </a:ext>
            </a:extLst>
          </p:cNvPr>
          <p:cNvSpPr txBox="1">
            <a:spLocks/>
          </p:cNvSpPr>
          <p:nvPr/>
        </p:nvSpPr>
        <p:spPr>
          <a:xfrm>
            <a:off x="1327355" y="1832064"/>
            <a:ext cx="9213071" cy="3610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dirty="0" smtClean="0">
              <a:solidFill>
                <a:srgbClr val="D30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D300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084345" y="928391"/>
            <a:ext cx="369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Ailelere Öneriler</a:t>
            </a:r>
            <a:endParaRPr lang="tr-TR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355" y="1963711"/>
            <a:ext cx="97653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3200" dirty="0">
                <a:latin typeface="Arial" panose="020B0604020202020204" pitchFamily="34" charset="0"/>
              </a:rPr>
              <a:t>“Çalış!” yerine </a:t>
            </a:r>
            <a:r>
              <a:rPr lang="tr-TR" altLang="tr-TR" sz="3200" dirty="0" smtClean="0">
                <a:latin typeface="Arial" panose="020B0604020202020204" pitchFamily="34" charset="0"/>
              </a:rPr>
              <a:t>(Çoğu zaman ne kadar çalışsa da size yetersiz gelecektir</a:t>
            </a:r>
            <a:r>
              <a:rPr lang="tr-TR" altLang="tr-TR" sz="3200" dirty="0" smtClean="0">
                <a:latin typeface="Arial" panose="020B0604020202020204" pitchFamily="34" charset="0"/>
                <a:sym typeface="Wingdings" panose="05000000000000000000" pitchFamily="2" charset="2"/>
              </a:rPr>
              <a:t>!)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3200" dirty="0" smtClean="0">
                <a:latin typeface="Arial" panose="020B0604020202020204" pitchFamily="34" charset="0"/>
              </a:rPr>
              <a:t>“Sana </a:t>
            </a:r>
            <a:r>
              <a:rPr lang="tr-TR" altLang="tr-TR" sz="3200" dirty="0">
                <a:latin typeface="Arial" panose="020B0604020202020204" pitchFamily="34" charset="0"/>
              </a:rPr>
              <a:t>nasıl yardımcı olabilirim?” deyin.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3200" dirty="0">
                <a:latin typeface="Arial" panose="020B0604020202020204" pitchFamily="34" charset="0"/>
              </a:rPr>
              <a:t>Aşırı beklenti → Kaygıyı artırır</a:t>
            </a:r>
            <a:r>
              <a:rPr lang="tr-TR" altLang="tr-TR" sz="3200" dirty="0" smtClean="0">
                <a:latin typeface="Arial" panose="020B0604020202020204" pitchFamily="34" charset="0"/>
              </a:rPr>
              <a:t>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3200" dirty="0" smtClean="0">
              <a:latin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3200" dirty="0">
              <a:latin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3200" dirty="0">
                <a:solidFill>
                  <a:srgbClr val="00B0F0"/>
                </a:solidFill>
                <a:latin typeface="Arial" panose="020B0604020202020204" pitchFamily="34" charset="0"/>
              </a:rPr>
              <a:t>Gerçekçi ve sevgi dolu yaklaşım güven verir.</a:t>
            </a:r>
            <a:endParaRPr lang="tr-TR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8402A-E7D2-47AA-9D10-41B37A788A03}"/>
              </a:ext>
            </a:extLst>
          </p:cNvPr>
          <p:cNvSpPr txBox="1">
            <a:spLocks/>
          </p:cNvSpPr>
          <p:nvPr/>
        </p:nvSpPr>
        <p:spPr>
          <a:xfrm>
            <a:off x="1327355" y="1832064"/>
            <a:ext cx="9213071" cy="3610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dirty="0" smtClean="0">
              <a:solidFill>
                <a:srgbClr val="D30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D300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260392" y="814787"/>
            <a:ext cx="334700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Ailelere Öneriler</a:t>
            </a:r>
            <a:endParaRPr lang="tr-TR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355" y="1963711"/>
            <a:ext cx="97653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Güven Ortamı Oluşturmak</a:t>
            </a:r>
          </a:p>
          <a:p>
            <a:pPr algn="ctr"/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“Senin yanındayım.” mesajı verilmeli.</a:t>
            </a:r>
          </a:p>
          <a:p>
            <a:pPr algn="ctr"/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Evde huzurlu ortam → Odaklanma artışı</a:t>
            </a:r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Küçük başarıları kutlayın 🎉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32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endParaRPr lang="tr-TR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819705E-624D-4DC3-8899-F86893CC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176" y="800708"/>
            <a:ext cx="7128792" cy="93610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Liseye Geçiş Sistemi</a:t>
            </a: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314F164E-1F47-4852-94E3-C5B5DB770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795786"/>
              </p:ext>
            </p:extLst>
          </p:nvPr>
        </p:nvGraphicFramePr>
        <p:xfrm>
          <a:off x="2279576" y="2564904"/>
          <a:ext cx="763284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Unvan 1">
            <a:extLst>
              <a:ext uri="{FF2B5EF4-FFF2-40B4-BE49-F238E27FC236}">
                <a16:creationId xmlns:a16="http://schemas.microsoft.com/office/drawing/2014/main" id="{5819705E-624D-4DC3-8899-F86893CCDDA0}"/>
              </a:ext>
            </a:extLst>
          </p:cNvPr>
          <p:cNvSpPr txBox="1">
            <a:spLocks/>
          </p:cNvSpPr>
          <p:nvPr/>
        </p:nvSpPr>
        <p:spPr>
          <a:xfrm>
            <a:off x="2927648" y="1929745"/>
            <a:ext cx="2232248" cy="5760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5819705E-624D-4DC3-8899-F86893CCDDA0}"/>
              </a:ext>
            </a:extLst>
          </p:cNvPr>
          <p:cNvSpPr txBox="1">
            <a:spLocks/>
          </p:cNvSpPr>
          <p:nvPr/>
        </p:nvSpPr>
        <p:spPr>
          <a:xfrm>
            <a:off x="7032104" y="1916832"/>
            <a:ext cx="2232248" cy="5760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27419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8402A-E7D2-47AA-9D10-41B37A788A03}"/>
              </a:ext>
            </a:extLst>
          </p:cNvPr>
          <p:cNvSpPr txBox="1">
            <a:spLocks/>
          </p:cNvSpPr>
          <p:nvPr/>
        </p:nvSpPr>
        <p:spPr>
          <a:xfrm>
            <a:off x="1327355" y="1832064"/>
            <a:ext cx="9213071" cy="3610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dirty="0" smtClean="0">
              <a:solidFill>
                <a:srgbClr val="D30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D300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360493" y="1064614"/>
            <a:ext cx="369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Ailelere Öneriler</a:t>
            </a:r>
            <a:endParaRPr lang="tr-TR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355" y="1963711"/>
            <a:ext cx="9765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32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endParaRPr lang="tr-TR" sz="3200" dirty="0">
              <a:solidFill>
                <a:srgbClr val="00B0F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012792" y="2205948"/>
            <a:ext cx="83944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Özgüven 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ve Motivasyon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Çocuğun yaptığı çalışmaları takdir edin.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Karşılaştırma yapmayın 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tr-TR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tr-T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başarabileceğini hissettirin.</a:t>
            </a:r>
            <a:endParaRPr lang="tr-TR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8402A-E7D2-47AA-9D10-41B37A788A03}"/>
              </a:ext>
            </a:extLst>
          </p:cNvPr>
          <p:cNvSpPr txBox="1">
            <a:spLocks/>
          </p:cNvSpPr>
          <p:nvPr/>
        </p:nvSpPr>
        <p:spPr>
          <a:xfrm>
            <a:off x="1327355" y="1832064"/>
            <a:ext cx="10200081" cy="3610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dirty="0" smtClean="0">
              <a:solidFill>
                <a:srgbClr val="D30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D300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084350" y="1109484"/>
            <a:ext cx="369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Ailelere Öneriler</a:t>
            </a:r>
            <a:endParaRPr lang="tr-TR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355" y="1963711"/>
            <a:ext cx="9765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32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endParaRPr lang="tr-TR" sz="3200" dirty="0">
              <a:solidFill>
                <a:srgbClr val="00B0F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33731" y="1832063"/>
            <a:ext cx="8394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62092" y="1963711"/>
            <a:ext cx="9743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Sosyal-Duygusal Dengeler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Dinlenme ve arkadaş zamanı önemlidir.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Hobiler (spor, resim, müzik) → stres azaltır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Aileyle geçirilen kaliteli vakit motivasyonu yükseltir</a:t>
            </a:r>
            <a:r>
              <a:rPr lang="tr-TR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8402A-E7D2-47AA-9D10-41B37A788A03}"/>
              </a:ext>
            </a:extLst>
          </p:cNvPr>
          <p:cNvSpPr txBox="1">
            <a:spLocks/>
          </p:cNvSpPr>
          <p:nvPr/>
        </p:nvSpPr>
        <p:spPr>
          <a:xfrm>
            <a:off x="1327355" y="1832064"/>
            <a:ext cx="10200081" cy="3610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dirty="0" smtClean="0">
              <a:solidFill>
                <a:srgbClr val="D30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D300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281432" y="1183700"/>
            <a:ext cx="369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Ailelere Öneriler</a:t>
            </a:r>
            <a:endParaRPr lang="tr-TR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355" y="1963711"/>
            <a:ext cx="9765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32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endParaRPr lang="tr-TR" sz="3200" dirty="0">
              <a:solidFill>
                <a:srgbClr val="00B0F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33731" y="1832063"/>
            <a:ext cx="8394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98392" y="2342682"/>
            <a:ext cx="102232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Sınavın Hayatın Tamamı Olmadığını Hatırlatmak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LGS, sadece bir basamak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Çocuğa: “Sen bizim için değerlisin, puanın ne olursa olsun.” mesajı verilmeli.</a:t>
            </a:r>
          </a:p>
        </p:txBody>
      </p:sp>
    </p:spTree>
    <p:extLst>
      <p:ext uri="{BB962C8B-B14F-4D97-AF65-F5344CB8AC3E}">
        <p14:creationId xmlns:p14="http://schemas.microsoft.com/office/powerpoint/2010/main" val="8567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8402A-E7D2-47AA-9D10-41B37A788A03}"/>
              </a:ext>
            </a:extLst>
          </p:cNvPr>
          <p:cNvSpPr txBox="1">
            <a:spLocks/>
          </p:cNvSpPr>
          <p:nvPr/>
        </p:nvSpPr>
        <p:spPr>
          <a:xfrm>
            <a:off x="1327355" y="1832064"/>
            <a:ext cx="10200081" cy="3610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dirty="0" smtClean="0">
              <a:solidFill>
                <a:srgbClr val="D30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D300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355" y="2975389"/>
            <a:ext cx="9765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Çocuğunuzun en büyük ihtiyacı, koşulsuz sevginiz ve desteğinizdir.”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33731" y="1832063"/>
            <a:ext cx="8394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281432" y="1183700"/>
            <a:ext cx="369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Ailelere Öneriler</a:t>
            </a:r>
            <a:endParaRPr lang="tr-TR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8402A-E7D2-47AA-9D10-41B37A788A03}"/>
              </a:ext>
            </a:extLst>
          </p:cNvPr>
          <p:cNvSpPr txBox="1">
            <a:spLocks/>
          </p:cNvSpPr>
          <p:nvPr/>
        </p:nvSpPr>
        <p:spPr>
          <a:xfrm>
            <a:off x="1327355" y="2533338"/>
            <a:ext cx="9213071" cy="2908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srgbClr val="D3001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Katılımınız ve ilginiz için teşekkür ederiz.</a:t>
            </a:r>
          </a:p>
        </p:txBody>
      </p:sp>
    </p:spTree>
    <p:extLst>
      <p:ext uri="{BB962C8B-B14F-4D97-AF65-F5344CB8AC3E}">
        <p14:creationId xmlns:p14="http://schemas.microsoft.com/office/powerpoint/2010/main" val="35157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48639" y="590214"/>
            <a:ext cx="11192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«Merkezi Yerleştirme» ile Hangi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Okul Türlerine Yerleşilebilir? 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2B01152-FE52-46E6-9CBD-77FEF70B1B2F}"/>
              </a:ext>
            </a:extLst>
          </p:cNvPr>
          <p:cNvSpPr/>
          <p:nvPr/>
        </p:nvSpPr>
        <p:spPr>
          <a:xfrm>
            <a:off x="1556754" y="3213651"/>
            <a:ext cx="1745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Ortaokul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FAAD32E2-BE3A-4EC6-9BB9-D7B2905943E5}"/>
              </a:ext>
            </a:extLst>
          </p:cNvPr>
          <p:cNvGrpSpPr/>
          <p:nvPr/>
        </p:nvGrpSpPr>
        <p:grpSpPr>
          <a:xfrm>
            <a:off x="1791931" y="2700710"/>
            <a:ext cx="2312484" cy="2123893"/>
            <a:chOff x="3699624" y="1582889"/>
            <a:chExt cx="1157565" cy="117003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5ADDF4-E705-44BF-A2F3-62D0D9413DC5}"/>
                </a:ext>
              </a:extLst>
            </p:cNvPr>
            <p:cNvSpPr/>
            <p:nvPr/>
          </p:nvSpPr>
          <p:spPr>
            <a:xfrm>
              <a:off x="3699624" y="1582889"/>
              <a:ext cx="1157565" cy="117003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kdörtgen 25">
              <a:extLst>
                <a:ext uri="{FF2B5EF4-FFF2-40B4-BE49-F238E27FC236}">
                  <a16:creationId xmlns:a16="http://schemas.microsoft.com/office/drawing/2014/main" id="{B9DF7800-FCA8-4416-9B23-177F5600D4AD}"/>
                </a:ext>
              </a:extLst>
            </p:cNvPr>
            <p:cNvSpPr/>
            <p:nvPr/>
          </p:nvSpPr>
          <p:spPr>
            <a:xfrm>
              <a:off x="3722836" y="2016602"/>
              <a:ext cx="1062664" cy="38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LGS</a:t>
              </a:r>
              <a:endPara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Eksi İşareti 2">
            <a:extLst>
              <a:ext uri="{FF2B5EF4-FFF2-40B4-BE49-F238E27FC236}">
                <a16:creationId xmlns:a16="http://schemas.microsoft.com/office/drawing/2014/main" id="{0AA30706-BCFA-48A8-A127-5BA51AC42040}"/>
              </a:ext>
            </a:extLst>
          </p:cNvPr>
          <p:cNvSpPr/>
          <p:nvPr/>
        </p:nvSpPr>
        <p:spPr>
          <a:xfrm>
            <a:off x="4528254" y="885492"/>
            <a:ext cx="7526216" cy="1985831"/>
          </a:xfrm>
          <a:prstGeom prst="mathMin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EC4FF8E7-4376-428A-9157-8F60938CD424}"/>
              </a:ext>
            </a:extLst>
          </p:cNvPr>
          <p:cNvSpPr/>
          <p:nvPr/>
        </p:nvSpPr>
        <p:spPr>
          <a:xfrm>
            <a:off x="5481023" y="1608352"/>
            <a:ext cx="5475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 Uygulayan Anadolu Liseleri</a:t>
            </a:r>
          </a:p>
        </p:txBody>
      </p:sp>
      <p:sp>
        <p:nvSpPr>
          <p:cNvPr id="42" name="Ok: Sağ 41">
            <a:extLst>
              <a:ext uri="{FF2B5EF4-FFF2-40B4-BE49-F238E27FC236}">
                <a16:creationId xmlns:a16="http://schemas.microsoft.com/office/drawing/2014/main" id="{B901F706-293F-425D-9832-8CD6D8B30F68}"/>
              </a:ext>
            </a:extLst>
          </p:cNvPr>
          <p:cNvSpPr/>
          <p:nvPr/>
        </p:nvSpPr>
        <p:spPr>
          <a:xfrm rot="21540000">
            <a:off x="4318780" y="5704290"/>
            <a:ext cx="785070" cy="39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ksi İşareti 17">
            <a:extLst>
              <a:ext uri="{FF2B5EF4-FFF2-40B4-BE49-F238E27FC236}">
                <a16:creationId xmlns:a16="http://schemas.microsoft.com/office/drawing/2014/main" id="{840E6636-B64E-C2AE-D4BA-2D63B815D9EC}"/>
              </a:ext>
            </a:extLst>
          </p:cNvPr>
          <p:cNvSpPr/>
          <p:nvPr/>
        </p:nvSpPr>
        <p:spPr>
          <a:xfrm>
            <a:off x="4508228" y="1894065"/>
            <a:ext cx="7526216" cy="1985831"/>
          </a:xfrm>
          <a:prstGeom prst="mathMinus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ksi İşareti 19">
            <a:extLst>
              <a:ext uri="{FF2B5EF4-FFF2-40B4-BE49-F238E27FC236}">
                <a16:creationId xmlns:a16="http://schemas.microsoft.com/office/drawing/2014/main" id="{1F2FED1D-E0E7-9786-854B-63EB521704D7}"/>
              </a:ext>
            </a:extLst>
          </p:cNvPr>
          <p:cNvSpPr/>
          <p:nvPr/>
        </p:nvSpPr>
        <p:spPr>
          <a:xfrm>
            <a:off x="4508228" y="2838773"/>
            <a:ext cx="7526216" cy="1985831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ksi İşareti 21">
            <a:extLst>
              <a:ext uri="{FF2B5EF4-FFF2-40B4-BE49-F238E27FC236}">
                <a16:creationId xmlns:a16="http://schemas.microsoft.com/office/drawing/2014/main" id="{656C8A19-9FD5-9D41-C76E-50D8F26A443F}"/>
              </a:ext>
            </a:extLst>
          </p:cNvPr>
          <p:cNvSpPr/>
          <p:nvPr/>
        </p:nvSpPr>
        <p:spPr>
          <a:xfrm>
            <a:off x="4508227" y="3223454"/>
            <a:ext cx="7526216" cy="3475729"/>
          </a:xfrm>
          <a:prstGeom prst="mathMinu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ksi İşareti 22">
            <a:extLst>
              <a:ext uri="{FF2B5EF4-FFF2-40B4-BE49-F238E27FC236}">
                <a16:creationId xmlns:a16="http://schemas.microsoft.com/office/drawing/2014/main" id="{1DD5EDCD-1A5F-B6F8-615E-E830A222E8B2}"/>
              </a:ext>
            </a:extLst>
          </p:cNvPr>
          <p:cNvSpPr/>
          <p:nvPr/>
        </p:nvSpPr>
        <p:spPr>
          <a:xfrm>
            <a:off x="4528254" y="4850125"/>
            <a:ext cx="7526216" cy="1985831"/>
          </a:xfrm>
          <a:prstGeom prst="mathMin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7FF935F2-638A-49CD-A13F-492FDD8EDAFC}"/>
              </a:ext>
            </a:extLst>
          </p:cNvPr>
          <p:cNvSpPr/>
          <p:nvPr/>
        </p:nvSpPr>
        <p:spPr>
          <a:xfrm>
            <a:off x="6582048" y="2610522"/>
            <a:ext cx="3273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Fen Liseleri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52E989C1-78B8-86F8-6A9E-67E1C41F390A}"/>
              </a:ext>
            </a:extLst>
          </p:cNvPr>
          <p:cNvSpPr/>
          <p:nvPr/>
        </p:nvSpPr>
        <p:spPr>
          <a:xfrm>
            <a:off x="5572631" y="3558499"/>
            <a:ext cx="5291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Sosyal Bilimler Liseleri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18920CEF-77FE-47A6-8ED0-CB0008432670}"/>
              </a:ext>
            </a:extLst>
          </p:cNvPr>
          <p:cNvSpPr/>
          <p:nvPr/>
        </p:nvSpPr>
        <p:spPr>
          <a:xfrm>
            <a:off x="5597242" y="4559647"/>
            <a:ext cx="5388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Mesleki ve Teknik Anadolu Liselerinin Anadolu Teknik Programları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46E106D9-AD40-BF4C-AEA1-42451F432F7E}"/>
              </a:ext>
            </a:extLst>
          </p:cNvPr>
          <p:cNvSpPr/>
          <p:nvPr/>
        </p:nvSpPr>
        <p:spPr>
          <a:xfrm>
            <a:off x="5504799" y="5581430"/>
            <a:ext cx="5533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Anadolu İmam Hatip Liseleri</a:t>
            </a:r>
          </a:p>
        </p:txBody>
      </p:sp>
      <p:sp>
        <p:nvSpPr>
          <p:cNvPr id="24" name="Ok: Sağ 23">
            <a:extLst>
              <a:ext uri="{FF2B5EF4-FFF2-40B4-BE49-F238E27FC236}">
                <a16:creationId xmlns:a16="http://schemas.microsoft.com/office/drawing/2014/main" id="{4DD58117-C5D1-74DD-69EF-7FEA584FC834}"/>
              </a:ext>
            </a:extLst>
          </p:cNvPr>
          <p:cNvSpPr/>
          <p:nvPr/>
        </p:nvSpPr>
        <p:spPr>
          <a:xfrm rot="21540000">
            <a:off x="4318779" y="2709848"/>
            <a:ext cx="785070" cy="39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k: Sağ 24">
            <a:extLst>
              <a:ext uri="{FF2B5EF4-FFF2-40B4-BE49-F238E27FC236}">
                <a16:creationId xmlns:a16="http://schemas.microsoft.com/office/drawing/2014/main" id="{F98B0804-7FB0-2FAA-5C48-6FF544FC0DEB}"/>
              </a:ext>
            </a:extLst>
          </p:cNvPr>
          <p:cNvSpPr/>
          <p:nvPr/>
        </p:nvSpPr>
        <p:spPr>
          <a:xfrm rot="21540000">
            <a:off x="4325630" y="3610866"/>
            <a:ext cx="785070" cy="39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k: Sağ 26">
            <a:extLst>
              <a:ext uri="{FF2B5EF4-FFF2-40B4-BE49-F238E27FC236}">
                <a16:creationId xmlns:a16="http://schemas.microsoft.com/office/drawing/2014/main" id="{A8F25FB3-1746-6DB1-BA9A-7C736B8F885C}"/>
              </a:ext>
            </a:extLst>
          </p:cNvPr>
          <p:cNvSpPr/>
          <p:nvPr/>
        </p:nvSpPr>
        <p:spPr>
          <a:xfrm rot="21540000">
            <a:off x="4318780" y="4673775"/>
            <a:ext cx="785070" cy="39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C91C9E38-23E6-5AEE-6DB2-B617F7D9C505}"/>
              </a:ext>
            </a:extLst>
          </p:cNvPr>
          <p:cNvSpPr/>
          <p:nvPr/>
        </p:nvSpPr>
        <p:spPr>
          <a:xfrm rot="21540000">
            <a:off x="4315359" y="1953155"/>
            <a:ext cx="785070" cy="39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3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69912" y="1287728"/>
            <a:ext cx="1108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«Yerel Yerleştirme» ile </a:t>
            </a: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Hangi Okul </a:t>
            </a:r>
            <a:r>
              <a:rPr kumimoji="0" lang="tr-TR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Türlerine Yerleşilebilir? 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2B01152-FE52-46E6-9CBD-77FEF70B1B2F}"/>
              </a:ext>
            </a:extLst>
          </p:cNvPr>
          <p:cNvSpPr/>
          <p:nvPr/>
        </p:nvSpPr>
        <p:spPr>
          <a:xfrm>
            <a:off x="1328022" y="3387771"/>
            <a:ext cx="1745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Ortaokul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FAAD32E2-BE3A-4EC6-9BB9-D7B2905943E5}"/>
              </a:ext>
            </a:extLst>
          </p:cNvPr>
          <p:cNvGrpSpPr/>
          <p:nvPr/>
        </p:nvGrpSpPr>
        <p:grpSpPr>
          <a:xfrm>
            <a:off x="1563199" y="2874830"/>
            <a:ext cx="2312484" cy="2123893"/>
            <a:chOff x="3699624" y="1582889"/>
            <a:chExt cx="1157565" cy="117003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5ADDF4-E705-44BF-A2F3-62D0D9413DC5}"/>
                </a:ext>
              </a:extLst>
            </p:cNvPr>
            <p:cNvSpPr/>
            <p:nvPr/>
          </p:nvSpPr>
          <p:spPr>
            <a:xfrm>
              <a:off x="3699624" y="1582889"/>
              <a:ext cx="1157565" cy="117003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kdörtgen 25">
              <a:extLst>
                <a:ext uri="{FF2B5EF4-FFF2-40B4-BE49-F238E27FC236}">
                  <a16:creationId xmlns:a16="http://schemas.microsoft.com/office/drawing/2014/main" id="{B9DF7800-FCA8-4416-9B23-177F5600D4AD}"/>
                </a:ext>
              </a:extLst>
            </p:cNvPr>
            <p:cNvSpPr/>
            <p:nvPr/>
          </p:nvSpPr>
          <p:spPr>
            <a:xfrm>
              <a:off x="3739658" y="1876836"/>
              <a:ext cx="1062664" cy="5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Yerel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Yerleştirme</a:t>
              </a:r>
              <a:endPara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Eksi İşareti 17">
            <a:extLst>
              <a:ext uri="{FF2B5EF4-FFF2-40B4-BE49-F238E27FC236}">
                <a16:creationId xmlns:a16="http://schemas.microsoft.com/office/drawing/2014/main" id="{840E6636-B64E-C2AE-D4BA-2D63B815D9EC}"/>
              </a:ext>
            </a:extLst>
          </p:cNvPr>
          <p:cNvSpPr/>
          <p:nvPr/>
        </p:nvSpPr>
        <p:spPr>
          <a:xfrm>
            <a:off x="4602138" y="2052561"/>
            <a:ext cx="7526216" cy="1985831"/>
          </a:xfrm>
          <a:prstGeom prst="mathMinus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ksi İşareti 19">
            <a:extLst>
              <a:ext uri="{FF2B5EF4-FFF2-40B4-BE49-F238E27FC236}">
                <a16:creationId xmlns:a16="http://schemas.microsoft.com/office/drawing/2014/main" id="{1F2FED1D-E0E7-9786-854B-63EB521704D7}"/>
              </a:ext>
            </a:extLst>
          </p:cNvPr>
          <p:cNvSpPr/>
          <p:nvPr/>
        </p:nvSpPr>
        <p:spPr>
          <a:xfrm>
            <a:off x="4602138" y="2997269"/>
            <a:ext cx="7526216" cy="1985831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ksi İşareti 21">
            <a:extLst>
              <a:ext uri="{FF2B5EF4-FFF2-40B4-BE49-F238E27FC236}">
                <a16:creationId xmlns:a16="http://schemas.microsoft.com/office/drawing/2014/main" id="{656C8A19-9FD5-9D41-C76E-50D8F26A443F}"/>
              </a:ext>
            </a:extLst>
          </p:cNvPr>
          <p:cNvSpPr/>
          <p:nvPr/>
        </p:nvSpPr>
        <p:spPr>
          <a:xfrm>
            <a:off x="4665784" y="3587497"/>
            <a:ext cx="7526216" cy="2543507"/>
          </a:xfrm>
          <a:prstGeom prst="mathMinu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18920CEF-77FE-47A6-8ED0-CB0008432670}"/>
              </a:ext>
            </a:extLst>
          </p:cNvPr>
          <p:cNvSpPr/>
          <p:nvPr/>
        </p:nvSpPr>
        <p:spPr>
          <a:xfrm>
            <a:off x="5618735" y="3742628"/>
            <a:ext cx="5388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Mesleki ve Teknik Liseler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46E106D9-AD40-BF4C-AEA1-42451F432F7E}"/>
              </a:ext>
            </a:extLst>
          </p:cNvPr>
          <p:cNvSpPr/>
          <p:nvPr/>
        </p:nvSpPr>
        <p:spPr>
          <a:xfrm>
            <a:off x="5618735" y="4666292"/>
            <a:ext cx="5533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İmam Hatip Liseleri</a:t>
            </a:r>
          </a:p>
        </p:txBody>
      </p:sp>
      <p:sp>
        <p:nvSpPr>
          <p:cNvPr id="24" name="Ok: Sağ 23">
            <a:extLst>
              <a:ext uri="{FF2B5EF4-FFF2-40B4-BE49-F238E27FC236}">
                <a16:creationId xmlns:a16="http://schemas.microsoft.com/office/drawing/2014/main" id="{4DD58117-C5D1-74DD-69EF-7FEA584FC834}"/>
              </a:ext>
            </a:extLst>
          </p:cNvPr>
          <p:cNvSpPr/>
          <p:nvPr/>
        </p:nvSpPr>
        <p:spPr>
          <a:xfrm rot="21540000">
            <a:off x="4412689" y="2868344"/>
            <a:ext cx="785070" cy="39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k: Sağ 24">
            <a:extLst>
              <a:ext uri="{FF2B5EF4-FFF2-40B4-BE49-F238E27FC236}">
                <a16:creationId xmlns:a16="http://schemas.microsoft.com/office/drawing/2014/main" id="{F98B0804-7FB0-2FAA-5C48-6FF544FC0DEB}"/>
              </a:ext>
            </a:extLst>
          </p:cNvPr>
          <p:cNvSpPr/>
          <p:nvPr/>
        </p:nvSpPr>
        <p:spPr>
          <a:xfrm rot="21540000">
            <a:off x="4419540" y="3769362"/>
            <a:ext cx="785070" cy="39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k: Sağ 26">
            <a:extLst>
              <a:ext uri="{FF2B5EF4-FFF2-40B4-BE49-F238E27FC236}">
                <a16:creationId xmlns:a16="http://schemas.microsoft.com/office/drawing/2014/main" id="{A8F25FB3-1746-6DB1-BA9A-7C736B8F885C}"/>
              </a:ext>
            </a:extLst>
          </p:cNvPr>
          <p:cNvSpPr/>
          <p:nvPr/>
        </p:nvSpPr>
        <p:spPr>
          <a:xfrm rot="21540000">
            <a:off x="4412690" y="4832271"/>
            <a:ext cx="785070" cy="39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EC4FF8E7-4376-428A-9157-8F60938CD424}"/>
              </a:ext>
            </a:extLst>
          </p:cNvPr>
          <p:cNvSpPr/>
          <p:nvPr/>
        </p:nvSpPr>
        <p:spPr>
          <a:xfrm>
            <a:off x="5691287" y="2790857"/>
            <a:ext cx="5475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Anadolu Liseleri</a:t>
            </a:r>
          </a:p>
        </p:txBody>
      </p:sp>
    </p:spTree>
    <p:extLst>
      <p:ext uri="{BB962C8B-B14F-4D97-AF65-F5344CB8AC3E}">
        <p14:creationId xmlns:p14="http://schemas.microsoft.com/office/powerpoint/2010/main" val="32998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819705E-624D-4DC3-8899-F86893CC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46" y="1076787"/>
            <a:ext cx="8825765" cy="438601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72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LGS’de</a:t>
            </a:r>
            <a:r>
              <a:rPr lang="tr-TR" sz="7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her ders için </a:t>
            </a:r>
            <a:br>
              <a:rPr lang="tr-TR" sz="7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0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40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5400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tr-TR" sz="5400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sınıf kazanımları</a:t>
            </a:r>
            <a:r>
              <a:rPr lang="tr-TR" sz="54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4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esas </a:t>
            </a:r>
            <a:r>
              <a:rPr lang="tr-TR" sz="4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alınmıştır. </a:t>
            </a:r>
            <a:r>
              <a:rPr lang="tr-TR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4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16896"/>
              </p:ext>
            </p:extLst>
          </p:nvPr>
        </p:nvGraphicFramePr>
        <p:xfrm>
          <a:off x="1328928" y="1137795"/>
          <a:ext cx="9643871" cy="483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423">
                  <a:extLst>
                    <a:ext uri="{9D8B030D-6E8A-4147-A177-3AD203B41FA5}">
                      <a16:colId xmlns:a16="http://schemas.microsoft.com/office/drawing/2014/main" val="366280905"/>
                    </a:ext>
                  </a:extLst>
                </a:gridCol>
                <a:gridCol w="2951824">
                  <a:extLst>
                    <a:ext uri="{9D8B030D-6E8A-4147-A177-3AD203B41FA5}">
                      <a16:colId xmlns:a16="http://schemas.microsoft.com/office/drawing/2014/main" val="3899008894"/>
                    </a:ext>
                  </a:extLst>
                </a:gridCol>
                <a:gridCol w="3214624">
                  <a:extLst>
                    <a:ext uri="{9D8B030D-6E8A-4147-A177-3AD203B41FA5}">
                      <a16:colId xmlns:a16="http://schemas.microsoft.com/office/drawing/2014/main" val="1469256124"/>
                    </a:ext>
                  </a:extLst>
                </a:gridCol>
              </a:tblGrid>
              <a:tr h="1319595"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Birinci Bölüm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Sözel Alan </a:t>
                      </a:r>
                      <a:endParaRPr lang="tr-TR" sz="2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İkinci Bölüm Sayısal Alan </a:t>
                      </a:r>
                      <a:endParaRPr lang="tr-TR" sz="2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782458"/>
                  </a:ext>
                </a:extLst>
              </a:tr>
              <a:tr h="1281882">
                <a:tc>
                  <a:txBody>
                    <a:bodyPr/>
                    <a:lstStyle/>
                    <a:p>
                      <a:pPr algn="l"/>
                      <a:r>
                        <a:rPr lang="tr-TR" sz="3200" dirty="0"/>
                        <a:t>Toplam Soru Sayısı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400" dirty="0"/>
                        <a:t>50</a:t>
                      </a:r>
                      <a:endParaRPr lang="tr-TR" sz="4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400" dirty="0"/>
                        <a:t>40</a:t>
                      </a:r>
                      <a:endParaRPr lang="tr-TR" sz="4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676360"/>
                  </a:ext>
                </a:extLst>
              </a:tr>
              <a:tr h="831743">
                <a:tc>
                  <a:txBody>
                    <a:bodyPr/>
                    <a:lstStyle/>
                    <a:p>
                      <a:pPr algn="l"/>
                      <a:r>
                        <a:rPr lang="tr-TR" sz="3200" dirty="0"/>
                        <a:t>Süre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400" dirty="0"/>
                        <a:t>75 dk. </a:t>
                      </a:r>
                      <a:endParaRPr lang="tr-TR" sz="4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400" dirty="0"/>
                        <a:t>80 dk. </a:t>
                      </a:r>
                      <a:endParaRPr lang="tr-TR" sz="4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511817"/>
                  </a:ext>
                </a:extLst>
              </a:tr>
              <a:tr h="1398739">
                <a:tc>
                  <a:txBody>
                    <a:bodyPr/>
                    <a:lstStyle/>
                    <a:p>
                      <a:pPr algn="l"/>
                      <a:r>
                        <a:rPr lang="tr-TR" sz="3200" dirty="0"/>
                        <a:t>Sınav Başlangıç </a:t>
                      </a:r>
                    </a:p>
                    <a:p>
                      <a:pPr algn="l"/>
                      <a:r>
                        <a:rPr lang="tr-TR" sz="3200" dirty="0"/>
                        <a:t>ve Bitiş Saati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09.30- 10.45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11.30- 12.50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647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6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16608" y="631860"/>
            <a:ext cx="8241792" cy="1143000"/>
          </a:xfrm>
        </p:spPr>
        <p:txBody>
          <a:bodyPr>
            <a:noAutofit/>
          </a:bodyPr>
          <a:lstStyle/>
          <a:p>
            <a:r>
              <a:rPr lang="tr-TR" sz="40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Birinci </a:t>
            </a:r>
            <a:r>
              <a:rPr lang="tr-TR" sz="40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Bölüm</a:t>
            </a:r>
            <a:br>
              <a:rPr lang="tr-TR" sz="40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8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Sözel </a:t>
            </a:r>
            <a:r>
              <a:rPr lang="tr-TR" sz="48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</a:t>
            </a: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537839"/>
              </p:ext>
            </p:extLst>
          </p:nvPr>
        </p:nvGraphicFramePr>
        <p:xfrm>
          <a:off x="1179871" y="1774860"/>
          <a:ext cx="9704439" cy="453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9457">
                  <a:extLst>
                    <a:ext uri="{9D8B030D-6E8A-4147-A177-3AD203B41FA5}">
                      <a16:colId xmlns:a16="http://schemas.microsoft.com/office/drawing/2014/main" val="2675151968"/>
                    </a:ext>
                  </a:extLst>
                </a:gridCol>
                <a:gridCol w="2544982">
                  <a:extLst>
                    <a:ext uri="{9D8B030D-6E8A-4147-A177-3AD203B41FA5}">
                      <a16:colId xmlns:a16="http://schemas.microsoft.com/office/drawing/2014/main" val="487711220"/>
                    </a:ext>
                  </a:extLst>
                </a:gridCol>
              </a:tblGrid>
              <a:tr h="781337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Alt Testler</a:t>
                      </a:r>
                      <a:endParaRPr lang="tr-TR" sz="3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Soru Sayısı</a:t>
                      </a:r>
                      <a:endParaRPr lang="tr-TR" sz="3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218240"/>
                  </a:ext>
                </a:extLst>
              </a:tr>
              <a:tr h="67826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Türkçe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400" dirty="0"/>
                        <a:t>20</a:t>
                      </a:r>
                      <a:endParaRPr lang="tr-TR" sz="4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86805"/>
                  </a:ext>
                </a:extLst>
              </a:tr>
              <a:tr h="67826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T.C.</a:t>
                      </a:r>
                      <a:r>
                        <a:rPr lang="tr-TR" sz="3200" baseline="0" dirty="0"/>
                        <a:t> İnkılap Tarihi ve Atatürkçülük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400" dirty="0"/>
                        <a:t>10</a:t>
                      </a:r>
                      <a:endParaRPr lang="tr-TR" sz="4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37038"/>
                  </a:ext>
                </a:extLst>
              </a:tr>
              <a:tr h="67826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Din Kültürü ve Ahlak Bilgisi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400" dirty="0"/>
                        <a:t>10</a:t>
                      </a:r>
                      <a:endParaRPr lang="tr-TR" sz="4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69605"/>
                  </a:ext>
                </a:extLst>
              </a:tr>
              <a:tr h="67826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Yabancı Dil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400" dirty="0"/>
                        <a:t>10</a:t>
                      </a:r>
                      <a:endParaRPr lang="tr-TR" sz="4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34391"/>
                  </a:ext>
                </a:extLst>
              </a:tr>
              <a:tr h="619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3200" kern="1200" dirty="0"/>
                        <a:t>Toplam</a:t>
                      </a:r>
                      <a:endParaRPr lang="tr-TR" sz="3200" b="1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4000" kern="1200" dirty="0"/>
                        <a:t>50</a:t>
                      </a:r>
                      <a:endParaRPr lang="tr-TR" sz="2800" b="1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51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26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62152" y="573024"/>
            <a:ext cx="5569655" cy="1328928"/>
          </a:xfrm>
        </p:spPr>
        <p:txBody>
          <a:bodyPr>
            <a:noAutofit/>
          </a:bodyPr>
          <a:lstStyle/>
          <a:p>
            <a:r>
              <a:rPr lang="tr-TR" sz="36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İkinci Bölüm </a:t>
            </a:r>
            <a:br>
              <a:rPr lang="tr-TR" sz="36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Sayısal Alan</a:t>
            </a: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687186"/>
              </p:ext>
            </p:extLst>
          </p:nvPr>
        </p:nvGraphicFramePr>
        <p:xfrm>
          <a:off x="1365504" y="2200420"/>
          <a:ext cx="9558528" cy="334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4797">
                  <a:extLst>
                    <a:ext uri="{9D8B030D-6E8A-4147-A177-3AD203B41FA5}">
                      <a16:colId xmlns:a16="http://schemas.microsoft.com/office/drawing/2014/main" val="2675151968"/>
                    </a:ext>
                  </a:extLst>
                </a:gridCol>
                <a:gridCol w="3243731">
                  <a:extLst>
                    <a:ext uri="{9D8B030D-6E8A-4147-A177-3AD203B41FA5}">
                      <a16:colId xmlns:a16="http://schemas.microsoft.com/office/drawing/2014/main" val="487711220"/>
                    </a:ext>
                  </a:extLst>
                </a:gridCol>
              </a:tblGrid>
              <a:tr h="922116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Alt Testler</a:t>
                      </a:r>
                      <a:endParaRPr lang="tr-TR" sz="3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Soru Sayısı</a:t>
                      </a:r>
                      <a:endParaRPr lang="tr-TR" sz="3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218240"/>
                  </a:ext>
                </a:extLst>
              </a:tr>
              <a:tr h="785506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Matematik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/>
                        <a:t>20</a:t>
                      </a:r>
                      <a:endParaRPr lang="tr-TR" sz="4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86805"/>
                  </a:ext>
                </a:extLst>
              </a:tr>
              <a:tr h="785506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Fen Bilimleri</a:t>
                      </a:r>
                      <a:endParaRPr lang="tr-TR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/>
                        <a:t>20</a:t>
                      </a:r>
                      <a:endParaRPr lang="tr-TR" sz="4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37038"/>
                  </a:ext>
                </a:extLst>
              </a:tr>
              <a:tr h="853811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/>
                        <a:t>Toplam</a:t>
                      </a:r>
                      <a:endParaRPr lang="tr-TR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400" dirty="0"/>
                        <a:t>40</a:t>
                      </a:r>
                      <a:endParaRPr lang="tr-TR" sz="4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51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513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1805</TotalTime>
  <Words>2378</Words>
  <Application>Microsoft Office PowerPoint</Application>
  <PresentationFormat>Geniş ekran</PresentationFormat>
  <Paragraphs>735</Paragraphs>
  <Slides>34</Slides>
  <Notes>19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34</vt:i4>
      </vt:variant>
    </vt:vector>
  </HeadingPairs>
  <TitlesOfParts>
    <vt:vector size="47" baseType="lpstr">
      <vt:lpstr>Aparajita</vt:lpstr>
      <vt:lpstr>Arial</vt:lpstr>
      <vt:lpstr>Arial Black</vt:lpstr>
      <vt:lpstr>Calibri</vt:lpstr>
      <vt:lpstr>Calibri Light</vt:lpstr>
      <vt:lpstr>Garamond</vt:lpstr>
      <vt:lpstr>System-ui</vt:lpstr>
      <vt:lpstr>Times New Roman</vt:lpstr>
      <vt:lpstr>TimesNewRomanPSMT</vt:lpstr>
      <vt:lpstr>Tw Cen MT</vt:lpstr>
      <vt:lpstr>Wingdings</vt:lpstr>
      <vt:lpstr>Office Teması</vt:lpstr>
      <vt:lpstr>Organik</vt:lpstr>
      <vt:lpstr>PowerPoint Sunusu</vt:lpstr>
      <vt:lpstr>PowerPoint Sunusu</vt:lpstr>
      <vt:lpstr>Liseye Geçiş Sistemi</vt:lpstr>
      <vt:lpstr>PowerPoint Sunusu</vt:lpstr>
      <vt:lpstr>PowerPoint Sunusu</vt:lpstr>
      <vt:lpstr>LGS’de her ders için   8. sınıf kazanımları  esas alınmıştır.  </vt:lpstr>
      <vt:lpstr>PowerPoint Sunusu</vt:lpstr>
      <vt:lpstr>Birinci Bölüm Sözel Alan</vt:lpstr>
      <vt:lpstr>İkinci Bölüm  Sayısal Alan</vt:lpstr>
      <vt:lpstr>Puan Hesaplanırken Kullanılacak  Ağırlık Katsayıları </vt:lpstr>
      <vt:lpstr>Merkezi Sınavı Tanıyalım</vt:lpstr>
      <vt:lpstr>Okul Başarı Puanı (OBP) nedir?  LGS puanını etkiliyor mu? </vt:lpstr>
      <vt:lpstr>PowerPoint Sunusu</vt:lpstr>
      <vt:lpstr>2025-LGS  İstatistikleri</vt:lpstr>
      <vt:lpstr>YILLARA GÖRE TESTLERİN DOĞRU CEVAP ORTALAMALARI</vt:lpstr>
      <vt:lpstr>YILLARA GÖRE TÜM SORULARI DOĞRU YANITLAYAN ÖĞRENCİ SAYILARI </vt:lpstr>
      <vt:lpstr>İstanbul’daki Yüksek Puanlı ilk 10 devlet lisesi</vt:lpstr>
      <vt:lpstr>Ankara’daki Yüksek Puanlı Liseler</vt:lpstr>
      <vt:lpstr>İzmir’deki Yüksek Puanlı Liseler</vt:lpstr>
      <vt:lpstr>SAMSUN’ daki FEN ve SOSYAL BİLİMLER LİSE PUANLARI</vt:lpstr>
      <vt:lpstr>Samsun Anadolu Lisesi Puanları</vt:lpstr>
      <vt:lpstr>Samsun’da Proje Eğitimi Uygulayan Meslek Liseleri</vt:lpstr>
      <vt:lpstr>Samsun’da Proje Eğitimi Uygulayan İmam Hatip Liseleri</vt:lpstr>
      <vt:lpstr>ÖZEL YABANCI OKUL PUANLARI VE EĞİTİM ÜCRETLERİ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Durak</dc:creator>
  <cp:lastModifiedBy>LAB1</cp:lastModifiedBy>
  <cp:revision>455</cp:revision>
  <dcterms:created xsi:type="dcterms:W3CDTF">2020-04-27T18:28:26Z</dcterms:created>
  <dcterms:modified xsi:type="dcterms:W3CDTF">2025-09-05T09:13:42Z</dcterms:modified>
</cp:coreProperties>
</file>